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ags/tag2.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tags/tag3.xml" ContentType="application/vnd.openxmlformats-officedocument.presentationml.tags+xml"/>
  <Override PartName="/ppt/notesSlides/notesSlide1.xml" ContentType="application/vnd.openxmlformats-officedocument.presentationml.notesSlide+xml"/>
  <Override PartName="/ppt/tags/tag4.xml" ContentType="application/vnd.openxmlformats-officedocument.presentationml.tags+xml"/>
  <Override PartName="/ppt/notesSlides/notesSlide2.xml" ContentType="application/vnd.openxmlformats-officedocument.presentationml.notesSlide+xml"/>
  <Override PartName="/ppt/tags/tag5.xml" ContentType="application/vnd.openxmlformats-officedocument.presentationml.tags+xml"/>
  <Override PartName="/ppt/notesSlides/notesSlide3.xml" ContentType="application/vnd.openxmlformats-officedocument.presentationml.notesSlide+xml"/>
  <Override PartName="/ppt/tags/tag6.xml" ContentType="application/vnd.openxmlformats-officedocument.presentationml.tags+xml"/>
  <Override PartName="/ppt/notesSlides/notesSlide4.xml" ContentType="application/vnd.openxmlformats-officedocument.presentationml.notesSlide+xml"/>
  <Override PartName="/ppt/tags/tag7.xml" ContentType="application/vnd.openxmlformats-officedocument.presentationml.tags+xml"/>
  <Override PartName="/ppt/notesSlides/notesSlide5.xml" ContentType="application/vnd.openxmlformats-officedocument.presentationml.notesSlide+xml"/>
  <Override PartName="/ppt/tags/tag8.xml" ContentType="application/vnd.openxmlformats-officedocument.presentationml.tags+xml"/>
  <Override PartName="/ppt/notesSlides/notesSlide6.xml" ContentType="application/vnd.openxmlformats-officedocument.presentationml.notesSlide+xml"/>
  <Override PartName="/ppt/tags/tag9.xml" ContentType="application/vnd.openxmlformats-officedocument.presentationml.tags+xml"/>
  <Override PartName="/ppt/notesSlides/notesSlide7.xml" ContentType="application/vnd.openxmlformats-officedocument.presentationml.notesSlide+xml"/>
  <Override PartName="/ppt/tags/tag10.xml" ContentType="application/vnd.openxmlformats-officedocument.presentationml.tags+xml"/>
  <Override PartName="/ppt/notesSlides/notesSlide8.xml" ContentType="application/vnd.openxmlformats-officedocument.presentationml.notesSlide+xml"/>
  <Override PartName="/ppt/tags/tag11.xml" ContentType="application/vnd.openxmlformats-officedocument.presentationml.tags+xml"/>
  <Override PartName="/ppt/notesSlides/notesSlide9.xml" ContentType="application/vnd.openxmlformats-officedocument.presentationml.notesSlide+xml"/>
  <Override PartName="/ppt/tags/tag12.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ags/tag14.xml" ContentType="application/vnd.openxmlformats-officedocument.presentationml.tags+xml"/>
  <Override PartName="/ppt/notesSlides/notesSlide16.xml" ContentType="application/vnd.openxmlformats-officedocument.presentationml.notesSlide+xml"/>
  <Override PartName="/ppt/tags/tag15.xml" ContentType="application/vnd.openxmlformats-officedocument.presentationml.tags+xml"/>
  <Override PartName="/ppt/notesSlides/notesSlide17.xml" ContentType="application/vnd.openxmlformats-officedocument.presentationml.notesSlide+xml"/>
  <Override PartName="/ppt/tags/tag16.xml" ContentType="application/vnd.openxmlformats-officedocument.presentationml.tags+xml"/>
  <Override PartName="/ppt/notesSlides/notesSlide18.xml" ContentType="application/vnd.openxmlformats-officedocument.presentationml.notesSlide+xml"/>
  <Override PartName="/ppt/tags/tag17.xml" ContentType="application/vnd.openxmlformats-officedocument.presentationml.tags+xml"/>
  <Override PartName="/ppt/notesSlides/notesSlide19.xml" ContentType="application/vnd.openxmlformats-officedocument.presentationml.notesSlide+xml"/>
  <Override PartName="/ppt/tags/tag18.xml" ContentType="application/vnd.openxmlformats-officedocument.presentationml.tag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tags/tag19.xml" ContentType="application/vnd.openxmlformats-officedocument.presentationml.tags+xml"/>
  <Override PartName="/ppt/notesSlides/notesSlide25.xml" ContentType="application/vnd.openxmlformats-officedocument.presentationml.notesSlide+xml"/>
  <Override PartName="/ppt/tags/tag20.xml" ContentType="application/vnd.openxmlformats-officedocument.presentationml.tags+xml"/>
  <Override PartName="/ppt/notesSlides/notesSlide26.xml" ContentType="application/vnd.openxmlformats-officedocument.presentationml.notesSlide+xml"/>
  <Override PartName="/ppt/tags/tag21.xml" ContentType="application/vnd.openxmlformats-officedocument.presentationml.tags+xml"/>
  <Override PartName="/ppt/notesSlides/notesSlide27.xml" ContentType="application/vnd.openxmlformats-officedocument.presentationml.notesSlide+xml"/>
  <Override PartName="/ppt/tags/tag22.xml" ContentType="application/vnd.openxmlformats-officedocument.presentationml.tags+xml"/>
  <Override PartName="/ppt/notesSlides/notesSlide28.xml" ContentType="application/vnd.openxmlformats-officedocument.presentationml.notesSlide+xml"/>
  <Override PartName="/ppt/tags/tag23.xml" ContentType="application/vnd.openxmlformats-officedocument.presentationml.tags+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tags/tag24.xml" ContentType="application/vnd.openxmlformats-officedocument.presentationml.tags+xml"/>
  <Override PartName="/ppt/notesSlides/notesSlide31.xml" ContentType="application/vnd.openxmlformats-officedocument.presentationml.notesSlide+xml"/>
  <Override PartName="/ppt/tags/tag25.xml" ContentType="application/vnd.openxmlformats-officedocument.presentationml.tags+xml"/>
  <Override PartName="/ppt/notesSlides/notesSlide32.xml" ContentType="application/vnd.openxmlformats-officedocument.presentationml.notesSlide+xml"/>
  <Override PartName="/ppt/tags/tag26.xml" ContentType="application/vnd.openxmlformats-officedocument.presentationml.tags+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tags/tag27.xml" ContentType="application/vnd.openxmlformats-officedocument.presentationml.tags+xml"/>
  <Override PartName="/ppt/notesSlides/notesSlide35.xml" ContentType="application/vnd.openxmlformats-officedocument.presentationml.notesSlide+xml"/>
  <Override PartName="/ppt/tags/tag28.xml" ContentType="application/vnd.openxmlformats-officedocument.presentationml.tags+xml"/>
  <Override PartName="/ppt/notesSlides/notesSlide3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29.xml" ContentType="application/vnd.openxmlformats-officedocument.presentationml.tags+xml"/>
  <Override PartName="/ppt/notesSlides/notesSlide37.xml" ContentType="application/vnd.openxmlformats-officedocument.presentationml.notesSlide+xml"/>
  <Override PartName="/ppt/tags/tag30.xml" ContentType="application/vnd.openxmlformats-officedocument.presentationml.tags+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tags/tag31.xml" ContentType="application/vnd.openxmlformats-officedocument.presentationml.tags+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tags/tag32.xml" ContentType="application/vnd.openxmlformats-officedocument.presentationml.tags+xml"/>
  <Override PartName="/ppt/notesSlides/notesSlide44.xml" ContentType="application/vnd.openxmlformats-officedocument.presentationml.notesSlide+xml"/>
  <Override PartName="/ppt/tags/tag33.xml" ContentType="application/vnd.openxmlformats-officedocument.presentationml.tags+xml"/>
  <Override PartName="/ppt/notesSlides/notesSlide45.xml" ContentType="application/vnd.openxmlformats-officedocument.presentationml.notesSlide+xml"/>
  <Override PartName="/ppt/tags/tag34.xml" ContentType="application/vnd.openxmlformats-officedocument.presentationml.tags+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tags/tag35.xml" ContentType="application/vnd.openxmlformats-officedocument.presentationml.tags+xml"/>
  <Override PartName="/ppt/notesSlides/notesSlide48.xml" ContentType="application/vnd.openxmlformats-officedocument.presentationml.notesSlide+xml"/>
  <Override PartName="/ppt/tags/tag36.xml" ContentType="application/vnd.openxmlformats-officedocument.presentationml.tags+xml"/>
  <Override PartName="/ppt/notesSlides/notesSlide4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ags/tag37.xml" ContentType="application/vnd.openxmlformats-officedocument.presentationml.tags+xml"/>
  <Override PartName="/ppt/notesSlides/notesSlide50.xml" ContentType="application/vnd.openxmlformats-officedocument.presentationml.notesSlide+xml"/>
  <Override PartName="/ppt/tags/tag38.xml" ContentType="application/vnd.openxmlformats-officedocument.presentationml.tags+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tags/tag39.xml" ContentType="application/vnd.openxmlformats-officedocument.presentationml.tags+xml"/>
  <Override PartName="/ppt/notesSlides/notesSlide53.xml" ContentType="application/vnd.openxmlformats-officedocument.presentationml.notesSlide+xml"/>
  <Override PartName="/ppt/tags/tag40.xml" ContentType="application/vnd.openxmlformats-officedocument.presentationml.tags+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tags/tag41.xml" ContentType="application/vnd.openxmlformats-officedocument.presentationml.tags+xml"/>
  <Override PartName="/ppt/notesSlides/notesSlide59.xml" ContentType="application/vnd.openxmlformats-officedocument.presentationml.notesSlide+xml"/>
  <Override PartName="/ppt/tags/tag42.xml" ContentType="application/vnd.openxmlformats-officedocument.presentationml.tags+xml"/>
  <Override PartName="/ppt/notesSlides/notesSlide60.xml" ContentType="application/vnd.openxmlformats-officedocument.presentationml.notesSlide+xml"/>
  <Override PartName="/ppt/tags/tag43.xml" ContentType="application/vnd.openxmlformats-officedocument.presentationml.tags+xml"/>
  <Override PartName="/ppt/notesSlides/notesSlide61.xml" ContentType="application/vnd.openxmlformats-officedocument.presentationml.notesSlide+xml"/>
  <Override PartName="/ppt/tags/tag44.xml" ContentType="application/vnd.openxmlformats-officedocument.presentationml.tags+xml"/>
  <Override PartName="/ppt/notesSlides/notesSlide62.xml" ContentType="application/vnd.openxmlformats-officedocument.presentationml.notesSlide+xml"/>
  <Override PartName="/ppt/tags/tag45.xml" ContentType="application/vnd.openxmlformats-officedocument.presentationml.tags+xml"/>
  <Override PartName="/ppt/notesSlides/notesSlide63.xml" ContentType="application/vnd.openxmlformats-officedocument.presentationml.notesSlide+xml"/>
  <Override PartName="/ppt/tags/tag46.xml" ContentType="application/vnd.openxmlformats-officedocument.presentationml.tags+xml"/>
  <Override PartName="/ppt/notesSlides/notesSlide64.xml" ContentType="application/vnd.openxmlformats-officedocument.presentationml.notesSlide+xml"/>
  <Override PartName="/ppt/tags/tag47.xml" ContentType="application/vnd.openxmlformats-officedocument.presentationml.tags+xml"/>
  <Override PartName="/ppt/notesSlides/notesSlide65.xml" ContentType="application/vnd.openxmlformats-officedocument.presentationml.notesSlide+xml"/>
  <Override PartName="/ppt/tags/tag48.xml" ContentType="application/vnd.openxmlformats-officedocument.presentationml.tags+xml"/>
  <Override PartName="/ppt/notesSlides/notesSlide66.xml" ContentType="application/vnd.openxmlformats-officedocument.presentationml.notesSlide+xml"/>
  <Override PartName="/ppt/tags/tag49.xml" ContentType="application/vnd.openxmlformats-officedocument.presentationml.tags+xml"/>
  <Override PartName="/ppt/notesSlides/notesSlide67.xml" ContentType="application/vnd.openxmlformats-officedocument.presentationml.notesSlide+xml"/>
  <Override PartName="/ppt/tags/tag50.xml" ContentType="application/vnd.openxmlformats-officedocument.presentationml.tags+xml"/>
  <Override PartName="/ppt/notesSlides/notesSlide68.xml" ContentType="application/vnd.openxmlformats-officedocument.presentationml.notesSlide+xml"/>
  <Override PartName="/ppt/tags/tag51.xml" ContentType="application/vnd.openxmlformats-officedocument.presentationml.tags+xml"/>
  <Override PartName="/ppt/notesSlides/notesSlide69.xml" ContentType="application/vnd.openxmlformats-officedocument.presentationml.notesSlide+xml"/>
  <Override PartName="/ppt/tags/tag52.xml" ContentType="application/vnd.openxmlformats-officedocument.presentationml.tags+xml"/>
  <Override PartName="/ppt/notesSlides/notesSlide70.xml" ContentType="application/vnd.openxmlformats-officedocument.presentationml.notesSlide+xml"/>
  <Override PartName="/ppt/tags/tag53.xml" ContentType="application/vnd.openxmlformats-officedocument.presentationml.tags+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tags/tag54.xml" ContentType="application/vnd.openxmlformats-officedocument.presentationml.tags+xml"/>
  <Override PartName="/ppt/notesSlides/notesSlide76.xml" ContentType="application/vnd.openxmlformats-officedocument.presentationml.notesSlide+xml"/>
  <Override PartName="/ppt/tags/tag55.xml" ContentType="application/vnd.openxmlformats-officedocument.presentationml.tags+xml"/>
  <Override PartName="/ppt/notesSlides/notesSlide77.xml" ContentType="application/vnd.openxmlformats-officedocument.presentationml.notesSlide+xml"/>
  <Override PartName="/ppt/tags/tag56.xml" ContentType="application/vnd.openxmlformats-officedocument.presentationml.tags+xml"/>
  <Override PartName="/ppt/notesSlides/notesSlide78.xml" ContentType="application/vnd.openxmlformats-officedocument.presentationml.notesSlide+xml"/>
  <Override PartName="/ppt/tags/tag57.xml" ContentType="application/vnd.openxmlformats-officedocument.presentationml.tags+xml"/>
  <Override PartName="/ppt/notesSlides/notesSlide79.xml" ContentType="application/vnd.openxmlformats-officedocument.presentationml.notesSlide+xml"/>
  <Override PartName="/ppt/tags/tag58.xml" ContentType="application/vnd.openxmlformats-officedocument.presentationml.tags+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tags/tag59.xml" ContentType="application/vnd.openxmlformats-officedocument.presentationml.tags+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tags/tag60.xml" ContentType="application/vnd.openxmlformats-officedocument.presentationml.tags+xml"/>
  <Override PartName="/ppt/notesSlides/notesSlide8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tags/tag61.xml" ContentType="application/vnd.openxmlformats-officedocument.presentationml.tags+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tags/tag62.xml" ContentType="application/vnd.openxmlformats-officedocument.presentationml.tags+xml"/>
  <Override PartName="/ppt/notesSlides/notesSlide97.xml" ContentType="application/vnd.openxmlformats-officedocument.presentationml.notesSlide+xml"/>
  <Override PartName="/ppt/tags/tag63.xml" ContentType="application/vnd.openxmlformats-officedocument.presentationml.tags+xml"/>
  <Override PartName="/ppt/notesSlides/notesSlide98.xml" ContentType="application/vnd.openxmlformats-officedocument.presentationml.notesSlide+xml"/>
  <Override PartName="/ppt/tags/tag64.xml" ContentType="application/vnd.openxmlformats-officedocument.presentationml.tags+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tags/tag65.xml" ContentType="application/vnd.openxmlformats-officedocument.presentationml.tags+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tags/tag66.xml" ContentType="application/vnd.openxmlformats-officedocument.presentationml.tags+xml"/>
  <Override PartName="/ppt/notesSlides/notesSlide103.xml" ContentType="application/vnd.openxmlformats-officedocument.presentationml.notesSlide+xml"/>
  <Override PartName="/ppt/tags/tag67.xml" ContentType="application/vnd.openxmlformats-officedocument.presentationml.tags+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tags/tag68.xml" ContentType="application/vnd.openxmlformats-officedocument.presentationml.tags+xml"/>
  <Override PartName="/ppt/notesSlides/notesSlide109.xml" ContentType="application/vnd.openxmlformats-officedocument.presentationml.notesSlide+xml"/>
  <Override PartName="/ppt/tags/tag69.xml" ContentType="application/vnd.openxmlformats-officedocument.presentationml.tags+xml"/>
  <Override PartName="/ppt/notesSlides/notesSlide110.xml" ContentType="application/vnd.openxmlformats-officedocument.presentationml.notesSlide+xml"/>
  <Override PartName="/ppt/tags/tag70.xml" ContentType="application/vnd.openxmlformats-officedocument.presentationml.tags+xml"/>
  <Override PartName="/ppt/notesSlides/notesSlide111.xml" ContentType="application/vnd.openxmlformats-officedocument.presentationml.notesSlide+xml"/>
  <Override PartName="/ppt/tags/tag71.xml" ContentType="application/vnd.openxmlformats-officedocument.presentationml.tags+xml"/>
  <Override PartName="/ppt/notesSlides/notesSlide112.xml" ContentType="application/vnd.openxmlformats-officedocument.presentationml.notesSlide+xml"/>
  <Override PartName="/ppt/tags/tag72.xml" ContentType="application/vnd.openxmlformats-officedocument.presentationml.tags+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72" r:id="rId1"/>
  </p:sldMasterIdLst>
  <p:notesMasterIdLst>
    <p:notesMasterId r:id="rId121"/>
  </p:notesMasterIdLst>
  <p:handoutMasterIdLst>
    <p:handoutMasterId r:id="rId122"/>
  </p:handoutMasterIdLst>
  <p:sldIdLst>
    <p:sldId id="274" r:id="rId2"/>
    <p:sldId id="267" r:id="rId3"/>
    <p:sldId id="404" r:id="rId4"/>
    <p:sldId id="306" r:id="rId5"/>
    <p:sldId id="273" r:id="rId6"/>
    <p:sldId id="262" r:id="rId7"/>
    <p:sldId id="309" r:id="rId8"/>
    <p:sldId id="409" r:id="rId9"/>
    <p:sldId id="312" r:id="rId10"/>
    <p:sldId id="308" r:id="rId11"/>
    <p:sldId id="482" r:id="rId12"/>
    <p:sldId id="411" r:id="rId13"/>
    <p:sldId id="413" r:id="rId14"/>
    <p:sldId id="483" r:id="rId15"/>
    <p:sldId id="484" r:id="rId16"/>
    <p:sldId id="313" r:id="rId17"/>
    <p:sldId id="314" r:id="rId18"/>
    <p:sldId id="315" r:id="rId19"/>
    <p:sldId id="316" r:id="rId20"/>
    <p:sldId id="317" r:id="rId21"/>
    <p:sldId id="414" r:id="rId22"/>
    <p:sldId id="485" r:id="rId23"/>
    <p:sldId id="486" r:id="rId24"/>
    <p:sldId id="318" r:id="rId25"/>
    <p:sldId id="319" r:id="rId26"/>
    <p:sldId id="474" r:id="rId27"/>
    <p:sldId id="475" r:id="rId28"/>
    <p:sldId id="476" r:id="rId29"/>
    <p:sldId id="405" r:id="rId30"/>
    <p:sldId id="321" r:id="rId31"/>
    <p:sldId id="329" r:id="rId32"/>
    <p:sldId id="310" r:id="rId33"/>
    <p:sldId id="322" r:id="rId34"/>
    <p:sldId id="325" r:id="rId35"/>
    <p:sldId id="412" r:id="rId36"/>
    <p:sldId id="324" r:id="rId37"/>
    <p:sldId id="327" r:id="rId38"/>
    <p:sldId id="326" r:id="rId39"/>
    <p:sldId id="406" r:id="rId40"/>
    <p:sldId id="328" r:id="rId41"/>
    <p:sldId id="487" r:id="rId42"/>
    <p:sldId id="488" r:id="rId43"/>
    <p:sldId id="402" r:id="rId44"/>
    <p:sldId id="330" r:id="rId45"/>
    <p:sldId id="331" r:id="rId46"/>
    <p:sldId id="289" r:id="rId47"/>
    <p:sldId id="489" r:id="rId48"/>
    <p:sldId id="334" r:id="rId49"/>
    <p:sldId id="407" r:id="rId50"/>
    <p:sldId id="335" r:id="rId51"/>
    <p:sldId id="336" r:id="rId52"/>
    <p:sldId id="490" r:id="rId53"/>
    <p:sldId id="339" r:id="rId54"/>
    <p:sldId id="408" r:id="rId55"/>
    <p:sldId id="477" r:id="rId56"/>
    <p:sldId id="491" r:id="rId57"/>
    <p:sldId id="340" r:id="rId58"/>
    <p:sldId id="341" r:id="rId59"/>
    <p:sldId id="342" r:id="rId60"/>
    <p:sldId id="400" r:id="rId61"/>
    <p:sldId id="415" r:id="rId62"/>
    <p:sldId id="416" r:id="rId63"/>
    <p:sldId id="345" r:id="rId64"/>
    <p:sldId id="347" r:id="rId65"/>
    <p:sldId id="348" r:id="rId66"/>
    <p:sldId id="349" r:id="rId67"/>
    <p:sldId id="352" r:id="rId68"/>
    <p:sldId id="353" r:id="rId69"/>
    <p:sldId id="354" r:id="rId70"/>
    <p:sldId id="355" r:id="rId71"/>
    <p:sldId id="356" r:id="rId72"/>
    <p:sldId id="462" r:id="rId73"/>
    <p:sldId id="492" r:id="rId74"/>
    <p:sldId id="493" r:id="rId75"/>
    <p:sldId id="357" r:id="rId76"/>
    <p:sldId id="463" r:id="rId77"/>
    <p:sldId id="478" r:id="rId78"/>
    <p:sldId id="479" r:id="rId79"/>
    <p:sldId id="480" r:id="rId80"/>
    <p:sldId id="464" r:id="rId81"/>
    <p:sldId id="359" r:id="rId82"/>
    <p:sldId id="360" r:id="rId83"/>
    <p:sldId id="388" r:id="rId84"/>
    <p:sldId id="361" r:id="rId85"/>
    <p:sldId id="380" r:id="rId86"/>
    <p:sldId id="381" r:id="rId87"/>
    <p:sldId id="382" r:id="rId88"/>
    <p:sldId id="383" r:id="rId89"/>
    <p:sldId id="384" r:id="rId90"/>
    <p:sldId id="385" r:id="rId91"/>
    <p:sldId id="389" r:id="rId92"/>
    <p:sldId id="386" r:id="rId93"/>
    <p:sldId id="387" r:id="rId94"/>
    <p:sldId id="494" r:id="rId95"/>
    <p:sldId id="495" r:id="rId96"/>
    <p:sldId id="403" r:id="rId97"/>
    <p:sldId id="369" r:id="rId98"/>
    <p:sldId id="371" r:id="rId99"/>
    <p:sldId id="391" r:id="rId100"/>
    <p:sldId id="390" r:id="rId101"/>
    <p:sldId id="465" r:id="rId102"/>
    <p:sldId id="496" r:id="rId103"/>
    <p:sldId id="376" r:id="rId104"/>
    <p:sldId id="466" r:id="rId105"/>
    <p:sldId id="481" r:id="rId106"/>
    <p:sldId id="497" r:id="rId107"/>
    <p:sldId id="378" r:id="rId108"/>
    <p:sldId id="379" r:id="rId109"/>
    <p:sldId id="467" r:id="rId110"/>
    <p:sldId id="468" r:id="rId111"/>
    <p:sldId id="469" r:id="rId112"/>
    <p:sldId id="395" r:id="rId113"/>
    <p:sldId id="470" r:id="rId114"/>
    <p:sldId id="471" r:id="rId115"/>
    <p:sldId id="472" r:id="rId116"/>
    <p:sldId id="498" r:id="rId117"/>
    <p:sldId id="473" r:id="rId118"/>
    <p:sldId id="398" r:id="rId119"/>
    <p:sldId id="399" r:id="rId120"/>
  </p:sldIdLst>
  <p:sldSz cx="12192000" cy="6858000"/>
  <p:notesSz cx="9144000" cy="6858000"/>
  <p:custDataLst>
    <p:tags r:id="rId123"/>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ay 1: Echo" id="{B085330B-E68B-834E-99F8-EAC155AA5ECA}">
          <p14:sldIdLst>
            <p14:sldId id="274"/>
            <p14:sldId id="267"/>
            <p14:sldId id="404"/>
            <p14:sldId id="306"/>
            <p14:sldId id="273"/>
            <p14:sldId id="262"/>
            <p14:sldId id="309"/>
            <p14:sldId id="409"/>
            <p14:sldId id="312"/>
            <p14:sldId id="308"/>
            <p14:sldId id="482"/>
            <p14:sldId id="411"/>
            <p14:sldId id="413"/>
            <p14:sldId id="483"/>
            <p14:sldId id="484"/>
            <p14:sldId id="313"/>
            <p14:sldId id="314"/>
            <p14:sldId id="315"/>
            <p14:sldId id="316"/>
            <p14:sldId id="317"/>
            <p14:sldId id="414"/>
            <p14:sldId id="485"/>
            <p14:sldId id="486"/>
            <p14:sldId id="318"/>
            <p14:sldId id="319"/>
            <p14:sldId id="474"/>
            <p14:sldId id="475"/>
            <p14:sldId id="476"/>
            <p14:sldId id="405"/>
            <p14:sldId id="321"/>
            <p14:sldId id="329"/>
            <p14:sldId id="310"/>
            <p14:sldId id="322"/>
            <p14:sldId id="325"/>
            <p14:sldId id="412"/>
            <p14:sldId id="324"/>
            <p14:sldId id="327"/>
            <p14:sldId id="326"/>
            <p14:sldId id="406"/>
            <p14:sldId id="328"/>
            <p14:sldId id="487"/>
            <p14:sldId id="488"/>
            <p14:sldId id="402"/>
            <p14:sldId id="330"/>
            <p14:sldId id="331"/>
            <p14:sldId id="289"/>
            <p14:sldId id="489"/>
            <p14:sldId id="334"/>
            <p14:sldId id="407"/>
            <p14:sldId id="335"/>
            <p14:sldId id="336"/>
            <p14:sldId id="490"/>
            <p14:sldId id="339"/>
            <p14:sldId id="408"/>
            <p14:sldId id="477"/>
            <p14:sldId id="491"/>
            <p14:sldId id="340"/>
            <p14:sldId id="341"/>
            <p14:sldId id="342"/>
            <p14:sldId id="400"/>
            <p14:sldId id="415"/>
            <p14:sldId id="416"/>
            <p14:sldId id="345"/>
            <p14:sldId id="347"/>
            <p14:sldId id="348"/>
            <p14:sldId id="349"/>
            <p14:sldId id="352"/>
            <p14:sldId id="353"/>
            <p14:sldId id="354"/>
            <p14:sldId id="355"/>
            <p14:sldId id="356"/>
            <p14:sldId id="462"/>
            <p14:sldId id="492"/>
            <p14:sldId id="493"/>
            <p14:sldId id="357"/>
            <p14:sldId id="463"/>
            <p14:sldId id="478"/>
            <p14:sldId id="479"/>
            <p14:sldId id="480"/>
            <p14:sldId id="464"/>
            <p14:sldId id="359"/>
            <p14:sldId id="360"/>
            <p14:sldId id="388"/>
            <p14:sldId id="361"/>
            <p14:sldId id="380"/>
            <p14:sldId id="381"/>
            <p14:sldId id="382"/>
            <p14:sldId id="383"/>
            <p14:sldId id="384"/>
            <p14:sldId id="385"/>
            <p14:sldId id="389"/>
            <p14:sldId id="386"/>
            <p14:sldId id="387"/>
            <p14:sldId id="494"/>
            <p14:sldId id="495"/>
            <p14:sldId id="403"/>
            <p14:sldId id="369"/>
            <p14:sldId id="371"/>
            <p14:sldId id="391"/>
            <p14:sldId id="390"/>
            <p14:sldId id="465"/>
            <p14:sldId id="496"/>
            <p14:sldId id="376"/>
            <p14:sldId id="466"/>
            <p14:sldId id="481"/>
            <p14:sldId id="497"/>
            <p14:sldId id="378"/>
            <p14:sldId id="379"/>
            <p14:sldId id="467"/>
            <p14:sldId id="468"/>
            <p14:sldId id="469"/>
            <p14:sldId id="395"/>
            <p14:sldId id="470"/>
            <p14:sldId id="471"/>
            <p14:sldId id="472"/>
            <p14:sldId id="498"/>
            <p14:sldId id="473"/>
            <p14:sldId id="398"/>
            <p14:sldId id="399"/>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15" clrIdx="1"/>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B119AE"/>
    <a:srgbClr val="C1D72E"/>
    <a:srgbClr val="19285D"/>
    <a:srgbClr val="00A3E0"/>
    <a:srgbClr val="CBFFFF"/>
    <a:srgbClr val="60D5FD"/>
    <a:srgbClr val="DEE3F6"/>
    <a:srgbClr val="122B4B"/>
    <a:srgbClr val="E18134"/>
    <a:srgbClr val="40404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notesView">
  <p:normalViewPr>
    <p:restoredLeft sz="19122" autoAdjust="0"/>
    <p:restoredTop sz="89542" autoAdjust="0"/>
  </p:normalViewPr>
  <p:slideViewPr>
    <p:cSldViewPr snapToGrid="0">
      <p:cViewPr>
        <p:scale>
          <a:sx n="63" d="100"/>
          <a:sy n="63" d="100"/>
        </p:scale>
        <p:origin x="1267" y="360"/>
      </p:cViewPr>
      <p:guideLst/>
    </p:cSldViewPr>
  </p:slideViewPr>
  <p:outlineViewPr>
    <p:cViewPr>
      <p:scale>
        <a:sx n="33" d="100"/>
        <a:sy n="33" d="100"/>
      </p:scale>
      <p:origin x="0" y="-3282"/>
    </p:cViewPr>
  </p:outlineViewPr>
  <p:notesTextViewPr>
    <p:cViewPr>
      <p:scale>
        <a:sx n="1" d="1"/>
        <a:sy n="1" d="1"/>
      </p:scale>
      <p:origin x="0" y="0"/>
    </p:cViewPr>
  </p:notesTextViewPr>
  <p:sorterViewPr>
    <p:cViewPr>
      <p:scale>
        <a:sx n="106" d="100"/>
        <a:sy n="106" d="100"/>
      </p:scale>
      <p:origin x="0" y="0"/>
    </p:cViewPr>
  </p:sorterViewPr>
  <p:notesViewPr>
    <p:cSldViewPr snapToGrid="0">
      <p:cViewPr varScale="1">
        <p:scale>
          <a:sx n="86" d="100"/>
          <a:sy n="86" d="100"/>
        </p:scale>
        <p:origin x="2088" y="72"/>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tags" Target="tags/tag1.xml"/><Relationship Id="rId128" Type="http://schemas.openxmlformats.org/officeDocument/2006/relationships/tableStyles" Target="tableStyle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commentAuthors" Target="commentAuthors.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notesMaster" Target="notesMasters/notesMaster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4DDE88F-91B5-E04A-8773-723B4EE1598F}" type="doc">
      <dgm:prSet loTypeId="urn:microsoft.com/office/officeart/2005/8/layout/chevron1" loCatId="" qsTypeId="urn:microsoft.com/office/officeart/2005/8/quickstyle/simple1" qsCatId="simple" csTypeId="urn:microsoft.com/office/officeart/2005/8/colors/accent1_2" csCatId="accent1" phldr="1"/>
      <dgm:spPr/>
    </dgm:pt>
    <dgm:pt modelId="{27EC1FDD-A08E-E440-8078-680DF382F733}">
      <dgm:prSet phldrT="[Text]" custT="1"/>
      <dgm:spPr>
        <a:ln>
          <a:noFill/>
        </a:ln>
      </dgm:spPr>
      <dgm:t>
        <a:bodyPr/>
        <a:lstStyle/>
        <a:p>
          <a:r>
            <a:rPr lang="en-US" sz="2400" b="1" dirty="0"/>
            <a:t>Acknowledging</a:t>
          </a:r>
        </a:p>
      </dgm:t>
    </dgm:pt>
    <dgm:pt modelId="{5E4B39AE-DDD0-804E-AC7D-40A4A7456618}" type="parTrans" cxnId="{90254AF6-511A-B64E-87D0-EEE604A94645}">
      <dgm:prSet/>
      <dgm:spPr/>
      <dgm:t>
        <a:bodyPr/>
        <a:lstStyle/>
        <a:p>
          <a:endParaRPr lang="en-US" sz="2400" b="1"/>
        </a:p>
      </dgm:t>
    </dgm:pt>
    <dgm:pt modelId="{4A383D66-9CB2-FB4E-8F5D-9E1DA1226A2A}" type="sibTrans" cxnId="{90254AF6-511A-B64E-87D0-EEE604A94645}">
      <dgm:prSet/>
      <dgm:spPr/>
      <dgm:t>
        <a:bodyPr/>
        <a:lstStyle/>
        <a:p>
          <a:endParaRPr lang="en-US" sz="2400" b="1"/>
        </a:p>
      </dgm:t>
    </dgm:pt>
    <dgm:pt modelId="{3289F8E9-DE5D-C34B-AEED-DEFC70669982}">
      <dgm:prSet phldrT="[Text]" custT="1"/>
      <dgm:spPr>
        <a:solidFill>
          <a:srgbClr val="00A3E0"/>
        </a:solidFill>
        <a:ln>
          <a:noFill/>
        </a:ln>
      </dgm:spPr>
      <dgm:t>
        <a:bodyPr/>
        <a:lstStyle/>
        <a:p>
          <a:r>
            <a:rPr lang="en-US" sz="2400" b="1" dirty="0"/>
            <a:t>Mirroring</a:t>
          </a:r>
        </a:p>
      </dgm:t>
    </dgm:pt>
    <dgm:pt modelId="{94D09FD6-9F89-084A-AEEA-D277BE9DD596}" type="parTrans" cxnId="{013921F3-AC69-DF4F-A0D8-152466070697}">
      <dgm:prSet/>
      <dgm:spPr/>
      <dgm:t>
        <a:bodyPr/>
        <a:lstStyle/>
        <a:p>
          <a:endParaRPr lang="en-US" sz="2400" b="1"/>
        </a:p>
      </dgm:t>
    </dgm:pt>
    <dgm:pt modelId="{E97F2360-2238-384B-8329-A5D7C4314BBB}" type="sibTrans" cxnId="{013921F3-AC69-DF4F-A0D8-152466070697}">
      <dgm:prSet/>
      <dgm:spPr/>
      <dgm:t>
        <a:bodyPr/>
        <a:lstStyle/>
        <a:p>
          <a:endParaRPr lang="en-US" sz="2400" b="1"/>
        </a:p>
      </dgm:t>
    </dgm:pt>
    <dgm:pt modelId="{327AA6AC-E2EB-9841-8375-9F6C2E0D90DE}">
      <dgm:prSet phldrT="[Text]" custT="1"/>
      <dgm:spPr>
        <a:solidFill>
          <a:schemeClr val="bg2">
            <a:lumMod val="25000"/>
          </a:schemeClr>
        </a:solidFill>
        <a:ln>
          <a:noFill/>
        </a:ln>
      </dgm:spPr>
      <dgm:t>
        <a:bodyPr/>
        <a:lstStyle/>
        <a:p>
          <a:r>
            <a:rPr lang="en-US" sz="2400" b="1" dirty="0"/>
            <a:t>Active Listening</a:t>
          </a:r>
        </a:p>
      </dgm:t>
    </dgm:pt>
    <dgm:pt modelId="{938B90CB-B86E-154C-82D0-F27B2F9ADCE5}" type="parTrans" cxnId="{14DD2ED7-D070-9848-9336-3F4437AFB904}">
      <dgm:prSet/>
      <dgm:spPr/>
      <dgm:t>
        <a:bodyPr/>
        <a:lstStyle/>
        <a:p>
          <a:endParaRPr lang="en-US" sz="2400" b="1"/>
        </a:p>
      </dgm:t>
    </dgm:pt>
    <dgm:pt modelId="{BCDB565C-AA65-754C-993C-4791E31DE1E2}" type="sibTrans" cxnId="{14DD2ED7-D070-9848-9336-3F4437AFB904}">
      <dgm:prSet/>
      <dgm:spPr/>
      <dgm:t>
        <a:bodyPr/>
        <a:lstStyle/>
        <a:p>
          <a:endParaRPr lang="en-US" sz="2400" b="1"/>
        </a:p>
      </dgm:t>
    </dgm:pt>
    <dgm:pt modelId="{9A82CC91-1EFF-FD4F-BD9C-E89D691A9CC3}" type="pres">
      <dgm:prSet presAssocID="{04DDE88F-91B5-E04A-8773-723B4EE1598F}" presName="Name0" presStyleCnt="0">
        <dgm:presLayoutVars>
          <dgm:dir/>
          <dgm:animLvl val="lvl"/>
          <dgm:resizeHandles val="exact"/>
        </dgm:presLayoutVars>
      </dgm:prSet>
      <dgm:spPr/>
    </dgm:pt>
    <dgm:pt modelId="{F99B9E78-6C46-F546-920C-9E8DF6323A12}" type="pres">
      <dgm:prSet presAssocID="{27EC1FDD-A08E-E440-8078-680DF382F733}" presName="parTxOnly" presStyleLbl="node1" presStyleIdx="0" presStyleCnt="3">
        <dgm:presLayoutVars>
          <dgm:chMax val="0"/>
          <dgm:chPref val="0"/>
          <dgm:bulletEnabled val="1"/>
        </dgm:presLayoutVars>
      </dgm:prSet>
      <dgm:spPr/>
    </dgm:pt>
    <dgm:pt modelId="{86B07CFB-0CBD-3245-BB77-F0974971F83E}" type="pres">
      <dgm:prSet presAssocID="{4A383D66-9CB2-FB4E-8F5D-9E1DA1226A2A}" presName="parTxOnlySpace" presStyleCnt="0"/>
      <dgm:spPr/>
    </dgm:pt>
    <dgm:pt modelId="{C9DC0057-B0D0-494C-8B78-A86E3C663EB7}" type="pres">
      <dgm:prSet presAssocID="{3289F8E9-DE5D-C34B-AEED-DEFC70669982}" presName="parTxOnly" presStyleLbl="node1" presStyleIdx="1" presStyleCnt="3">
        <dgm:presLayoutVars>
          <dgm:chMax val="0"/>
          <dgm:chPref val="0"/>
          <dgm:bulletEnabled val="1"/>
        </dgm:presLayoutVars>
      </dgm:prSet>
      <dgm:spPr/>
    </dgm:pt>
    <dgm:pt modelId="{65CB8171-19AF-5348-9A19-8CBD258211BB}" type="pres">
      <dgm:prSet presAssocID="{E97F2360-2238-384B-8329-A5D7C4314BBB}" presName="parTxOnlySpace" presStyleCnt="0"/>
      <dgm:spPr/>
    </dgm:pt>
    <dgm:pt modelId="{DD8CDDEA-4C50-7749-AC20-6BE021A516EF}" type="pres">
      <dgm:prSet presAssocID="{327AA6AC-E2EB-9841-8375-9F6C2E0D90DE}" presName="parTxOnly" presStyleLbl="node1" presStyleIdx="2" presStyleCnt="3">
        <dgm:presLayoutVars>
          <dgm:chMax val="0"/>
          <dgm:chPref val="0"/>
          <dgm:bulletEnabled val="1"/>
        </dgm:presLayoutVars>
      </dgm:prSet>
      <dgm:spPr/>
    </dgm:pt>
  </dgm:ptLst>
  <dgm:cxnLst>
    <dgm:cxn modelId="{99218622-C33B-0144-9205-EB12D8F4DC45}" type="presOf" srcId="{327AA6AC-E2EB-9841-8375-9F6C2E0D90DE}" destId="{DD8CDDEA-4C50-7749-AC20-6BE021A516EF}" srcOrd="0" destOrd="0" presId="urn:microsoft.com/office/officeart/2005/8/layout/chevron1"/>
    <dgm:cxn modelId="{CDEB8656-4095-3046-B082-F365C6DF5F9F}" type="presOf" srcId="{3289F8E9-DE5D-C34B-AEED-DEFC70669982}" destId="{C9DC0057-B0D0-494C-8B78-A86E3C663EB7}" srcOrd="0" destOrd="0" presId="urn:microsoft.com/office/officeart/2005/8/layout/chevron1"/>
    <dgm:cxn modelId="{AAA67859-ADAF-1E4A-95B5-0CCEB424D357}" type="presOf" srcId="{04DDE88F-91B5-E04A-8773-723B4EE1598F}" destId="{9A82CC91-1EFF-FD4F-BD9C-E89D691A9CC3}" srcOrd="0" destOrd="0" presId="urn:microsoft.com/office/officeart/2005/8/layout/chevron1"/>
    <dgm:cxn modelId="{14DD2ED7-D070-9848-9336-3F4437AFB904}" srcId="{04DDE88F-91B5-E04A-8773-723B4EE1598F}" destId="{327AA6AC-E2EB-9841-8375-9F6C2E0D90DE}" srcOrd="2" destOrd="0" parTransId="{938B90CB-B86E-154C-82D0-F27B2F9ADCE5}" sibTransId="{BCDB565C-AA65-754C-993C-4791E31DE1E2}"/>
    <dgm:cxn modelId="{566820E0-8EA7-704A-AA01-FA5B9CF667F4}" type="presOf" srcId="{27EC1FDD-A08E-E440-8078-680DF382F733}" destId="{F99B9E78-6C46-F546-920C-9E8DF6323A12}" srcOrd="0" destOrd="0" presId="urn:microsoft.com/office/officeart/2005/8/layout/chevron1"/>
    <dgm:cxn modelId="{013921F3-AC69-DF4F-A0D8-152466070697}" srcId="{04DDE88F-91B5-E04A-8773-723B4EE1598F}" destId="{3289F8E9-DE5D-C34B-AEED-DEFC70669982}" srcOrd="1" destOrd="0" parTransId="{94D09FD6-9F89-084A-AEEA-D277BE9DD596}" sibTransId="{E97F2360-2238-384B-8329-A5D7C4314BBB}"/>
    <dgm:cxn modelId="{90254AF6-511A-B64E-87D0-EEE604A94645}" srcId="{04DDE88F-91B5-E04A-8773-723B4EE1598F}" destId="{27EC1FDD-A08E-E440-8078-680DF382F733}" srcOrd="0" destOrd="0" parTransId="{5E4B39AE-DDD0-804E-AC7D-40A4A7456618}" sibTransId="{4A383D66-9CB2-FB4E-8F5D-9E1DA1226A2A}"/>
    <dgm:cxn modelId="{770C8827-7984-D44C-9718-4E97C595D3DF}" type="presParOf" srcId="{9A82CC91-1EFF-FD4F-BD9C-E89D691A9CC3}" destId="{F99B9E78-6C46-F546-920C-9E8DF6323A12}" srcOrd="0" destOrd="0" presId="urn:microsoft.com/office/officeart/2005/8/layout/chevron1"/>
    <dgm:cxn modelId="{7A384DC1-AC71-0343-B0D4-347A6B4919E8}" type="presParOf" srcId="{9A82CC91-1EFF-FD4F-BD9C-E89D691A9CC3}" destId="{86B07CFB-0CBD-3245-BB77-F0974971F83E}" srcOrd="1" destOrd="0" presId="urn:microsoft.com/office/officeart/2005/8/layout/chevron1"/>
    <dgm:cxn modelId="{AF743CAE-F3E0-DD40-9087-13BFD5D05EB1}" type="presParOf" srcId="{9A82CC91-1EFF-FD4F-BD9C-E89D691A9CC3}" destId="{C9DC0057-B0D0-494C-8B78-A86E3C663EB7}" srcOrd="2" destOrd="0" presId="urn:microsoft.com/office/officeart/2005/8/layout/chevron1"/>
    <dgm:cxn modelId="{79F88CF6-F8F0-9142-852C-07FF9D2E2789}" type="presParOf" srcId="{9A82CC91-1EFF-FD4F-BD9C-E89D691A9CC3}" destId="{65CB8171-19AF-5348-9A19-8CBD258211BB}" srcOrd="3" destOrd="0" presId="urn:microsoft.com/office/officeart/2005/8/layout/chevron1"/>
    <dgm:cxn modelId="{8BED4469-88F4-5A40-B309-77D4AC3A3FD1}" type="presParOf" srcId="{9A82CC91-1EFF-FD4F-BD9C-E89D691A9CC3}" destId="{DD8CDDEA-4C50-7749-AC20-6BE021A516EF}" srcOrd="4" destOrd="0" presId="urn:microsoft.com/office/officeart/2005/8/layout/chevron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D61AF4F-D4CF-43AB-BA93-98799954E9C9}" type="doc">
      <dgm:prSet loTypeId="urn:microsoft.com/office/officeart/2005/8/layout/process3" loCatId="process" qsTypeId="urn:microsoft.com/office/officeart/2005/8/quickstyle/simple1" qsCatId="simple" csTypeId="urn:microsoft.com/office/officeart/2005/8/colors/colorful1" csCatId="colorful" phldr="1"/>
      <dgm:spPr/>
      <dgm:t>
        <a:bodyPr/>
        <a:lstStyle/>
        <a:p>
          <a:endParaRPr lang="en-US"/>
        </a:p>
      </dgm:t>
    </dgm:pt>
    <dgm:pt modelId="{217737EE-356C-4C14-96BA-864A78487D9E}">
      <dgm:prSet phldrT="[Text]" custT="1"/>
      <dgm:spPr/>
      <dgm:t>
        <a:bodyPr/>
        <a:lstStyle/>
        <a:p>
          <a:pPr>
            <a:buFontTx/>
            <a:buNone/>
          </a:pPr>
          <a:r>
            <a:rPr lang="en-US" altLang="en-US" sz="2000" u="sng" dirty="0">
              <a:latin typeface="Calibri" panose="020F0502020204030204" pitchFamily="34" charset="0"/>
              <a:cs typeface="Calibri" panose="020F0502020204030204" pitchFamily="34" charset="0"/>
            </a:rPr>
            <a:t>G</a:t>
          </a:r>
          <a:r>
            <a:rPr lang="en-US" altLang="en-US" sz="2000" dirty="0">
              <a:latin typeface="Calibri" panose="020F0502020204030204" pitchFamily="34" charset="0"/>
              <a:cs typeface="Calibri" panose="020F0502020204030204" pitchFamily="34" charset="0"/>
            </a:rPr>
            <a:t>OAL</a:t>
          </a:r>
          <a:endParaRPr lang="en-US" sz="2000" dirty="0"/>
        </a:p>
      </dgm:t>
    </dgm:pt>
    <dgm:pt modelId="{FC25BDE8-C45D-4ED0-9E2C-F466C9CFA6F3}" type="parTrans" cxnId="{98C7E3C7-E60F-421B-A7BF-D3215880D763}">
      <dgm:prSet/>
      <dgm:spPr/>
      <dgm:t>
        <a:bodyPr/>
        <a:lstStyle/>
        <a:p>
          <a:endParaRPr lang="en-US"/>
        </a:p>
      </dgm:t>
    </dgm:pt>
    <dgm:pt modelId="{EA880A19-C462-4805-8160-32A6392AA306}" type="sibTrans" cxnId="{98C7E3C7-E60F-421B-A7BF-D3215880D763}">
      <dgm:prSet/>
      <dgm:spPr/>
      <dgm:t>
        <a:bodyPr/>
        <a:lstStyle/>
        <a:p>
          <a:endParaRPr lang="en-US"/>
        </a:p>
      </dgm:t>
    </dgm:pt>
    <dgm:pt modelId="{B421A740-A9A3-49B2-A953-9FA12858537E}">
      <dgm:prSet phldrT="[Text]"/>
      <dgm:spPr/>
      <dgm:t>
        <a:bodyPr/>
        <a:lstStyle/>
        <a:p>
          <a:pPr marL="0" indent="0" algn="ctr">
            <a:lnSpc>
              <a:spcPct val="100000"/>
            </a:lnSpc>
            <a:buFontTx/>
            <a:buNone/>
          </a:pPr>
          <a:r>
            <a:rPr lang="en-US" altLang="en-US" dirty="0">
              <a:latin typeface="Calibri" panose="020F0502020204030204" pitchFamily="34" charset="0"/>
              <a:cs typeface="Calibri" panose="020F0502020204030204" pitchFamily="34" charset="0"/>
            </a:rPr>
            <a:t>What do you want </a:t>
          </a:r>
          <a:br>
            <a:rPr lang="en-US" altLang="en-US" dirty="0">
              <a:latin typeface="Calibri" panose="020F0502020204030204" pitchFamily="34" charset="0"/>
              <a:cs typeface="Calibri" panose="020F0502020204030204" pitchFamily="34" charset="0"/>
            </a:rPr>
          </a:br>
          <a:r>
            <a:rPr lang="en-US" altLang="en-US" dirty="0">
              <a:latin typeface="Calibri" panose="020F0502020204030204" pitchFamily="34" charset="0"/>
              <a:cs typeface="Calibri" panose="020F0502020204030204" pitchFamily="34" charset="0"/>
            </a:rPr>
            <a:t>to accomplish in this conversation?</a:t>
          </a:r>
          <a:endParaRPr lang="en-US" dirty="0"/>
        </a:p>
      </dgm:t>
    </dgm:pt>
    <dgm:pt modelId="{70DB2E3A-A08E-42F0-A825-008A5DFAF690}" type="parTrans" cxnId="{67A20717-7C2C-4831-92BC-FBE48D312C85}">
      <dgm:prSet/>
      <dgm:spPr/>
      <dgm:t>
        <a:bodyPr/>
        <a:lstStyle/>
        <a:p>
          <a:endParaRPr lang="en-US"/>
        </a:p>
      </dgm:t>
    </dgm:pt>
    <dgm:pt modelId="{4F92ED9C-53E6-4D34-8002-24B2A1990562}" type="sibTrans" cxnId="{67A20717-7C2C-4831-92BC-FBE48D312C85}">
      <dgm:prSet/>
      <dgm:spPr/>
      <dgm:t>
        <a:bodyPr/>
        <a:lstStyle/>
        <a:p>
          <a:endParaRPr lang="en-US"/>
        </a:p>
      </dgm:t>
    </dgm:pt>
    <dgm:pt modelId="{E1C7A73E-1440-4207-BA57-9792CCFB21CC}">
      <dgm:prSet phldrT="[Text]" custT="1"/>
      <dgm:spPr/>
      <dgm:t>
        <a:bodyPr/>
        <a:lstStyle/>
        <a:p>
          <a:pPr>
            <a:buFontTx/>
            <a:buNone/>
          </a:pPr>
          <a:r>
            <a:rPr lang="en-US" altLang="en-US" sz="2000" u="sng" dirty="0">
              <a:latin typeface="Calibri" panose="020F0502020204030204" pitchFamily="34" charset="0"/>
              <a:cs typeface="Calibri" panose="020F0502020204030204" pitchFamily="34" charset="0"/>
            </a:rPr>
            <a:t>R</a:t>
          </a:r>
          <a:r>
            <a:rPr lang="en-US" altLang="en-US" sz="2000" dirty="0">
              <a:latin typeface="Calibri" panose="020F0502020204030204" pitchFamily="34" charset="0"/>
              <a:cs typeface="Calibri" panose="020F0502020204030204" pitchFamily="34" charset="0"/>
            </a:rPr>
            <a:t>EALITY</a:t>
          </a:r>
          <a:endParaRPr lang="en-US" sz="2000" dirty="0"/>
        </a:p>
      </dgm:t>
    </dgm:pt>
    <dgm:pt modelId="{4CC9FD06-AB0B-4868-9DDC-0A49F1890C21}" type="parTrans" cxnId="{76CF04E2-4007-4394-A57A-39AAFF274414}">
      <dgm:prSet/>
      <dgm:spPr/>
      <dgm:t>
        <a:bodyPr/>
        <a:lstStyle/>
        <a:p>
          <a:endParaRPr lang="en-US"/>
        </a:p>
      </dgm:t>
    </dgm:pt>
    <dgm:pt modelId="{3B20DDA0-4079-4FA5-95AC-2BFA8D4C03F4}" type="sibTrans" cxnId="{76CF04E2-4007-4394-A57A-39AAFF274414}">
      <dgm:prSet/>
      <dgm:spPr/>
      <dgm:t>
        <a:bodyPr/>
        <a:lstStyle/>
        <a:p>
          <a:endParaRPr lang="en-US"/>
        </a:p>
      </dgm:t>
    </dgm:pt>
    <dgm:pt modelId="{04ABBCD6-0963-4882-9F7D-302359694B67}">
      <dgm:prSet phldrT="[Text]"/>
      <dgm:spPr/>
      <dgm:t>
        <a:bodyPr/>
        <a:lstStyle/>
        <a:p>
          <a:pPr marL="0" indent="0" algn="ctr">
            <a:lnSpc>
              <a:spcPct val="100000"/>
            </a:lnSpc>
            <a:buFont typeface="Arial" panose="020B0604020202020204" pitchFamily="34" charset="0"/>
            <a:buNone/>
          </a:pPr>
          <a:r>
            <a:rPr lang="en-US" dirty="0">
              <a:latin typeface="Calibri" panose="020F0502020204030204" pitchFamily="34" charset="0"/>
              <a:cs typeface="Calibri" panose="020F0502020204030204" pitchFamily="34" charset="0"/>
            </a:rPr>
            <a:t>What is the reality about your HCP’s interests, desires, and openness?</a:t>
          </a:r>
          <a:endParaRPr lang="en-US" dirty="0"/>
        </a:p>
      </dgm:t>
    </dgm:pt>
    <dgm:pt modelId="{DC8DCC89-8655-4070-8915-F1C297C53929}" type="parTrans" cxnId="{EBFEA089-4800-4DEA-90D9-DAF6520217DA}">
      <dgm:prSet/>
      <dgm:spPr/>
      <dgm:t>
        <a:bodyPr/>
        <a:lstStyle/>
        <a:p>
          <a:endParaRPr lang="en-US"/>
        </a:p>
      </dgm:t>
    </dgm:pt>
    <dgm:pt modelId="{CB9B9CE5-DC14-43ED-B4E2-9E058792CF93}" type="sibTrans" cxnId="{EBFEA089-4800-4DEA-90D9-DAF6520217DA}">
      <dgm:prSet/>
      <dgm:spPr/>
      <dgm:t>
        <a:bodyPr/>
        <a:lstStyle/>
        <a:p>
          <a:endParaRPr lang="en-US"/>
        </a:p>
      </dgm:t>
    </dgm:pt>
    <dgm:pt modelId="{37FFE907-FA5E-4292-8E0F-520B30E124B9}">
      <dgm:prSet phldrT="[Text]" custT="1"/>
      <dgm:spPr/>
      <dgm:t>
        <a:bodyPr/>
        <a:lstStyle/>
        <a:p>
          <a:pPr>
            <a:buNone/>
          </a:pPr>
          <a:r>
            <a:rPr lang="en-US" altLang="en-US" sz="2000" u="sng" dirty="0">
              <a:latin typeface="Calibri" panose="020F0502020204030204" pitchFamily="34" charset="0"/>
              <a:cs typeface="Calibri" panose="020F0502020204030204" pitchFamily="34" charset="0"/>
            </a:rPr>
            <a:t>O</a:t>
          </a:r>
          <a:r>
            <a:rPr lang="en-US" altLang="en-US" sz="2000" dirty="0">
              <a:latin typeface="Calibri" panose="020F0502020204030204" pitchFamily="34" charset="0"/>
              <a:cs typeface="Calibri" panose="020F0502020204030204" pitchFamily="34" charset="0"/>
            </a:rPr>
            <a:t>PTIONS</a:t>
          </a:r>
          <a:endParaRPr lang="en-US" sz="2000" dirty="0"/>
        </a:p>
      </dgm:t>
    </dgm:pt>
    <dgm:pt modelId="{105E323D-B239-4E2C-BA3F-3DA9746F1A56}" type="parTrans" cxnId="{E1A714E9-CEE8-4BC0-9267-B20D756705F3}">
      <dgm:prSet/>
      <dgm:spPr/>
      <dgm:t>
        <a:bodyPr/>
        <a:lstStyle/>
        <a:p>
          <a:endParaRPr lang="en-US"/>
        </a:p>
      </dgm:t>
    </dgm:pt>
    <dgm:pt modelId="{40645269-B1D7-42E3-AC83-C8BCCDAFF790}" type="sibTrans" cxnId="{E1A714E9-CEE8-4BC0-9267-B20D756705F3}">
      <dgm:prSet/>
      <dgm:spPr/>
      <dgm:t>
        <a:bodyPr/>
        <a:lstStyle/>
        <a:p>
          <a:endParaRPr lang="en-US"/>
        </a:p>
      </dgm:t>
    </dgm:pt>
    <dgm:pt modelId="{FB6CE7FF-B574-49E1-8BD9-989A65558179}">
      <dgm:prSet phldrT="[Text]" custT="1"/>
      <dgm:spPr/>
      <dgm:t>
        <a:bodyPr/>
        <a:lstStyle/>
        <a:p>
          <a:pPr marL="0" indent="0" algn="ctr">
            <a:lnSpc>
              <a:spcPct val="100000"/>
            </a:lnSpc>
            <a:buNone/>
          </a:pPr>
          <a:r>
            <a:rPr lang="en-US" sz="1400" dirty="0">
              <a:latin typeface="Calibri" panose="020F0502020204030204" pitchFamily="34" charset="0"/>
              <a:cs typeface="Calibri" panose="020F0502020204030204" pitchFamily="34" charset="0"/>
            </a:rPr>
            <a:t>What are options that you might leverage in-conversation with this HCP to tip the scales towards positive outcomes and/or further engagement?</a:t>
          </a:r>
          <a:endParaRPr lang="en-US" sz="1400" dirty="0"/>
        </a:p>
      </dgm:t>
    </dgm:pt>
    <dgm:pt modelId="{DA18B3EC-3D58-482A-9A0F-132D64A908ED}" type="parTrans" cxnId="{66CA314B-7655-4CE4-8BDE-5D686AA5594A}">
      <dgm:prSet/>
      <dgm:spPr/>
      <dgm:t>
        <a:bodyPr/>
        <a:lstStyle/>
        <a:p>
          <a:endParaRPr lang="en-US"/>
        </a:p>
      </dgm:t>
    </dgm:pt>
    <dgm:pt modelId="{4BE1F898-2987-45A1-95E1-0BA1DB5CF0CF}" type="sibTrans" cxnId="{66CA314B-7655-4CE4-8BDE-5D686AA5594A}">
      <dgm:prSet/>
      <dgm:spPr/>
      <dgm:t>
        <a:bodyPr/>
        <a:lstStyle/>
        <a:p>
          <a:endParaRPr lang="en-US"/>
        </a:p>
      </dgm:t>
    </dgm:pt>
    <dgm:pt modelId="{CCD46B55-42A7-452A-BDBD-32553B0241D4}">
      <dgm:prSet custT="1"/>
      <dgm:spPr/>
      <dgm:t>
        <a:bodyPr/>
        <a:lstStyle/>
        <a:p>
          <a:r>
            <a:rPr lang="en-US" altLang="en-US" sz="1800" u="sng" dirty="0">
              <a:latin typeface="Calibri" panose="020F0502020204030204" pitchFamily="34" charset="0"/>
              <a:cs typeface="Calibri" panose="020F0502020204030204" pitchFamily="34" charset="0"/>
            </a:rPr>
            <a:t>W</a:t>
          </a:r>
          <a:r>
            <a:rPr lang="en-US" altLang="en-US" sz="1800" dirty="0">
              <a:latin typeface="Calibri" panose="020F0502020204030204" pitchFamily="34" charset="0"/>
              <a:cs typeface="Calibri" panose="020F0502020204030204" pitchFamily="34" charset="0"/>
            </a:rPr>
            <a:t>HAT’S NEXT?</a:t>
          </a:r>
        </a:p>
      </dgm:t>
    </dgm:pt>
    <dgm:pt modelId="{34D469A8-36FC-4C49-AF61-EA1F35BAF3CD}" type="parTrans" cxnId="{27A06FD4-E45B-4E4B-8C1F-99416F31642B}">
      <dgm:prSet/>
      <dgm:spPr/>
      <dgm:t>
        <a:bodyPr/>
        <a:lstStyle/>
        <a:p>
          <a:endParaRPr lang="en-US"/>
        </a:p>
      </dgm:t>
    </dgm:pt>
    <dgm:pt modelId="{6332CB08-4CE8-4771-8C81-6DAF7EA11E12}" type="sibTrans" cxnId="{27A06FD4-E45B-4E4B-8C1F-99416F31642B}">
      <dgm:prSet/>
      <dgm:spPr/>
      <dgm:t>
        <a:bodyPr/>
        <a:lstStyle/>
        <a:p>
          <a:endParaRPr lang="en-US"/>
        </a:p>
      </dgm:t>
    </dgm:pt>
    <dgm:pt modelId="{961805E7-AF76-4BBB-95F1-6BF23A5684A5}">
      <dgm:prSet/>
      <dgm:spPr/>
      <dgm:t>
        <a:bodyPr/>
        <a:lstStyle/>
        <a:p>
          <a:pPr algn="ctr">
            <a:buFontTx/>
            <a:buNone/>
          </a:pPr>
          <a:r>
            <a:rPr lang="en-US" dirty="0">
              <a:latin typeface="Calibri" panose="020F0502020204030204" pitchFamily="34" charset="0"/>
              <a:cs typeface="Calibri" panose="020F0502020204030204" pitchFamily="34" charset="0"/>
            </a:rPr>
            <a:t>What actions will you aim to gain commitment from the HCP on?</a:t>
          </a:r>
          <a:endParaRPr lang="en-US" dirty="0"/>
        </a:p>
      </dgm:t>
    </dgm:pt>
    <dgm:pt modelId="{D29CD43A-AE0B-4C5D-BD6B-55F19093EF09}" type="parTrans" cxnId="{DDC17EDB-DAAF-41DD-B47C-89A85E73B09D}">
      <dgm:prSet/>
      <dgm:spPr/>
      <dgm:t>
        <a:bodyPr/>
        <a:lstStyle/>
        <a:p>
          <a:endParaRPr lang="en-US"/>
        </a:p>
      </dgm:t>
    </dgm:pt>
    <dgm:pt modelId="{A256EDF3-B83E-42B1-AB06-6302EC291179}" type="sibTrans" cxnId="{DDC17EDB-DAAF-41DD-B47C-89A85E73B09D}">
      <dgm:prSet/>
      <dgm:spPr/>
      <dgm:t>
        <a:bodyPr/>
        <a:lstStyle/>
        <a:p>
          <a:endParaRPr lang="en-US"/>
        </a:p>
      </dgm:t>
    </dgm:pt>
    <dgm:pt modelId="{B90CE9D2-7C48-4D9D-A284-585B8E2BF6CE}" type="pres">
      <dgm:prSet presAssocID="{9D61AF4F-D4CF-43AB-BA93-98799954E9C9}" presName="linearFlow" presStyleCnt="0">
        <dgm:presLayoutVars>
          <dgm:dir/>
          <dgm:animLvl val="lvl"/>
          <dgm:resizeHandles val="exact"/>
        </dgm:presLayoutVars>
      </dgm:prSet>
      <dgm:spPr/>
    </dgm:pt>
    <dgm:pt modelId="{84C8593F-A509-42FC-BBAA-AEA9AA305746}" type="pres">
      <dgm:prSet presAssocID="{217737EE-356C-4C14-96BA-864A78487D9E}" presName="composite" presStyleCnt="0"/>
      <dgm:spPr/>
    </dgm:pt>
    <dgm:pt modelId="{4E699991-F200-4DDB-BCCB-EF4B06CCB743}" type="pres">
      <dgm:prSet presAssocID="{217737EE-356C-4C14-96BA-864A78487D9E}" presName="parTx" presStyleLbl="node1" presStyleIdx="0" presStyleCnt="4">
        <dgm:presLayoutVars>
          <dgm:chMax val="0"/>
          <dgm:chPref val="0"/>
          <dgm:bulletEnabled val="1"/>
        </dgm:presLayoutVars>
      </dgm:prSet>
      <dgm:spPr/>
    </dgm:pt>
    <dgm:pt modelId="{333AB0FF-4053-4FD3-A3A4-17B96A64070F}" type="pres">
      <dgm:prSet presAssocID="{217737EE-356C-4C14-96BA-864A78487D9E}" presName="parSh" presStyleLbl="node1" presStyleIdx="0" presStyleCnt="4"/>
      <dgm:spPr/>
    </dgm:pt>
    <dgm:pt modelId="{27CD8ABB-58EA-4934-A2CE-AF7E2B5E5B91}" type="pres">
      <dgm:prSet presAssocID="{217737EE-356C-4C14-96BA-864A78487D9E}" presName="desTx" presStyleLbl="fgAcc1" presStyleIdx="0" presStyleCnt="4">
        <dgm:presLayoutVars>
          <dgm:bulletEnabled val="1"/>
        </dgm:presLayoutVars>
      </dgm:prSet>
      <dgm:spPr/>
    </dgm:pt>
    <dgm:pt modelId="{26F09F3E-5F34-420B-958E-137670F42FFD}" type="pres">
      <dgm:prSet presAssocID="{EA880A19-C462-4805-8160-32A6392AA306}" presName="sibTrans" presStyleLbl="sibTrans2D1" presStyleIdx="0" presStyleCnt="3"/>
      <dgm:spPr/>
    </dgm:pt>
    <dgm:pt modelId="{4C087C8E-6AE7-4465-99BE-6847F9A1B525}" type="pres">
      <dgm:prSet presAssocID="{EA880A19-C462-4805-8160-32A6392AA306}" presName="connTx" presStyleLbl="sibTrans2D1" presStyleIdx="0" presStyleCnt="3"/>
      <dgm:spPr/>
    </dgm:pt>
    <dgm:pt modelId="{D710FBE2-6208-452F-91F4-701ABA43E9AE}" type="pres">
      <dgm:prSet presAssocID="{E1C7A73E-1440-4207-BA57-9792CCFB21CC}" presName="composite" presStyleCnt="0"/>
      <dgm:spPr/>
    </dgm:pt>
    <dgm:pt modelId="{9B232ADB-27ED-4220-B41D-99D87B299AD2}" type="pres">
      <dgm:prSet presAssocID="{E1C7A73E-1440-4207-BA57-9792CCFB21CC}" presName="parTx" presStyleLbl="node1" presStyleIdx="0" presStyleCnt="4">
        <dgm:presLayoutVars>
          <dgm:chMax val="0"/>
          <dgm:chPref val="0"/>
          <dgm:bulletEnabled val="1"/>
        </dgm:presLayoutVars>
      </dgm:prSet>
      <dgm:spPr/>
    </dgm:pt>
    <dgm:pt modelId="{1FE4EEBF-E9A8-410D-9CF9-5D371F2F8EF1}" type="pres">
      <dgm:prSet presAssocID="{E1C7A73E-1440-4207-BA57-9792CCFB21CC}" presName="parSh" presStyleLbl="node1" presStyleIdx="1" presStyleCnt="4"/>
      <dgm:spPr/>
    </dgm:pt>
    <dgm:pt modelId="{C8D230BC-0ED4-46DE-A886-87FF8ABF7817}" type="pres">
      <dgm:prSet presAssocID="{E1C7A73E-1440-4207-BA57-9792CCFB21CC}" presName="desTx" presStyleLbl="fgAcc1" presStyleIdx="1" presStyleCnt="4" custLinFactNeighborY="-1764">
        <dgm:presLayoutVars>
          <dgm:bulletEnabled val="1"/>
        </dgm:presLayoutVars>
      </dgm:prSet>
      <dgm:spPr/>
    </dgm:pt>
    <dgm:pt modelId="{9C37136C-F114-4AED-9DD6-2FA880271270}" type="pres">
      <dgm:prSet presAssocID="{3B20DDA0-4079-4FA5-95AC-2BFA8D4C03F4}" presName="sibTrans" presStyleLbl="sibTrans2D1" presStyleIdx="1" presStyleCnt="3"/>
      <dgm:spPr/>
    </dgm:pt>
    <dgm:pt modelId="{A22AEF61-24E5-49D6-ACF9-3B36AEDB1504}" type="pres">
      <dgm:prSet presAssocID="{3B20DDA0-4079-4FA5-95AC-2BFA8D4C03F4}" presName="connTx" presStyleLbl="sibTrans2D1" presStyleIdx="1" presStyleCnt="3"/>
      <dgm:spPr/>
    </dgm:pt>
    <dgm:pt modelId="{BE3F8ABA-778A-4ABC-B2A1-514D44B80E9A}" type="pres">
      <dgm:prSet presAssocID="{37FFE907-FA5E-4292-8E0F-520B30E124B9}" presName="composite" presStyleCnt="0"/>
      <dgm:spPr/>
    </dgm:pt>
    <dgm:pt modelId="{9EC84847-FAB3-4654-B907-E8DEBAAB1CA4}" type="pres">
      <dgm:prSet presAssocID="{37FFE907-FA5E-4292-8E0F-520B30E124B9}" presName="parTx" presStyleLbl="node1" presStyleIdx="1" presStyleCnt="4">
        <dgm:presLayoutVars>
          <dgm:chMax val="0"/>
          <dgm:chPref val="0"/>
          <dgm:bulletEnabled val="1"/>
        </dgm:presLayoutVars>
      </dgm:prSet>
      <dgm:spPr/>
    </dgm:pt>
    <dgm:pt modelId="{C96A92C7-DC5E-49C1-92AC-05F82B4C255C}" type="pres">
      <dgm:prSet presAssocID="{37FFE907-FA5E-4292-8E0F-520B30E124B9}" presName="parSh" presStyleLbl="node1" presStyleIdx="2" presStyleCnt="4"/>
      <dgm:spPr/>
    </dgm:pt>
    <dgm:pt modelId="{5632E175-B630-4342-BB16-FE22204B18E1}" type="pres">
      <dgm:prSet presAssocID="{37FFE907-FA5E-4292-8E0F-520B30E124B9}" presName="desTx" presStyleLbl="fgAcc1" presStyleIdx="2" presStyleCnt="4">
        <dgm:presLayoutVars>
          <dgm:bulletEnabled val="1"/>
        </dgm:presLayoutVars>
      </dgm:prSet>
      <dgm:spPr/>
    </dgm:pt>
    <dgm:pt modelId="{648C55A9-7B97-4AE1-922F-97A581A68328}" type="pres">
      <dgm:prSet presAssocID="{40645269-B1D7-42E3-AC83-C8BCCDAFF790}" presName="sibTrans" presStyleLbl="sibTrans2D1" presStyleIdx="2" presStyleCnt="3"/>
      <dgm:spPr/>
    </dgm:pt>
    <dgm:pt modelId="{1FC448FC-F3BC-4C56-8BF1-B421A6AA65F7}" type="pres">
      <dgm:prSet presAssocID="{40645269-B1D7-42E3-AC83-C8BCCDAFF790}" presName="connTx" presStyleLbl="sibTrans2D1" presStyleIdx="2" presStyleCnt="3"/>
      <dgm:spPr/>
    </dgm:pt>
    <dgm:pt modelId="{1ED29A43-5B2A-471F-A48F-BDB7336C3838}" type="pres">
      <dgm:prSet presAssocID="{CCD46B55-42A7-452A-BDBD-32553B0241D4}" presName="composite" presStyleCnt="0"/>
      <dgm:spPr/>
    </dgm:pt>
    <dgm:pt modelId="{4EABD260-448E-4E21-A2ED-AD3632213D3F}" type="pres">
      <dgm:prSet presAssocID="{CCD46B55-42A7-452A-BDBD-32553B0241D4}" presName="parTx" presStyleLbl="node1" presStyleIdx="2" presStyleCnt="4">
        <dgm:presLayoutVars>
          <dgm:chMax val="0"/>
          <dgm:chPref val="0"/>
          <dgm:bulletEnabled val="1"/>
        </dgm:presLayoutVars>
      </dgm:prSet>
      <dgm:spPr/>
    </dgm:pt>
    <dgm:pt modelId="{CF01FB6F-85E3-4EDC-91E3-3B49AB1F87DB}" type="pres">
      <dgm:prSet presAssocID="{CCD46B55-42A7-452A-BDBD-32553B0241D4}" presName="parSh" presStyleLbl="node1" presStyleIdx="3" presStyleCnt="4" custScaleX="114683"/>
      <dgm:spPr/>
    </dgm:pt>
    <dgm:pt modelId="{CDCBDBA1-AF27-44A5-8BC9-8729DA937B19}" type="pres">
      <dgm:prSet presAssocID="{CCD46B55-42A7-452A-BDBD-32553B0241D4}" presName="desTx" presStyleLbl="fgAcc1" presStyleIdx="3" presStyleCnt="4">
        <dgm:presLayoutVars>
          <dgm:bulletEnabled val="1"/>
        </dgm:presLayoutVars>
      </dgm:prSet>
      <dgm:spPr/>
    </dgm:pt>
  </dgm:ptLst>
  <dgm:cxnLst>
    <dgm:cxn modelId="{16E15302-D41A-462E-B230-59F73E202FA2}" type="presOf" srcId="{FB6CE7FF-B574-49E1-8BD9-989A65558179}" destId="{5632E175-B630-4342-BB16-FE22204B18E1}" srcOrd="0" destOrd="0" presId="urn:microsoft.com/office/officeart/2005/8/layout/process3"/>
    <dgm:cxn modelId="{5DCA720D-603F-4CBA-84E3-BFA96BBE97D7}" type="presOf" srcId="{217737EE-356C-4C14-96BA-864A78487D9E}" destId="{4E699991-F200-4DDB-BCCB-EF4B06CCB743}" srcOrd="0" destOrd="0" presId="urn:microsoft.com/office/officeart/2005/8/layout/process3"/>
    <dgm:cxn modelId="{BB1AAA13-4F74-4504-B0FC-D2C9309DB005}" type="presOf" srcId="{E1C7A73E-1440-4207-BA57-9792CCFB21CC}" destId="{9B232ADB-27ED-4220-B41D-99D87B299AD2}" srcOrd="0" destOrd="0" presId="urn:microsoft.com/office/officeart/2005/8/layout/process3"/>
    <dgm:cxn modelId="{67A20717-7C2C-4831-92BC-FBE48D312C85}" srcId="{217737EE-356C-4C14-96BA-864A78487D9E}" destId="{B421A740-A9A3-49B2-A953-9FA12858537E}" srcOrd="0" destOrd="0" parTransId="{70DB2E3A-A08E-42F0-A825-008A5DFAF690}" sibTransId="{4F92ED9C-53E6-4D34-8002-24B2A1990562}"/>
    <dgm:cxn modelId="{B5E8B929-0E29-4AEA-A27E-81FC9E044EA3}" type="presOf" srcId="{40645269-B1D7-42E3-AC83-C8BCCDAFF790}" destId="{648C55A9-7B97-4AE1-922F-97A581A68328}" srcOrd="0" destOrd="0" presId="urn:microsoft.com/office/officeart/2005/8/layout/process3"/>
    <dgm:cxn modelId="{7F2A4840-C221-4666-B1DC-8AD8317E8778}" type="presOf" srcId="{EA880A19-C462-4805-8160-32A6392AA306}" destId="{4C087C8E-6AE7-4465-99BE-6847F9A1B525}" srcOrd="1" destOrd="0" presId="urn:microsoft.com/office/officeart/2005/8/layout/process3"/>
    <dgm:cxn modelId="{891FA265-7B7C-4514-B9A2-F4DEE5404F95}" type="presOf" srcId="{04ABBCD6-0963-4882-9F7D-302359694B67}" destId="{C8D230BC-0ED4-46DE-A886-87FF8ABF7817}" srcOrd="0" destOrd="0" presId="urn:microsoft.com/office/officeart/2005/8/layout/process3"/>
    <dgm:cxn modelId="{A0F04D49-83B0-43FE-8E33-8C9DDC1FDAD2}" type="presOf" srcId="{9D61AF4F-D4CF-43AB-BA93-98799954E9C9}" destId="{B90CE9D2-7C48-4D9D-A284-585B8E2BF6CE}" srcOrd="0" destOrd="0" presId="urn:microsoft.com/office/officeart/2005/8/layout/process3"/>
    <dgm:cxn modelId="{66CA314B-7655-4CE4-8BDE-5D686AA5594A}" srcId="{37FFE907-FA5E-4292-8E0F-520B30E124B9}" destId="{FB6CE7FF-B574-49E1-8BD9-989A65558179}" srcOrd="0" destOrd="0" parTransId="{DA18B3EC-3D58-482A-9A0F-132D64A908ED}" sibTransId="{4BE1F898-2987-45A1-95E1-0BA1DB5CF0CF}"/>
    <dgm:cxn modelId="{65C2AC6F-3477-45E0-ACBA-A6B8D2DB4ADA}" type="presOf" srcId="{217737EE-356C-4C14-96BA-864A78487D9E}" destId="{333AB0FF-4053-4FD3-A3A4-17B96A64070F}" srcOrd="1" destOrd="0" presId="urn:microsoft.com/office/officeart/2005/8/layout/process3"/>
    <dgm:cxn modelId="{71682151-CFCC-4AE3-9173-3AC1D39A0C41}" type="presOf" srcId="{CCD46B55-42A7-452A-BDBD-32553B0241D4}" destId="{CF01FB6F-85E3-4EDC-91E3-3B49AB1F87DB}" srcOrd="1" destOrd="0" presId="urn:microsoft.com/office/officeart/2005/8/layout/process3"/>
    <dgm:cxn modelId="{827C4671-E2D4-434D-AE73-F0A178794AD1}" type="presOf" srcId="{37FFE907-FA5E-4292-8E0F-520B30E124B9}" destId="{9EC84847-FAB3-4654-B907-E8DEBAAB1CA4}" srcOrd="0" destOrd="0" presId="urn:microsoft.com/office/officeart/2005/8/layout/process3"/>
    <dgm:cxn modelId="{4E47DC73-E4D0-4B07-BB7A-400FCFB1021F}" type="presOf" srcId="{3B20DDA0-4079-4FA5-95AC-2BFA8D4C03F4}" destId="{A22AEF61-24E5-49D6-ACF9-3B36AEDB1504}" srcOrd="1" destOrd="0" presId="urn:microsoft.com/office/officeart/2005/8/layout/process3"/>
    <dgm:cxn modelId="{276A3858-2D07-4F2B-B473-A41B0EF50282}" type="presOf" srcId="{CCD46B55-42A7-452A-BDBD-32553B0241D4}" destId="{4EABD260-448E-4E21-A2ED-AD3632213D3F}" srcOrd="0" destOrd="0" presId="urn:microsoft.com/office/officeart/2005/8/layout/process3"/>
    <dgm:cxn modelId="{6680E979-A851-4E6D-BB47-AA06F156EC84}" type="presOf" srcId="{B421A740-A9A3-49B2-A953-9FA12858537E}" destId="{27CD8ABB-58EA-4934-A2CE-AF7E2B5E5B91}" srcOrd="0" destOrd="0" presId="urn:microsoft.com/office/officeart/2005/8/layout/process3"/>
    <dgm:cxn modelId="{AF83637D-8ED3-4D77-900F-3DF46C031098}" type="presOf" srcId="{40645269-B1D7-42E3-AC83-C8BCCDAFF790}" destId="{1FC448FC-F3BC-4C56-8BF1-B421A6AA65F7}" srcOrd="1" destOrd="0" presId="urn:microsoft.com/office/officeart/2005/8/layout/process3"/>
    <dgm:cxn modelId="{10883283-C778-485B-9A34-C93FAE6D7CEE}" type="presOf" srcId="{EA880A19-C462-4805-8160-32A6392AA306}" destId="{26F09F3E-5F34-420B-958E-137670F42FFD}" srcOrd="0" destOrd="0" presId="urn:microsoft.com/office/officeart/2005/8/layout/process3"/>
    <dgm:cxn modelId="{EBFEA089-4800-4DEA-90D9-DAF6520217DA}" srcId="{E1C7A73E-1440-4207-BA57-9792CCFB21CC}" destId="{04ABBCD6-0963-4882-9F7D-302359694B67}" srcOrd="0" destOrd="0" parTransId="{DC8DCC89-8655-4070-8915-F1C297C53929}" sibTransId="{CB9B9CE5-DC14-43ED-B4E2-9E058792CF93}"/>
    <dgm:cxn modelId="{98C7E3C7-E60F-421B-A7BF-D3215880D763}" srcId="{9D61AF4F-D4CF-43AB-BA93-98799954E9C9}" destId="{217737EE-356C-4C14-96BA-864A78487D9E}" srcOrd="0" destOrd="0" parTransId="{FC25BDE8-C45D-4ED0-9E2C-F466C9CFA6F3}" sibTransId="{EA880A19-C462-4805-8160-32A6392AA306}"/>
    <dgm:cxn modelId="{27A06FD4-E45B-4E4B-8C1F-99416F31642B}" srcId="{9D61AF4F-D4CF-43AB-BA93-98799954E9C9}" destId="{CCD46B55-42A7-452A-BDBD-32553B0241D4}" srcOrd="3" destOrd="0" parTransId="{34D469A8-36FC-4C49-AF61-EA1F35BAF3CD}" sibTransId="{6332CB08-4CE8-4771-8C81-6DAF7EA11E12}"/>
    <dgm:cxn modelId="{DDC17EDB-DAAF-41DD-B47C-89A85E73B09D}" srcId="{CCD46B55-42A7-452A-BDBD-32553B0241D4}" destId="{961805E7-AF76-4BBB-95F1-6BF23A5684A5}" srcOrd="0" destOrd="0" parTransId="{D29CD43A-AE0B-4C5D-BD6B-55F19093EF09}" sibTransId="{A256EDF3-B83E-42B1-AB06-6302EC291179}"/>
    <dgm:cxn modelId="{76CF04E2-4007-4394-A57A-39AAFF274414}" srcId="{9D61AF4F-D4CF-43AB-BA93-98799954E9C9}" destId="{E1C7A73E-1440-4207-BA57-9792CCFB21CC}" srcOrd="1" destOrd="0" parTransId="{4CC9FD06-AB0B-4868-9DDC-0A49F1890C21}" sibTransId="{3B20DDA0-4079-4FA5-95AC-2BFA8D4C03F4}"/>
    <dgm:cxn modelId="{2EFD1DE2-D289-47FD-A22D-D393B0DBC1B9}" type="presOf" srcId="{961805E7-AF76-4BBB-95F1-6BF23A5684A5}" destId="{CDCBDBA1-AF27-44A5-8BC9-8729DA937B19}" srcOrd="0" destOrd="0" presId="urn:microsoft.com/office/officeart/2005/8/layout/process3"/>
    <dgm:cxn modelId="{E1A714E9-CEE8-4BC0-9267-B20D756705F3}" srcId="{9D61AF4F-D4CF-43AB-BA93-98799954E9C9}" destId="{37FFE907-FA5E-4292-8E0F-520B30E124B9}" srcOrd="2" destOrd="0" parTransId="{105E323D-B239-4E2C-BA3F-3DA9746F1A56}" sibTransId="{40645269-B1D7-42E3-AC83-C8BCCDAFF790}"/>
    <dgm:cxn modelId="{94D91EEC-707D-4972-AB00-96CDD683FBCB}" type="presOf" srcId="{E1C7A73E-1440-4207-BA57-9792CCFB21CC}" destId="{1FE4EEBF-E9A8-410D-9CF9-5D371F2F8EF1}" srcOrd="1" destOrd="0" presId="urn:microsoft.com/office/officeart/2005/8/layout/process3"/>
    <dgm:cxn modelId="{5D0DE6F4-5434-4CB7-9A1C-07F93696A040}" type="presOf" srcId="{3B20DDA0-4079-4FA5-95AC-2BFA8D4C03F4}" destId="{9C37136C-F114-4AED-9DD6-2FA880271270}" srcOrd="0" destOrd="0" presId="urn:microsoft.com/office/officeart/2005/8/layout/process3"/>
    <dgm:cxn modelId="{C28467FC-6037-441C-904B-CAF57E349F78}" type="presOf" srcId="{37FFE907-FA5E-4292-8E0F-520B30E124B9}" destId="{C96A92C7-DC5E-49C1-92AC-05F82B4C255C}" srcOrd="1" destOrd="0" presId="urn:microsoft.com/office/officeart/2005/8/layout/process3"/>
    <dgm:cxn modelId="{DAE4899D-983A-4868-80DC-A6756F125009}" type="presParOf" srcId="{B90CE9D2-7C48-4D9D-A284-585B8E2BF6CE}" destId="{84C8593F-A509-42FC-BBAA-AEA9AA305746}" srcOrd="0" destOrd="0" presId="urn:microsoft.com/office/officeart/2005/8/layout/process3"/>
    <dgm:cxn modelId="{4FAEB8AA-90AE-4718-86BD-8898CBEBF197}" type="presParOf" srcId="{84C8593F-A509-42FC-BBAA-AEA9AA305746}" destId="{4E699991-F200-4DDB-BCCB-EF4B06CCB743}" srcOrd="0" destOrd="0" presId="urn:microsoft.com/office/officeart/2005/8/layout/process3"/>
    <dgm:cxn modelId="{1D615D26-E83B-4324-8E07-B1B5B3DA6992}" type="presParOf" srcId="{84C8593F-A509-42FC-BBAA-AEA9AA305746}" destId="{333AB0FF-4053-4FD3-A3A4-17B96A64070F}" srcOrd="1" destOrd="0" presId="urn:microsoft.com/office/officeart/2005/8/layout/process3"/>
    <dgm:cxn modelId="{57B72C82-6BD4-413B-B100-462074DBFA8F}" type="presParOf" srcId="{84C8593F-A509-42FC-BBAA-AEA9AA305746}" destId="{27CD8ABB-58EA-4934-A2CE-AF7E2B5E5B91}" srcOrd="2" destOrd="0" presId="urn:microsoft.com/office/officeart/2005/8/layout/process3"/>
    <dgm:cxn modelId="{B7666584-7888-48CA-875F-41815E8C7158}" type="presParOf" srcId="{B90CE9D2-7C48-4D9D-A284-585B8E2BF6CE}" destId="{26F09F3E-5F34-420B-958E-137670F42FFD}" srcOrd="1" destOrd="0" presId="urn:microsoft.com/office/officeart/2005/8/layout/process3"/>
    <dgm:cxn modelId="{4A6929AC-773D-47D4-ADBE-FAC93F65A266}" type="presParOf" srcId="{26F09F3E-5F34-420B-958E-137670F42FFD}" destId="{4C087C8E-6AE7-4465-99BE-6847F9A1B525}" srcOrd="0" destOrd="0" presId="urn:microsoft.com/office/officeart/2005/8/layout/process3"/>
    <dgm:cxn modelId="{253233DF-F344-43E1-981F-450A1111DCF6}" type="presParOf" srcId="{B90CE9D2-7C48-4D9D-A284-585B8E2BF6CE}" destId="{D710FBE2-6208-452F-91F4-701ABA43E9AE}" srcOrd="2" destOrd="0" presId="urn:microsoft.com/office/officeart/2005/8/layout/process3"/>
    <dgm:cxn modelId="{DABB907D-0A30-4B39-A51D-8B791EABCBE1}" type="presParOf" srcId="{D710FBE2-6208-452F-91F4-701ABA43E9AE}" destId="{9B232ADB-27ED-4220-B41D-99D87B299AD2}" srcOrd="0" destOrd="0" presId="urn:microsoft.com/office/officeart/2005/8/layout/process3"/>
    <dgm:cxn modelId="{97B13C18-4D04-479E-8DF6-BF9CC3382A9D}" type="presParOf" srcId="{D710FBE2-6208-452F-91F4-701ABA43E9AE}" destId="{1FE4EEBF-E9A8-410D-9CF9-5D371F2F8EF1}" srcOrd="1" destOrd="0" presId="urn:microsoft.com/office/officeart/2005/8/layout/process3"/>
    <dgm:cxn modelId="{F0B8909F-CC07-40F8-B998-15AD0FF49CA3}" type="presParOf" srcId="{D710FBE2-6208-452F-91F4-701ABA43E9AE}" destId="{C8D230BC-0ED4-46DE-A886-87FF8ABF7817}" srcOrd="2" destOrd="0" presId="urn:microsoft.com/office/officeart/2005/8/layout/process3"/>
    <dgm:cxn modelId="{BAEF973F-54CF-49C5-A4E9-AEF4B5444966}" type="presParOf" srcId="{B90CE9D2-7C48-4D9D-A284-585B8E2BF6CE}" destId="{9C37136C-F114-4AED-9DD6-2FA880271270}" srcOrd="3" destOrd="0" presId="urn:microsoft.com/office/officeart/2005/8/layout/process3"/>
    <dgm:cxn modelId="{4E8D510C-F748-4E4C-B3D9-6E9C855FD12F}" type="presParOf" srcId="{9C37136C-F114-4AED-9DD6-2FA880271270}" destId="{A22AEF61-24E5-49D6-ACF9-3B36AEDB1504}" srcOrd="0" destOrd="0" presId="urn:microsoft.com/office/officeart/2005/8/layout/process3"/>
    <dgm:cxn modelId="{5EDA98F2-F8C8-4F3B-934D-BDE423BC21DC}" type="presParOf" srcId="{B90CE9D2-7C48-4D9D-A284-585B8E2BF6CE}" destId="{BE3F8ABA-778A-4ABC-B2A1-514D44B80E9A}" srcOrd="4" destOrd="0" presId="urn:microsoft.com/office/officeart/2005/8/layout/process3"/>
    <dgm:cxn modelId="{8DBBBDE7-3DEB-409A-B9A6-C8C67C4CF5B3}" type="presParOf" srcId="{BE3F8ABA-778A-4ABC-B2A1-514D44B80E9A}" destId="{9EC84847-FAB3-4654-B907-E8DEBAAB1CA4}" srcOrd="0" destOrd="0" presId="urn:microsoft.com/office/officeart/2005/8/layout/process3"/>
    <dgm:cxn modelId="{D05B749B-921B-4126-97C3-E175C2D82460}" type="presParOf" srcId="{BE3F8ABA-778A-4ABC-B2A1-514D44B80E9A}" destId="{C96A92C7-DC5E-49C1-92AC-05F82B4C255C}" srcOrd="1" destOrd="0" presId="urn:microsoft.com/office/officeart/2005/8/layout/process3"/>
    <dgm:cxn modelId="{D0A3083C-22E3-41DD-9B46-F24865032A29}" type="presParOf" srcId="{BE3F8ABA-778A-4ABC-B2A1-514D44B80E9A}" destId="{5632E175-B630-4342-BB16-FE22204B18E1}" srcOrd="2" destOrd="0" presId="urn:microsoft.com/office/officeart/2005/8/layout/process3"/>
    <dgm:cxn modelId="{0F421337-F932-4FC3-BF61-BB4F67BF4381}" type="presParOf" srcId="{B90CE9D2-7C48-4D9D-A284-585B8E2BF6CE}" destId="{648C55A9-7B97-4AE1-922F-97A581A68328}" srcOrd="5" destOrd="0" presId="urn:microsoft.com/office/officeart/2005/8/layout/process3"/>
    <dgm:cxn modelId="{97090AD1-D017-476B-B52D-FC2BB279D22B}" type="presParOf" srcId="{648C55A9-7B97-4AE1-922F-97A581A68328}" destId="{1FC448FC-F3BC-4C56-8BF1-B421A6AA65F7}" srcOrd="0" destOrd="0" presId="urn:microsoft.com/office/officeart/2005/8/layout/process3"/>
    <dgm:cxn modelId="{6C68AAA6-C9FA-4B69-9B68-B43CE6A3B6F8}" type="presParOf" srcId="{B90CE9D2-7C48-4D9D-A284-585B8E2BF6CE}" destId="{1ED29A43-5B2A-471F-A48F-BDB7336C3838}" srcOrd="6" destOrd="0" presId="urn:microsoft.com/office/officeart/2005/8/layout/process3"/>
    <dgm:cxn modelId="{4EB26C51-F3EC-47A1-A6F1-1CA4D7F81543}" type="presParOf" srcId="{1ED29A43-5B2A-471F-A48F-BDB7336C3838}" destId="{4EABD260-448E-4E21-A2ED-AD3632213D3F}" srcOrd="0" destOrd="0" presId="urn:microsoft.com/office/officeart/2005/8/layout/process3"/>
    <dgm:cxn modelId="{A4B8F7A8-8E18-40A2-B9DE-F77871CBD2A2}" type="presParOf" srcId="{1ED29A43-5B2A-471F-A48F-BDB7336C3838}" destId="{CF01FB6F-85E3-4EDC-91E3-3B49AB1F87DB}" srcOrd="1" destOrd="0" presId="urn:microsoft.com/office/officeart/2005/8/layout/process3"/>
    <dgm:cxn modelId="{E5706FB8-1A10-4EBA-8795-A2067FDB798D}" type="presParOf" srcId="{1ED29A43-5B2A-471F-A48F-BDB7336C3838}" destId="{CDCBDBA1-AF27-44A5-8BC9-8729DA937B19}" srcOrd="2" destOrd="0" presId="urn:microsoft.com/office/officeart/2005/8/layout/process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8F5546C-2444-0F4C-882C-BB44596A21C6}" type="doc">
      <dgm:prSet loTypeId="urn:microsoft.com/office/officeart/2008/layout/VerticalCurvedList" loCatId="" qsTypeId="urn:microsoft.com/office/officeart/2005/8/quickstyle/simple1" qsCatId="simple" csTypeId="urn:microsoft.com/office/officeart/2005/8/colors/colorful1" csCatId="colorful" phldr="1"/>
      <dgm:spPr/>
      <dgm:t>
        <a:bodyPr/>
        <a:lstStyle/>
        <a:p>
          <a:endParaRPr lang="en-US"/>
        </a:p>
      </dgm:t>
    </dgm:pt>
    <dgm:pt modelId="{AAC6E5B3-98A6-D941-AEBC-CF406C350FCF}">
      <dgm:prSet phldrT="[Text]"/>
      <dgm:spPr>
        <a:solidFill>
          <a:schemeClr val="tx2"/>
        </a:solidFill>
      </dgm:spPr>
      <dgm:t>
        <a:bodyPr/>
        <a:lstStyle/>
        <a:p>
          <a:r>
            <a:rPr lang="en-US" dirty="0"/>
            <a:t>Internal Listening</a:t>
          </a:r>
        </a:p>
      </dgm:t>
    </dgm:pt>
    <dgm:pt modelId="{26D5E42E-A2B4-0249-B6FA-45149E098792}" type="parTrans" cxnId="{5B98381F-88F4-9F4B-ACFD-65D50AED827F}">
      <dgm:prSet/>
      <dgm:spPr/>
      <dgm:t>
        <a:bodyPr/>
        <a:lstStyle/>
        <a:p>
          <a:endParaRPr lang="en-US"/>
        </a:p>
      </dgm:t>
    </dgm:pt>
    <dgm:pt modelId="{3BC48DF0-783C-BB4E-9392-C5E96C27C884}" type="sibTrans" cxnId="{5B98381F-88F4-9F4B-ACFD-65D50AED827F}">
      <dgm:prSet/>
      <dgm:spPr/>
      <dgm:t>
        <a:bodyPr/>
        <a:lstStyle/>
        <a:p>
          <a:endParaRPr lang="en-US"/>
        </a:p>
      </dgm:t>
    </dgm:pt>
    <dgm:pt modelId="{2AF0E342-8AC1-1C47-9F79-C4073191D8AF}">
      <dgm:prSet phldrT="[Text]"/>
      <dgm:spPr>
        <a:solidFill>
          <a:srgbClr val="00A3E0"/>
        </a:solidFill>
      </dgm:spPr>
      <dgm:t>
        <a:bodyPr/>
        <a:lstStyle/>
        <a:p>
          <a:r>
            <a:rPr lang="en-US" dirty="0"/>
            <a:t>Listening to Understand</a:t>
          </a:r>
        </a:p>
      </dgm:t>
    </dgm:pt>
    <dgm:pt modelId="{9AB5C1F7-22C0-FA44-931A-E31BBFB7A890}" type="parTrans" cxnId="{023FC4DE-99ED-C949-9B6B-8463F83579DF}">
      <dgm:prSet/>
      <dgm:spPr/>
      <dgm:t>
        <a:bodyPr/>
        <a:lstStyle/>
        <a:p>
          <a:endParaRPr lang="en-US"/>
        </a:p>
      </dgm:t>
    </dgm:pt>
    <dgm:pt modelId="{49EB3C2D-F2C1-DF49-A32D-ADF69A3B0BD7}" type="sibTrans" cxnId="{023FC4DE-99ED-C949-9B6B-8463F83579DF}">
      <dgm:prSet/>
      <dgm:spPr/>
      <dgm:t>
        <a:bodyPr/>
        <a:lstStyle/>
        <a:p>
          <a:endParaRPr lang="en-US"/>
        </a:p>
      </dgm:t>
    </dgm:pt>
    <dgm:pt modelId="{BF41F0F0-8483-414C-A8C2-9F846C09E494}">
      <dgm:prSet phldrT="[Text]"/>
      <dgm:spPr>
        <a:solidFill>
          <a:schemeClr val="accent3"/>
        </a:solidFill>
      </dgm:spPr>
      <dgm:t>
        <a:bodyPr/>
        <a:lstStyle/>
        <a:p>
          <a:r>
            <a:rPr lang="en-US" dirty="0"/>
            <a:t>Global Listening</a:t>
          </a:r>
        </a:p>
      </dgm:t>
    </dgm:pt>
    <dgm:pt modelId="{51F2A400-C794-4140-8CD4-94FF6C3EEBE6}" type="parTrans" cxnId="{D331B6B3-A7CC-B845-94B9-CBEC4BCD251E}">
      <dgm:prSet/>
      <dgm:spPr/>
      <dgm:t>
        <a:bodyPr/>
        <a:lstStyle/>
        <a:p>
          <a:endParaRPr lang="en-US"/>
        </a:p>
      </dgm:t>
    </dgm:pt>
    <dgm:pt modelId="{4B4B7ADC-E488-5745-B603-02291E96206D}" type="sibTrans" cxnId="{D331B6B3-A7CC-B845-94B9-CBEC4BCD251E}">
      <dgm:prSet/>
      <dgm:spPr/>
      <dgm:t>
        <a:bodyPr/>
        <a:lstStyle/>
        <a:p>
          <a:endParaRPr lang="en-US"/>
        </a:p>
      </dgm:t>
    </dgm:pt>
    <dgm:pt modelId="{E94EB826-8BD0-A149-8CCD-C636565E4E09}" type="pres">
      <dgm:prSet presAssocID="{A8F5546C-2444-0F4C-882C-BB44596A21C6}" presName="Name0" presStyleCnt="0">
        <dgm:presLayoutVars>
          <dgm:chMax val="7"/>
          <dgm:chPref val="7"/>
          <dgm:dir/>
        </dgm:presLayoutVars>
      </dgm:prSet>
      <dgm:spPr/>
    </dgm:pt>
    <dgm:pt modelId="{73443C34-22F9-6641-896D-22CA5F79DC9D}" type="pres">
      <dgm:prSet presAssocID="{A8F5546C-2444-0F4C-882C-BB44596A21C6}" presName="Name1" presStyleCnt="0"/>
      <dgm:spPr/>
    </dgm:pt>
    <dgm:pt modelId="{2A7C2400-4CC8-864A-9BF8-558B54AB7DDD}" type="pres">
      <dgm:prSet presAssocID="{A8F5546C-2444-0F4C-882C-BB44596A21C6}" presName="cycle" presStyleCnt="0"/>
      <dgm:spPr/>
    </dgm:pt>
    <dgm:pt modelId="{A8191F63-2B36-8747-AD36-7680E8D09310}" type="pres">
      <dgm:prSet presAssocID="{A8F5546C-2444-0F4C-882C-BB44596A21C6}" presName="srcNode" presStyleLbl="node1" presStyleIdx="0" presStyleCnt="3"/>
      <dgm:spPr/>
    </dgm:pt>
    <dgm:pt modelId="{BBEFFB91-3684-BB41-A33F-220A8C8DA465}" type="pres">
      <dgm:prSet presAssocID="{A8F5546C-2444-0F4C-882C-BB44596A21C6}" presName="conn" presStyleLbl="parChTrans1D2" presStyleIdx="0" presStyleCnt="1"/>
      <dgm:spPr/>
    </dgm:pt>
    <dgm:pt modelId="{64519F19-BC2D-D94B-A510-618CA3325259}" type="pres">
      <dgm:prSet presAssocID="{A8F5546C-2444-0F4C-882C-BB44596A21C6}" presName="extraNode" presStyleLbl="node1" presStyleIdx="0" presStyleCnt="3"/>
      <dgm:spPr/>
    </dgm:pt>
    <dgm:pt modelId="{5564F38C-3401-2D4C-AEF6-508368AB1F63}" type="pres">
      <dgm:prSet presAssocID="{A8F5546C-2444-0F4C-882C-BB44596A21C6}" presName="dstNode" presStyleLbl="node1" presStyleIdx="0" presStyleCnt="3"/>
      <dgm:spPr/>
    </dgm:pt>
    <dgm:pt modelId="{7DFBFB49-4877-4748-BA56-7991DF6878AB}" type="pres">
      <dgm:prSet presAssocID="{AAC6E5B3-98A6-D941-AEBC-CF406C350FCF}" presName="text_1" presStyleLbl="node1" presStyleIdx="0" presStyleCnt="3">
        <dgm:presLayoutVars>
          <dgm:bulletEnabled val="1"/>
        </dgm:presLayoutVars>
      </dgm:prSet>
      <dgm:spPr/>
    </dgm:pt>
    <dgm:pt modelId="{DE4C353C-EE76-8044-A8EC-B3BD25B90153}" type="pres">
      <dgm:prSet presAssocID="{AAC6E5B3-98A6-D941-AEBC-CF406C350FCF}" presName="accent_1" presStyleCnt="0"/>
      <dgm:spPr/>
    </dgm:pt>
    <dgm:pt modelId="{5BC30506-6197-D146-B7CC-7E4216E6E6E7}" type="pres">
      <dgm:prSet presAssocID="{AAC6E5B3-98A6-D941-AEBC-CF406C350FCF}" presName="accentRepeatNode" presStyleLbl="solidFgAcc1" presStyleIdx="0" presStyleCnt="3"/>
      <dgm:spPr>
        <a:ln>
          <a:solidFill>
            <a:schemeClr val="tx2"/>
          </a:solidFill>
        </a:ln>
      </dgm:spPr>
    </dgm:pt>
    <dgm:pt modelId="{1A741369-3EFF-FB4C-9E3E-ED87EE6F8EF6}" type="pres">
      <dgm:prSet presAssocID="{2AF0E342-8AC1-1C47-9F79-C4073191D8AF}" presName="text_2" presStyleLbl="node1" presStyleIdx="1" presStyleCnt="3">
        <dgm:presLayoutVars>
          <dgm:bulletEnabled val="1"/>
        </dgm:presLayoutVars>
      </dgm:prSet>
      <dgm:spPr/>
    </dgm:pt>
    <dgm:pt modelId="{7D8ACE8C-CF52-8942-91DF-2EC10F869563}" type="pres">
      <dgm:prSet presAssocID="{2AF0E342-8AC1-1C47-9F79-C4073191D8AF}" presName="accent_2" presStyleCnt="0"/>
      <dgm:spPr/>
    </dgm:pt>
    <dgm:pt modelId="{58B404CC-3116-8849-85EF-C701425BB4E1}" type="pres">
      <dgm:prSet presAssocID="{2AF0E342-8AC1-1C47-9F79-C4073191D8AF}" presName="accentRepeatNode" presStyleLbl="solidFgAcc1" presStyleIdx="1" presStyleCnt="3"/>
      <dgm:spPr>
        <a:ln>
          <a:solidFill>
            <a:srgbClr val="00A3E0"/>
          </a:solidFill>
        </a:ln>
      </dgm:spPr>
    </dgm:pt>
    <dgm:pt modelId="{3212BD0C-CE0B-EC4A-8106-FB897D49FBF4}" type="pres">
      <dgm:prSet presAssocID="{BF41F0F0-8483-414C-A8C2-9F846C09E494}" presName="text_3" presStyleLbl="node1" presStyleIdx="2" presStyleCnt="3">
        <dgm:presLayoutVars>
          <dgm:bulletEnabled val="1"/>
        </dgm:presLayoutVars>
      </dgm:prSet>
      <dgm:spPr/>
    </dgm:pt>
    <dgm:pt modelId="{27B82A73-A97F-A34A-BA58-7D90865366DB}" type="pres">
      <dgm:prSet presAssocID="{BF41F0F0-8483-414C-A8C2-9F846C09E494}" presName="accent_3" presStyleCnt="0"/>
      <dgm:spPr/>
    </dgm:pt>
    <dgm:pt modelId="{511DB350-BB77-1F44-84C9-7CB8843BA7B4}" type="pres">
      <dgm:prSet presAssocID="{BF41F0F0-8483-414C-A8C2-9F846C09E494}" presName="accentRepeatNode" presStyleLbl="solidFgAcc1" presStyleIdx="2" presStyleCnt="3"/>
      <dgm:spPr>
        <a:ln>
          <a:solidFill>
            <a:schemeClr val="accent3"/>
          </a:solidFill>
        </a:ln>
      </dgm:spPr>
    </dgm:pt>
  </dgm:ptLst>
  <dgm:cxnLst>
    <dgm:cxn modelId="{D28DFB14-6872-8648-A0F8-D7163ABDF95A}" type="presOf" srcId="{A8F5546C-2444-0F4C-882C-BB44596A21C6}" destId="{E94EB826-8BD0-A149-8CCD-C636565E4E09}" srcOrd="0" destOrd="0" presId="urn:microsoft.com/office/officeart/2008/layout/VerticalCurvedList"/>
    <dgm:cxn modelId="{5B98381F-88F4-9F4B-ACFD-65D50AED827F}" srcId="{A8F5546C-2444-0F4C-882C-BB44596A21C6}" destId="{AAC6E5B3-98A6-D941-AEBC-CF406C350FCF}" srcOrd="0" destOrd="0" parTransId="{26D5E42E-A2B4-0249-B6FA-45149E098792}" sibTransId="{3BC48DF0-783C-BB4E-9392-C5E96C27C884}"/>
    <dgm:cxn modelId="{3E40E86B-BD59-2047-953F-75FE129FC4B9}" type="presOf" srcId="{3BC48DF0-783C-BB4E-9392-C5E96C27C884}" destId="{BBEFFB91-3684-BB41-A33F-220A8C8DA465}" srcOrd="0" destOrd="0" presId="urn:microsoft.com/office/officeart/2008/layout/VerticalCurvedList"/>
    <dgm:cxn modelId="{CBBDEA79-C780-B340-85FE-AEA4CD0AA4EB}" type="presOf" srcId="{BF41F0F0-8483-414C-A8C2-9F846C09E494}" destId="{3212BD0C-CE0B-EC4A-8106-FB897D49FBF4}" srcOrd="0" destOrd="0" presId="urn:microsoft.com/office/officeart/2008/layout/VerticalCurvedList"/>
    <dgm:cxn modelId="{5B5F508F-EC8A-4C4B-8E0E-965F836D8FC0}" type="presOf" srcId="{2AF0E342-8AC1-1C47-9F79-C4073191D8AF}" destId="{1A741369-3EFF-FB4C-9E3E-ED87EE6F8EF6}" srcOrd="0" destOrd="0" presId="urn:microsoft.com/office/officeart/2008/layout/VerticalCurvedList"/>
    <dgm:cxn modelId="{D331B6B3-A7CC-B845-94B9-CBEC4BCD251E}" srcId="{A8F5546C-2444-0F4C-882C-BB44596A21C6}" destId="{BF41F0F0-8483-414C-A8C2-9F846C09E494}" srcOrd="2" destOrd="0" parTransId="{51F2A400-C794-4140-8CD4-94FF6C3EEBE6}" sibTransId="{4B4B7ADC-E488-5745-B603-02291E96206D}"/>
    <dgm:cxn modelId="{0100ADDC-205C-C54D-863B-FDFC9369611C}" type="presOf" srcId="{AAC6E5B3-98A6-D941-AEBC-CF406C350FCF}" destId="{7DFBFB49-4877-4748-BA56-7991DF6878AB}" srcOrd="0" destOrd="0" presId="urn:microsoft.com/office/officeart/2008/layout/VerticalCurvedList"/>
    <dgm:cxn modelId="{023FC4DE-99ED-C949-9B6B-8463F83579DF}" srcId="{A8F5546C-2444-0F4C-882C-BB44596A21C6}" destId="{2AF0E342-8AC1-1C47-9F79-C4073191D8AF}" srcOrd="1" destOrd="0" parTransId="{9AB5C1F7-22C0-FA44-931A-E31BBFB7A890}" sibTransId="{49EB3C2D-F2C1-DF49-A32D-ADF69A3B0BD7}"/>
    <dgm:cxn modelId="{9FC4B953-A43C-B046-B50B-71D367837E45}" type="presParOf" srcId="{E94EB826-8BD0-A149-8CCD-C636565E4E09}" destId="{73443C34-22F9-6641-896D-22CA5F79DC9D}" srcOrd="0" destOrd="0" presId="urn:microsoft.com/office/officeart/2008/layout/VerticalCurvedList"/>
    <dgm:cxn modelId="{4DFA18F8-81C2-5F47-B90B-FB20E249219A}" type="presParOf" srcId="{73443C34-22F9-6641-896D-22CA5F79DC9D}" destId="{2A7C2400-4CC8-864A-9BF8-558B54AB7DDD}" srcOrd="0" destOrd="0" presId="urn:microsoft.com/office/officeart/2008/layout/VerticalCurvedList"/>
    <dgm:cxn modelId="{E22D9096-3A8C-924E-B1EE-198B57E01F89}" type="presParOf" srcId="{2A7C2400-4CC8-864A-9BF8-558B54AB7DDD}" destId="{A8191F63-2B36-8747-AD36-7680E8D09310}" srcOrd="0" destOrd="0" presId="urn:microsoft.com/office/officeart/2008/layout/VerticalCurvedList"/>
    <dgm:cxn modelId="{222AACE3-F5F7-4B4F-A2C8-16A31BDD3B7E}" type="presParOf" srcId="{2A7C2400-4CC8-864A-9BF8-558B54AB7DDD}" destId="{BBEFFB91-3684-BB41-A33F-220A8C8DA465}" srcOrd="1" destOrd="0" presId="urn:microsoft.com/office/officeart/2008/layout/VerticalCurvedList"/>
    <dgm:cxn modelId="{56F2BAAE-24E9-6944-8C16-3FD51AD3F4E4}" type="presParOf" srcId="{2A7C2400-4CC8-864A-9BF8-558B54AB7DDD}" destId="{64519F19-BC2D-D94B-A510-618CA3325259}" srcOrd="2" destOrd="0" presId="urn:microsoft.com/office/officeart/2008/layout/VerticalCurvedList"/>
    <dgm:cxn modelId="{545FC39A-4530-3B4D-B450-3A1F2160502A}" type="presParOf" srcId="{2A7C2400-4CC8-864A-9BF8-558B54AB7DDD}" destId="{5564F38C-3401-2D4C-AEF6-508368AB1F63}" srcOrd="3" destOrd="0" presId="urn:microsoft.com/office/officeart/2008/layout/VerticalCurvedList"/>
    <dgm:cxn modelId="{86A564E3-CF82-9B45-895C-041B2F6AD5DB}" type="presParOf" srcId="{73443C34-22F9-6641-896D-22CA5F79DC9D}" destId="{7DFBFB49-4877-4748-BA56-7991DF6878AB}" srcOrd="1" destOrd="0" presId="urn:microsoft.com/office/officeart/2008/layout/VerticalCurvedList"/>
    <dgm:cxn modelId="{2FB0E900-3C4F-3643-B8E6-E1B5AA70C5AD}" type="presParOf" srcId="{73443C34-22F9-6641-896D-22CA5F79DC9D}" destId="{DE4C353C-EE76-8044-A8EC-B3BD25B90153}" srcOrd="2" destOrd="0" presId="urn:microsoft.com/office/officeart/2008/layout/VerticalCurvedList"/>
    <dgm:cxn modelId="{66037FF1-CB73-7748-AE95-82B6D9F140FA}" type="presParOf" srcId="{DE4C353C-EE76-8044-A8EC-B3BD25B90153}" destId="{5BC30506-6197-D146-B7CC-7E4216E6E6E7}" srcOrd="0" destOrd="0" presId="urn:microsoft.com/office/officeart/2008/layout/VerticalCurvedList"/>
    <dgm:cxn modelId="{E47B7C6B-9A3B-4247-A0D2-80B59B3C5835}" type="presParOf" srcId="{73443C34-22F9-6641-896D-22CA5F79DC9D}" destId="{1A741369-3EFF-FB4C-9E3E-ED87EE6F8EF6}" srcOrd="3" destOrd="0" presId="urn:microsoft.com/office/officeart/2008/layout/VerticalCurvedList"/>
    <dgm:cxn modelId="{6E4EF874-9E78-8F41-9C41-5C4DDF1BA232}" type="presParOf" srcId="{73443C34-22F9-6641-896D-22CA5F79DC9D}" destId="{7D8ACE8C-CF52-8942-91DF-2EC10F869563}" srcOrd="4" destOrd="0" presId="urn:microsoft.com/office/officeart/2008/layout/VerticalCurvedList"/>
    <dgm:cxn modelId="{F1F3155F-5A91-2E4A-8430-1E3ED6CF5369}" type="presParOf" srcId="{7D8ACE8C-CF52-8942-91DF-2EC10F869563}" destId="{58B404CC-3116-8849-85EF-C701425BB4E1}" srcOrd="0" destOrd="0" presId="urn:microsoft.com/office/officeart/2008/layout/VerticalCurvedList"/>
    <dgm:cxn modelId="{62398F11-C9FD-7243-825E-8A77A4B8EBE9}" type="presParOf" srcId="{73443C34-22F9-6641-896D-22CA5F79DC9D}" destId="{3212BD0C-CE0B-EC4A-8106-FB897D49FBF4}" srcOrd="5" destOrd="0" presId="urn:microsoft.com/office/officeart/2008/layout/VerticalCurvedList"/>
    <dgm:cxn modelId="{9C870D72-D4B2-C14E-93BB-FDC790F384A7}" type="presParOf" srcId="{73443C34-22F9-6641-896D-22CA5F79DC9D}" destId="{27B82A73-A97F-A34A-BA58-7D90865366DB}" srcOrd="6" destOrd="0" presId="urn:microsoft.com/office/officeart/2008/layout/VerticalCurvedList"/>
    <dgm:cxn modelId="{A8D9D043-5BA9-C844-8355-025EB2939FCA}" type="presParOf" srcId="{27B82A73-A97F-A34A-BA58-7D90865366DB}" destId="{511DB350-BB77-1F44-84C9-7CB8843BA7B4}" srcOrd="0" destOrd="0" presId="urn:microsoft.com/office/officeart/2008/layout/VerticalCurv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9C70500-5650-BD47-93E6-497D1E06FE91}" type="doc">
      <dgm:prSet loTypeId="urn:microsoft.com/office/officeart/2005/8/layout/pyramid1" loCatId="" qsTypeId="urn:microsoft.com/office/officeart/2005/8/quickstyle/simple1" qsCatId="simple" csTypeId="urn:microsoft.com/office/officeart/2005/8/colors/accent1_2" csCatId="accent1" phldr="1"/>
      <dgm:spPr/>
    </dgm:pt>
    <dgm:pt modelId="{FC6DC484-E7B6-C241-833E-0CFED0942C14}">
      <dgm:prSet phldrT="[Text]" custT="1"/>
      <dgm:spPr>
        <a:solidFill>
          <a:schemeClr val="accent3"/>
        </a:solidFill>
      </dgm:spPr>
      <dgm:t>
        <a:bodyPr/>
        <a:lstStyle/>
        <a:p>
          <a:endParaRPr lang="en-GB" sz="2400" dirty="0"/>
        </a:p>
      </dgm:t>
    </dgm:pt>
    <dgm:pt modelId="{0857A22E-5EA5-E949-8B8F-F2707CEEA21E}" type="parTrans" cxnId="{4A4B9B4A-0116-114A-A30C-61EFD5D5B3E8}">
      <dgm:prSet/>
      <dgm:spPr/>
      <dgm:t>
        <a:bodyPr/>
        <a:lstStyle/>
        <a:p>
          <a:endParaRPr lang="en-GB" sz="2400"/>
        </a:p>
      </dgm:t>
    </dgm:pt>
    <dgm:pt modelId="{3768C584-3B61-034E-9477-21C4D89F35AF}" type="sibTrans" cxnId="{4A4B9B4A-0116-114A-A30C-61EFD5D5B3E8}">
      <dgm:prSet/>
      <dgm:spPr/>
      <dgm:t>
        <a:bodyPr/>
        <a:lstStyle/>
        <a:p>
          <a:endParaRPr lang="en-GB" sz="2400"/>
        </a:p>
      </dgm:t>
    </dgm:pt>
    <dgm:pt modelId="{19C3C585-88CC-AB45-847A-628904A2160E}">
      <dgm:prSet phldrT="[Text]" custT="1"/>
      <dgm:spPr>
        <a:solidFill>
          <a:srgbClr val="00A3E0"/>
        </a:solidFill>
      </dgm:spPr>
      <dgm:t>
        <a:bodyPr/>
        <a:lstStyle/>
        <a:p>
          <a:endParaRPr lang="en-GB" sz="2400" dirty="0"/>
        </a:p>
      </dgm:t>
    </dgm:pt>
    <dgm:pt modelId="{5E04FAF7-09C1-A348-9B57-2EE6189207DD}" type="parTrans" cxnId="{2700DF77-9B33-2C42-8C0D-2C521DED7D9A}">
      <dgm:prSet/>
      <dgm:spPr/>
      <dgm:t>
        <a:bodyPr/>
        <a:lstStyle/>
        <a:p>
          <a:endParaRPr lang="en-GB" sz="2400"/>
        </a:p>
      </dgm:t>
    </dgm:pt>
    <dgm:pt modelId="{6A6D65D4-51F1-4846-83CA-B3B88415416A}" type="sibTrans" cxnId="{2700DF77-9B33-2C42-8C0D-2C521DED7D9A}">
      <dgm:prSet/>
      <dgm:spPr/>
      <dgm:t>
        <a:bodyPr/>
        <a:lstStyle/>
        <a:p>
          <a:endParaRPr lang="en-GB" sz="2400"/>
        </a:p>
      </dgm:t>
    </dgm:pt>
    <dgm:pt modelId="{64E76BE3-C479-8C40-B3A3-F0F3100457B2}">
      <dgm:prSet phldrT="[Text]" custT="1"/>
      <dgm:spPr/>
      <dgm:t>
        <a:bodyPr/>
        <a:lstStyle/>
        <a:p>
          <a:endParaRPr lang="en-GB" sz="2400" dirty="0"/>
        </a:p>
      </dgm:t>
    </dgm:pt>
    <dgm:pt modelId="{BCB8CCAB-3BC9-804D-B9A0-8AF118CD2B5E}" type="parTrans" cxnId="{B29F6492-ABE5-6842-A1C6-DD458CD1CF82}">
      <dgm:prSet/>
      <dgm:spPr/>
      <dgm:t>
        <a:bodyPr/>
        <a:lstStyle/>
        <a:p>
          <a:endParaRPr lang="en-GB" sz="2400"/>
        </a:p>
      </dgm:t>
    </dgm:pt>
    <dgm:pt modelId="{445B4693-1568-C749-8E55-70A048EA0E2E}" type="sibTrans" cxnId="{B29F6492-ABE5-6842-A1C6-DD458CD1CF82}">
      <dgm:prSet/>
      <dgm:spPr/>
      <dgm:t>
        <a:bodyPr/>
        <a:lstStyle/>
        <a:p>
          <a:endParaRPr lang="en-GB" sz="2400"/>
        </a:p>
      </dgm:t>
    </dgm:pt>
    <dgm:pt modelId="{CE9A1786-4E46-F94A-8160-5F49569D7F3E}" type="pres">
      <dgm:prSet presAssocID="{39C70500-5650-BD47-93E6-497D1E06FE91}" presName="Name0" presStyleCnt="0">
        <dgm:presLayoutVars>
          <dgm:dir/>
          <dgm:animLvl val="lvl"/>
          <dgm:resizeHandles val="exact"/>
        </dgm:presLayoutVars>
      </dgm:prSet>
      <dgm:spPr/>
    </dgm:pt>
    <dgm:pt modelId="{EC2E7A94-13A9-D747-A7E5-7A6176452BF8}" type="pres">
      <dgm:prSet presAssocID="{FC6DC484-E7B6-C241-833E-0CFED0942C14}" presName="Name8" presStyleCnt="0"/>
      <dgm:spPr/>
    </dgm:pt>
    <dgm:pt modelId="{CD417E00-B06E-1044-9A05-C99545746C87}" type="pres">
      <dgm:prSet presAssocID="{FC6DC484-E7B6-C241-833E-0CFED0942C14}" presName="level" presStyleLbl="node1" presStyleIdx="0" presStyleCnt="3">
        <dgm:presLayoutVars>
          <dgm:chMax val="1"/>
          <dgm:bulletEnabled val="1"/>
        </dgm:presLayoutVars>
      </dgm:prSet>
      <dgm:spPr/>
    </dgm:pt>
    <dgm:pt modelId="{0AEFBC64-15A5-2C47-B593-743C275C03AB}" type="pres">
      <dgm:prSet presAssocID="{FC6DC484-E7B6-C241-833E-0CFED0942C14}" presName="levelTx" presStyleLbl="revTx" presStyleIdx="0" presStyleCnt="0">
        <dgm:presLayoutVars>
          <dgm:chMax val="1"/>
          <dgm:bulletEnabled val="1"/>
        </dgm:presLayoutVars>
      </dgm:prSet>
      <dgm:spPr/>
    </dgm:pt>
    <dgm:pt modelId="{4A3F6E9D-0AB4-8940-9AD0-293DCBBEF6FC}" type="pres">
      <dgm:prSet presAssocID="{19C3C585-88CC-AB45-847A-628904A2160E}" presName="Name8" presStyleCnt="0"/>
      <dgm:spPr/>
    </dgm:pt>
    <dgm:pt modelId="{527B2BA5-F748-C348-B5C4-E026C35AE0D6}" type="pres">
      <dgm:prSet presAssocID="{19C3C585-88CC-AB45-847A-628904A2160E}" presName="level" presStyleLbl="node1" presStyleIdx="1" presStyleCnt="3">
        <dgm:presLayoutVars>
          <dgm:chMax val="1"/>
          <dgm:bulletEnabled val="1"/>
        </dgm:presLayoutVars>
      </dgm:prSet>
      <dgm:spPr/>
    </dgm:pt>
    <dgm:pt modelId="{092CAF3C-F02F-864E-83A4-E44EA8D87986}" type="pres">
      <dgm:prSet presAssocID="{19C3C585-88CC-AB45-847A-628904A2160E}" presName="levelTx" presStyleLbl="revTx" presStyleIdx="0" presStyleCnt="0">
        <dgm:presLayoutVars>
          <dgm:chMax val="1"/>
          <dgm:bulletEnabled val="1"/>
        </dgm:presLayoutVars>
      </dgm:prSet>
      <dgm:spPr/>
    </dgm:pt>
    <dgm:pt modelId="{7432BABE-04B5-2E42-B695-CC3FE9F7EAA7}" type="pres">
      <dgm:prSet presAssocID="{64E76BE3-C479-8C40-B3A3-F0F3100457B2}" presName="Name8" presStyleCnt="0"/>
      <dgm:spPr/>
    </dgm:pt>
    <dgm:pt modelId="{B661567D-141E-5742-93DC-EF31B72B9981}" type="pres">
      <dgm:prSet presAssocID="{64E76BE3-C479-8C40-B3A3-F0F3100457B2}" presName="level" presStyleLbl="node1" presStyleIdx="2" presStyleCnt="3">
        <dgm:presLayoutVars>
          <dgm:chMax val="1"/>
          <dgm:bulletEnabled val="1"/>
        </dgm:presLayoutVars>
      </dgm:prSet>
      <dgm:spPr/>
    </dgm:pt>
    <dgm:pt modelId="{C5D8DCCE-0E64-2E4F-8C61-5B8AB9D4E505}" type="pres">
      <dgm:prSet presAssocID="{64E76BE3-C479-8C40-B3A3-F0F3100457B2}" presName="levelTx" presStyleLbl="revTx" presStyleIdx="0" presStyleCnt="0">
        <dgm:presLayoutVars>
          <dgm:chMax val="1"/>
          <dgm:bulletEnabled val="1"/>
        </dgm:presLayoutVars>
      </dgm:prSet>
      <dgm:spPr/>
    </dgm:pt>
  </dgm:ptLst>
  <dgm:cxnLst>
    <dgm:cxn modelId="{DCAD9E1B-726F-7F41-9153-E117B3FD311E}" type="presOf" srcId="{64E76BE3-C479-8C40-B3A3-F0F3100457B2}" destId="{B661567D-141E-5742-93DC-EF31B72B9981}" srcOrd="0" destOrd="0" presId="urn:microsoft.com/office/officeart/2005/8/layout/pyramid1"/>
    <dgm:cxn modelId="{CE217F2B-26C5-0748-8C0D-FA6A9F0ED1BA}" type="presOf" srcId="{39C70500-5650-BD47-93E6-497D1E06FE91}" destId="{CE9A1786-4E46-F94A-8160-5F49569D7F3E}" srcOrd="0" destOrd="0" presId="urn:microsoft.com/office/officeart/2005/8/layout/pyramid1"/>
    <dgm:cxn modelId="{A1798369-B3C2-7343-B3D9-F901F8FAB65E}" type="presOf" srcId="{19C3C585-88CC-AB45-847A-628904A2160E}" destId="{527B2BA5-F748-C348-B5C4-E026C35AE0D6}" srcOrd="0" destOrd="0" presId="urn:microsoft.com/office/officeart/2005/8/layout/pyramid1"/>
    <dgm:cxn modelId="{4A4B9B4A-0116-114A-A30C-61EFD5D5B3E8}" srcId="{39C70500-5650-BD47-93E6-497D1E06FE91}" destId="{FC6DC484-E7B6-C241-833E-0CFED0942C14}" srcOrd="0" destOrd="0" parTransId="{0857A22E-5EA5-E949-8B8F-F2707CEEA21E}" sibTransId="{3768C584-3B61-034E-9477-21C4D89F35AF}"/>
    <dgm:cxn modelId="{2700DF77-9B33-2C42-8C0D-2C521DED7D9A}" srcId="{39C70500-5650-BD47-93E6-497D1E06FE91}" destId="{19C3C585-88CC-AB45-847A-628904A2160E}" srcOrd="1" destOrd="0" parTransId="{5E04FAF7-09C1-A348-9B57-2EE6189207DD}" sibTransId="{6A6D65D4-51F1-4846-83CA-B3B88415416A}"/>
    <dgm:cxn modelId="{EA052382-5C1E-624D-8A53-3A21DAC81ADC}" type="presOf" srcId="{64E76BE3-C479-8C40-B3A3-F0F3100457B2}" destId="{C5D8DCCE-0E64-2E4F-8C61-5B8AB9D4E505}" srcOrd="1" destOrd="0" presId="urn:microsoft.com/office/officeart/2005/8/layout/pyramid1"/>
    <dgm:cxn modelId="{B29F6492-ABE5-6842-A1C6-DD458CD1CF82}" srcId="{39C70500-5650-BD47-93E6-497D1E06FE91}" destId="{64E76BE3-C479-8C40-B3A3-F0F3100457B2}" srcOrd="2" destOrd="0" parTransId="{BCB8CCAB-3BC9-804D-B9A0-8AF118CD2B5E}" sibTransId="{445B4693-1568-C749-8E55-70A048EA0E2E}"/>
    <dgm:cxn modelId="{48C9D3A0-5909-074E-AA78-684C82FB919E}" type="presOf" srcId="{FC6DC484-E7B6-C241-833E-0CFED0942C14}" destId="{0AEFBC64-15A5-2C47-B593-743C275C03AB}" srcOrd="1" destOrd="0" presId="urn:microsoft.com/office/officeart/2005/8/layout/pyramid1"/>
    <dgm:cxn modelId="{261C60F1-2611-114E-B372-E843ACBA96FB}" type="presOf" srcId="{19C3C585-88CC-AB45-847A-628904A2160E}" destId="{092CAF3C-F02F-864E-83A4-E44EA8D87986}" srcOrd="1" destOrd="0" presId="urn:microsoft.com/office/officeart/2005/8/layout/pyramid1"/>
    <dgm:cxn modelId="{2F4EC7FE-7142-FB4B-A0CE-7CED3F49760C}" type="presOf" srcId="{FC6DC484-E7B6-C241-833E-0CFED0942C14}" destId="{CD417E00-B06E-1044-9A05-C99545746C87}" srcOrd="0" destOrd="0" presId="urn:microsoft.com/office/officeart/2005/8/layout/pyramid1"/>
    <dgm:cxn modelId="{6CC6FC47-2997-6B4C-BEFE-973F47D4F2BC}" type="presParOf" srcId="{CE9A1786-4E46-F94A-8160-5F49569D7F3E}" destId="{EC2E7A94-13A9-D747-A7E5-7A6176452BF8}" srcOrd="0" destOrd="0" presId="urn:microsoft.com/office/officeart/2005/8/layout/pyramid1"/>
    <dgm:cxn modelId="{82C96412-6802-9E4C-8F03-CAA32BA90353}" type="presParOf" srcId="{EC2E7A94-13A9-D747-A7E5-7A6176452BF8}" destId="{CD417E00-B06E-1044-9A05-C99545746C87}" srcOrd="0" destOrd="0" presId="urn:microsoft.com/office/officeart/2005/8/layout/pyramid1"/>
    <dgm:cxn modelId="{979F4AA9-0291-7145-B4BE-382FA5C48780}" type="presParOf" srcId="{EC2E7A94-13A9-D747-A7E5-7A6176452BF8}" destId="{0AEFBC64-15A5-2C47-B593-743C275C03AB}" srcOrd="1" destOrd="0" presId="urn:microsoft.com/office/officeart/2005/8/layout/pyramid1"/>
    <dgm:cxn modelId="{EC06F2CC-8E5F-784D-BF1D-9564B85D1E15}" type="presParOf" srcId="{CE9A1786-4E46-F94A-8160-5F49569D7F3E}" destId="{4A3F6E9D-0AB4-8940-9AD0-293DCBBEF6FC}" srcOrd="1" destOrd="0" presId="urn:microsoft.com/office/officeart/2005/8/layout/pyramid1"/>
    <dgm:cxn modelId="{72B76760-5518-9746-A869-C5D68C12CF99}" type="presParOf" srcId="{4A3F6E9D-0AB4-8940-9AD0-293DCBBEF6FC}" destId="{527B2BA5-F748-C348-B5C4-E026C35AE0D6}" srcOrd="0" destOrd="0" presId="urn:microsoft.com/office/officeart/2005/8/layout/pyramid1"/>
    <dgm:cxn modelId="{4030074A-C781-DC40-A481-D3862C9DFE11}" type="presParOf" srcId="{4A3F6E9D-0AB4-8940-9AD0-293DCBBEF6FC}" destId="{092CAF3C-F02F-864E-83A4-E44EA8D87986}" srcOrd="1" destOrd="0" presId="urn:microsoft.com/office/officeart/2005/8/layout/pyramid1"/>
    <dgm:cxn modelId="{80B98ED1-AED3-A84F-97AD-DCE5C70E9A39}" type="presParOf" srcId="{CE9A1786-4E46-F94A-8160-5F49569D7F3E}" destId="{7432BABE-04B5-2E42-B695-CC3FE9F7EAA7}" srcOrd="2" destOrd="0" presId="urn:microsoft.com/office/officeart/2005/8/layout/pyramid1"/>
    <dgm:cxn modelId="{1DEB801D-1757-164C-AC68-BC9966809DDD}" type="presParOf" srcId="{7432BABE-04B5-2E42-B695-CC3FE9F7EAA7}" destId="{B661567D-141E-5742-93DC-EF31B72B9981}" srcOrd="0" destOrd="0" presId="urn:microsoft.com/office/officeart/2005/8/layout/pyramid1"/>
    <dgm:cxn modelId="{8A391368-1702-B044-8A5F-96CE82211956}" type="presParOf" srcId="{7432BABE-04B5-2E42-B695-CC3FE9F7EAA7}" destId="{C5D8DCCE-0E64-2E4F-8C61-5B8AB9D4E505}" srcOrd="1" destOrd="0" presId="urn:microsoft.com/office/officeart/2005/8/layout/pyramid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B8976CB3-971A-7946-8AA5-738EC9EFAE95}" type="doc">
      <dgm:prSet loTypeId="urn:microsoft.com/office/officeart/2005/8/layout/hList6" loCatId="" qsTypeId="urn:microsoft.com/office/officeart/2005/8/quickstyle/simple1" qsCatId="simple" csTypeId="urn:microsoft.com/office/officeart/2005/8/colors/colorful1" csCatId="colorful" phldr="1"/>
      <dgm:spPr/>
      <dgm:t>
        <a:bodyPr/>
        <a:lstStyle/>
        <a:p>
          <a:endParaRPr lang="en-US"/>
        </a:p>
      </dgm:t>
    </dgm:pt>
    <dgm:pt modelId="{8FAF58CA-A198-FE44-BA48-C9F657F26926}">
      <dgm:prSet phldrT="[Text]" custT="1"/>
      <dgm:spPr>
        <a:solidFill>
          <a:schemeClr val="tx2"/>
        </a:solidFill>
      </dgm:spPr>
      <dgm:t>
        <a:bodyPr/>
        <a:lstStyle/>
        <a:p>
          <a:pPr algn="ctr"/>
          <a:r>
            <a:rPr lang="en-US" sz="2400" b="1" dirty="0"/>
            <a:t>Question </a:t>
          </a:r>
          <a:br>
            <a:rPr lang="en-US" sz="2400" b="1" dirty="0"/>
          </a:br>
          <a:r>
            <a:rPr lang="en-US" sz="2400" b="1" dirty="0"/>
            <a:t>Storming</a:t>
          </a:r>
        </a:p>
        <a:p>
          <a:pPr algn="ctr"/>
          <a:r>
            <a:rPr lang="en-US" sz="2000" dirty="0">
              <a:latin typeface="Calibri" panose="020F0502020204030204" pitchFamily="34" charset="0"/>
              <a:cs typeface="Calibri" panose="020F0502020204030204" pitchFamily="34" charset="0"/>
            </a:rPr>
            <a:t>Generating as many questions as possible</a:t>
          </a:r>
          <a:endParaRPr lang="en-US" sz="2000" b="1" dirty="0">
            <a:latin typeface="Calibri" panose="020F0502020204030204" pitchFamily="34" charset="0"/>
            <a:cs typeface="Calibri" panose="020F0502020204030204" pitchFamily="34" charset="0"/>
          </a:endParaRPr>
        </a:p>
      </dgm:t>
    </dgm:pt>
    <dgm:pt modelId="{60719BD2-4517-8A46-92E2-33FC67BE6800}" type="parTrans" cxnId="{DA03E2B7-A06D-7B4E-B965-E6EBCB1EAC53}">
      <dgm:prSet/>
      <dgm:spPr/>
      <dgm:t>
        <a:bodyPr/>
        <a:lstStyle/>
        <a:p>
          <a:endParaRPr lang="en-US"/>
        </a:p>
      </dgm:t>
    </dgm:pt>
    <dgm:pt modelId="{34F0551A-46D4-EB43-B613-A3E449B2BBB0}" type="sibTrans" cxnId="{DA03E2B7-A06D-7B4E-B965-E6EBCB1EAC53}">
      <dgm:prSet/>
      <dgm:spPr/>
      <dgm:t>
        <a:bodyPr/>
        <a:lstStyle/>
        <a:p>
          <a:endParaRPr lang="en-US"/>
        </a:p>
      </dgm:t>
    </dgm:pt>
    <dgm:pt modelId="{BC9C369D-CBC3-2E4B-B712-2BF9F4AA9DB9}">
      <dgm:prSet phldrT="[Text]" custT="1"/>
      <dgm:spPr>
        <a:solidFill>
          <a:srgbClr val="00A3E0"/>
        </a:solidFill>
      </dgm:spPr>
      <dgm:t>
        <a:bodyPr/>
        <a:lstStyle/>
        <a:p>
          <a:pPr algn="ctr"/>
          <a:r>
            <a:rPr lang="en-US" sz="2400" b="1" dirty="0"/>
            <a:t>Appreciative </a:t>
          </a:r>
          <a:br>
            <a:rPr lang="en-US" sz="2400" b="1" dirty="0"/>
          </a:br>
          <a:r>
            <a:rPr lang="en-US" sz="2400" b="1" dirty="0"/>
            <a:t>Inquiry</a:t>
          </a:r>
        </a:p>
        <a:p>
          <a:pPr algn="ctr"/>
          <a:r>
            <a:rPr lang="en-US" sz="2000" b="0" dirty="0">
              <a:latin typeface="Calibri" panose="020F0502020204030204" pitchFamily="34" charset="0"/>
              <a:cs typeface="Calibri" panose="020F0502020204030204" pitchFamily="34" charset="0"/>
            </a:rPr>
            <a:t>Used to reframe questions to elicit further engagement</a:t>
          </a:r>
          <a:endParaRPr lang="en-US" sz="2000" b="1" dirty="0">
            <a:latin typeface="Calibri" panose="020F0502020204030204" pitchFamily="34" charset="0"/>
            <a:cs typeface="Calibri" panose="020F0502020204030204" pitchFamily="34" charset="0"/>
          </a:endParaRPr>
        </a:p>
      </dgm:t>
    </dgm:pt>
    <dgm:pt modelId="{DEAF83AD-D90B-DA41-BBD1-E842AA5F9F20}" type="parTrans" cxnId="{AE136BEC-B7CD-584A-A557-F2DEE01CC6C0}">
      <dgm:prSet/>
      <dgm:spPr/>
      <dgm:t>
        <a:bodyPr/>
        <a:lstStyle/>
        <a:p>
          <a:endParaRPr lang="en-US"/>
        </a:p>
      </dgm:t>
    </dgm:pt>
    <dgm:pt modelId="{55FDF1F9-C088-8541-8C69-39CBAA542AD0}" type="sibTrans" cxnId="{AE136BEC-B7CD-584A-A557-F2DEE01CC6C0}">
      <dgm:prSet/>
      <dgm:spPr/>
      <dgm:t>
        <a:bodyPr/>
        <a:lstStyle/>
        <a:p>
          <a:endParaRPr lang="en-US"/>
        </a:p>
      </dgm:t>
    </dgm:pt>
    <dgm:pt modelId="{BFBA9F0E-95F5-9E42-B8A3-236DF37992B2}">
      <dgm:prSet phldrT="[Text]" custT="1"/>
      <dgm:spPr>
        <a:solidFill>
          <a:schemeClr val="accent3"/>
        </a:solidFill>
      </dgm:spPr>
      <dgm:t>
        <a:bodyPr/>
        <a:lstStyle/>
        <a:p>
          <a:pPr algn="ctr"/>
          <a:r>
            <a:rPr lang="en-US" sz="2400" b="1" dirty="0"/>
            <a:t>Purposeful Questioning</a:t>
          </a:r>
        </a:p>
        <a:p>
          <a:pPr algn="ctr"/>
          <a:r>
            <a:rPr lang="en-US" sz="2000" dirty="0">
              <a:latin typeface="Calibri" panose="020F0502020204030204" pitchFamily="34" charset="0"/>
              <a:cs typeface="Calibri" panose="020F0502020204030204" pitchFamily="34" charset="0"/>
            </a:rPr>
            <a:t>Helps you plan your conversation</a:t>
          </a:r>
          <a:endParaRPr lang="en-US" sz="2000" b="1" dirty="0">
            <a:latin typeface="Calibri" panose="020F0502020204030204" pitchFamily="34" charset="0"/>
            <a:cs typeface="Calibri" panose="020F0502020204030204" pitchFamily="34" charset="0"/>
          </a:endParaRPr>
        </a:p>
      </dgm:t>
    </dgm:pt>
    <dgm:pt modelId="{C0B0141F-AC69-3B4B-BDA8-1A44CB201E42}" type="parTrans" cxnId="{36D74BDF-E6BB-F848-9A27-0EFEB9F9D8C4}">
      <dgm:prSet/>
      <dgm:spPr/>
      <dgm:t>
        <a:bodyPr/>
        <a:lstStyle/>
        <a:p>
          <a:endParaRPr lang="en-US"/>
        </a:p>
      </dgm:t>
    </dgm:pt>
    <dgm:pt modelId="{810361B3-381C-1449-9F56-FA025B501766}" type="sibTrans" cxnId="{36D74BDF-E6BB-F848-9A27-0EFEB9F9D8C4}">
      <dgm:prSet/>
      <dgm:spPr/>
      <dgm:t>
        <a:bodyPr/>
        <a:lstStyle/>
        <a:p>
          <a:endParaRPr lang="en-US"/>
        </a:p>
      </dgm:t>
    </dgm:pt>
    <dgm:pt modelId="{AE3AD1DB-4D60-7E4D-9EFD-D3CD02E73297}" type="pres">
      <dgm:prSet presAssocID="{B8976CB3-971A-7946-8AA5-738EC9EFAE95}" presName="Name0" presStyleCnt="0">
        <dgm:presLayoutVars>
          <dgm:dir/>
          <dgm:resizeHandles val="exact"/>
        </dgm:presLayoutVars>
      </dgm:prSet>
      <dgm:spPr/>
    </dgm:pt>
    <dgm:pt modelId="{E27EB300-F41C-894B-9BE0-E6D14239635D}" type="pres">
      <dgm:prSet presAssocID="{8FAF58CA-A198-FE44-BA48-C9F657F26926}" presName="node" presStyleLbl="node1" presStyleIdx="0" presStyleCnt="3">
        <dgm:presLayoutVars>
          <dgm:bulletEnabled val="1"/>
        </dgm:presLayoutVars>
      </dgm:prSet>
      <dgm:spPr/>
    </dgm:pt>
    <dgm:pt modelId="{515FE713-8419-864B-8016-1ED526D2C4C1}" type="pres">
      <dgm:prSet presAssocID="{34F0551A-46D4-EB43-B613-A3E449B2BBB0}" presName="sibTrans" presStyleCnt="0"/>
      <dgm:spPr/>
    </dgm:pt>
    <dgm:pt modelId="{F4190F07-ECE1-7B4E-B274-7968F3814A5E}" type="pres">
      <dgm:prSet presAssocID="{BC9C369D-CBC3-2E4B-B712-2BF9F4AA9DB9}" presName="node" presStyleLbl="node1" presStyleIdx="1" presStyleCnt="3">
        <dgm:presLayoutVars>
          <dgm:bulletEnabled val="1"/>
        </dgm:presLayoutVars>
      </dgm:prSet>
      <dgm:spPr/>
    </dgm:pt>
    <dgm:pt modelId="{F0C151BD-7820-2A4C-A31B-51A00A7E77D3}" type="pres">
      <dgm:prSet presAssocID="{55FDF1F9-C088-8541-8C69-39CBAA542AD0}" presName="sibTrans" presStyleCnt="0"/>
      <dgm:spPr/>
    </dgm:pt>
    <dgm:pt modelId="{A91197F2-C7FA-BF40-B6D9-6FB6280BB648}" type="pres">
      <dgm:prSet presAssocID="{BFBA9F0E-95F5-9E42-B8A3-236DF37992B2}" presName="node" presStyleLbl="node1" presStyleIdx="2" presStyleCnt="3">
        <dgm:presLayoutVars>
          <dgm:bulletEnabled val="1"/>
        </dgm:presLayoutVars>
      </dgm:prSet>
      <dgm:spPr/>
    </dgm:pt>
  </dgm:ptLst>
  <dgm:cxnLst>
    <dgm:cxn modelId="{04DAC754-2810-9B45-B710-DF0B986E42F4}" type="presOf" srcId="{BC9C369D-CBC3-2E4B-B712-2BF9F4AA9DB9}" destId="{F4190F07-ECE1-7B4E-B274-7968F3814A5E}" srcOrd="0" destOrd="0" presId="urn:microsoft.com/office/officeart/2005/8/layout/hList6"/>
    <dgm:cxn modelId="{099D7588-DBBA-2C43-8937-235A581C611E}" type="presOf" srcId="{8FAF58CA-A198-FE44-BA48-C9F657F26926}" destId="{E27EB300-F41C-894B-9BE0-E6D14239635D}" srcOrd="0" destOrd="0" presId="urn:microsoft.com/office/officeart/2005/8/layout/hList6"/>
    <dgm:cxn modelId="{79D7699F-929B-794B-8F38-725BD4F71587}" type="presOf" srcId="{B8976CB3-971A-7946-8AA5-738EC9EFAE95}" destId="{AE3AD1DB-4D60-7E4D-9EFD-D3CD02E73297}" srcOrd="0" destOrd="0" presId="urn:microsoft.com/office/officeart/2005/8/layout/hList6"/>
    <dgm:cxn modelId="{DA03E2B7-A06D-7B4E-B965-E6EBCB1EAC53}" srcId="{B8976CB3-971A-7946-8AA5-738EC9EFAE95}" destId="{8FAF58CA-A198-FE44-BA48-C9F657F26926}" srcOrd="0" destOrd="0" parTransId="{60719BD2-4517-8A46-92E2-33FC67BE6800}" sibTransId="{34F0551A-46D4-EB43-B613-A3E449B2BBB0}"/>
    <dgm:cxn modelId="{36D74BDF-E6BB-F848-9A27-0EFEB9F9D8C4}" srcId="{B8976CB3-971A-7946-8AA5-738EC9EFAE95}" destId="{BFBA9F0E-95F5-9E42-B8A3-236DF37992B2}" srcOrd="2" destOrd="0" parTransId="{C0B0141F-AC69-3B4B-BDA8-1A44CB201E42}" sibTransId="{810361B3-381C-1449-9F56-FA025B501766}"/>
    <dgm:cxn modelId="{AE136BEC-B7CD-584A-A557-F2DEE01CC6C0}" srcId="{B8976CB3-971A-7946-8AA5-738EC9EFAE95}" destId="{BC9C369D-CBC3-2E4B-B712-2BF9F4AA9DB9}" srcOrd="1" destOrd="0" parTransId="{DEAF83AD-D90B-DA41-BBD1-E842AA5F9F20}" sibTransId="{55FDF1F9-C088-8541-8C69-39CBAA542AD0}"/>
    <dgm:cxn modelId="{4F5572F3-B094-714B-8F01-66307D2C6CEF}" type="presOf" srcId="{BFBA9F0E-95F5-9E42-B8A3-236DF37992B2}" destId="{A91197F2-C7FA-BF40-B6D9-6FB6280BB648}" srcOrd="0" destOrd="0" presId="urn:microsoft.com/office/officeart/2005/8/layout/hList6"/>
    <dgm:cxn modelId="{55D734C6-4148-8649-A865-F032711A2147}" type="presParOf" srcId="{AE3AD1DB-4D60-7E4D-9EFD-D3CD02E73297}" destId="{E27EB300-F41C-894B-9BE0-E6D14239635D}" srcOrd="0" destOrd="0" presId="urn:microsoft.com/office/officeart/2005/8/layout/hList6"/>
    <dgm:cxn modelId="{8BC3966B-A6C1-1A43-A56F-C8C8D6E0ED18}" type="presParOf" srcId="{AE3AD1DB-4D60-7E4D-9EFD-D3CD02E73297}" destId="{515FE713-8419-864B-8016-1ED526D2C4C1}" srcOrd="1" destOrd="0" presId="urn:microsoft.com/office/officeart/2005/8/layout/hList6"/>
    <dgm:cxn modelId="{957F9B41-CFAB-B640-B4AC-C531E440C223}" type="presParOf" srcId="{AE3AD1DB-4D60-7E4D-9EFD-D3CD02E73297}" destId="{F4190F07-ECE1-7B4E-B274-7968F3814A5E}" srcOrd="2" destOrd="0" presId="urn:microsoft.com/office/officeart/2005/8/layout/hList6"/>
    <dgm:cxn modelId="{C5BA4DE8-2E9B-604F-A5A1-F087B0ABFD2E}" type="presParOf" srcId="{AE3AD1DB-4D60-7E4D-9EFD-D3CD02E73297}" destId="{F0C151BD-7820-2A4C-A31B-51A00A7E77D3}" srcOrd="3" destOrd="0" presId="urn:microsoft.com/office/officeart/2005/8/layout/hList6"/>
    <dgm:cxn modelId="{D65D614E-4337-FC4E-B5CD-E1E881A95C74}" type="presParOf" srcId="{AE3AD1DB-4D60-7E4D-9EFD-D3CD02E73297}" destId="{A91197F2-C7FA-BF40-B6D9-6FB6280BB648}" srcOrd="4" destOrd="0" presId="urn:microsoft.com/office/officeart/2005/8/layout/hList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965AEE41-221A-5140-AD10-78DB2260786B}" type="doc">
      <dgm:prSet loTypeId="urn:microsoft.com/office/officeart/2005/8/layout/radial5" loCatId="" qsTypeId="urn:microsoft.com/office/officeart/2005/8/quickstyle/simple1" qsCatId="simple" csTypeId="urn:microsoft.com/office/officeart/2005/8/colors/colorful1" csCatId="colorful" phldr="1"/>
      <dgm:spPr/>
      <dgm:t>
        <a:bodyPr/>
        <a:lstStyle/>
        <a:p>
          <a:endParaRPr lang="en-US"/>
        </a:p>
      </dgm:t>
    </dgm:pt>
    <dgm:pt modelId="{88D417D0-16AE-CA42-AE17-4785D535EC5D}">
      <dgm:prSet phldrT="[Text]"/>
      <dgm:spPr/>
      <dgm:t>
        <a:bodyPr/>
        <a:lstStyle/>
        <a:p>
          <a:r>
            <a:rPr lang="en-US" dirty="0">
              <a:latin typeface="Calibri" panose="020F0502020204030204" pitchFamily="34" charset="0"/>
              <a:cs typeface="Calibri" panose="020F0502020204030204" pitchFamily="34" charset="0"/>
            </a:rPr>
            <a:t>How to set the stage for the best results</a:t>
          </a:r>
        </a:p>
      </dgm:t>
    </dgm:pt>
    <dgm:pt modelId="{E4454E78-ED1C-4C44-9786-511DBC29FF6F}" type="parTrans" cxnId="{14F83250-4BE3-A34D-9981-E647413B4DC1}">
      <dgm:prSet/>
      <dgm:spPr/>
      <dgm:t>
        <a:bodyPr/>
        <a:lstStyle/>
        <a:p>
          <a:endParaRPr lang="en-US">
            <a:latin typeface="Calibri" panose="020F0502020204030204" pitchFamily="34" charset="0"/>
            <a:cs typeface="Calibri" panose="020F0502020204030204" pitchFamily="34" charset="0"/>
          </a:endParaRPr>
        </a:p>
      </dgm:t>
    </dgm:pt>
    <dgm:pt modelId="{47696E04-0FC7-7640-B38A-17DBD6F15647}" type="sibTrans" cxnId="{14F83250-4BE3-A34D-9981-E647413B4DC1}">
      <dgm:prSet/>
      <dgm:spPr/>
      <dgm:t>
        <a:bodyPr/>
        <a:lstStyle/>
        <a:p>
          <a:endParaRPr lang="en-US">
            <a:latin typeface="Calibri" panose="020F0502020204030204" pitchFamily="34" charset="0"/>
            <a:cs typeface="Calibri" panose="020F0502020204030204" pitchFamily="34" charset="0"/>
          </a:endParaRPr>
        </a:p>
      </dgm:t>
    </dgm:pt>
    <dgm:pt modelId="{5DB39DE6-F866-714A-B6B2-466493300E99}">
      <dgm:prSet phldrT="[Text]"/>
      <dgm:spPr>
        <a:solidFill>
          <a:srgbClr val="00A3E0"/>
        </a:solidFill>
      </dgm:spPr>
      <dgm:t>
        <a:bodyPr/>
        <a:lstStyle/>
        <a:p>
          <a:r>
            <a:rPr lang="en-US" dirty="0">
              <a:latin typeface="Calibri" panose="020F0502020204030204" pitchFamily="34" charset="0"/>
              <a:cs typeface="Calibri" panose="020F0502020204030204" pitchFamily="34" charset="0"/>
            </a:rPr>
            <a:t>Manage your triggers</a:t>
          </a:r>
        </a:p>
      </dgm:t>
    </dgm:pt>
    <dgm:pt modelId="{C1728E93-A04B-394C-9720-A747DB020B53}" type="parTrans" cxnId="{D8A6FE6C-54CC-CD41-88E6-B2CCDCBE3476}">
      <dgm:prSet/>
      <dgm:spPr>
        <a:solidFill>
          <a:schemeClr val="accent2"/>
        </a:solidFill>
      </dgm:spPr>
      <dgm:t>
        <a:bodyPr/>
        <a:lstStyle/>
        <a:p>
          <a:endParaRPr lang="en-US">
            <a:latin typeface="Calibri" panose="020F0502020204030204" pitchFamily="34" charset="0"/>
            <a:cs typeface="Calibri" panose="020F0502020204030204" pitchFamily="34" charset="0"/>
          </a:endParaRPr>
        </a:p>
      </dgm:t>
    </dgm:pt>
    <dgm:pt modelId="{6B7FC395-C0A4-5246-8595-228449D6A79F}" type="sibTrans" cxnId="{D8A6FE6C-54CC-CD41-88E6-B2CCDCBE3476}">
      <dgm:prSet/>
      <dgm:spPr/>
      <dgm:t>
        <a:bodyPr/>
        <a:lstStyle/>
        <a:p>
          <a:endParaRPr lang="en-US">
            <a:latin typeface="Calibri" panose="020F0502020204030204" pitchFamily="34" charset="0"/>
            <a:cs typeface="Calibri" panose="020F0502020204030204" pitchFamily="34" charset="0"/>
          </a:endParaRPr>
        </a:p>
      </dgm:t>
    </dgm:pt>
    <dgm:pt modelId="{0E08D598-E2BD-2342-81F8-CCFB90BE328C}">
      <dgm:prSet phldrT="[Text]"/>
      <dgm:spPr>
        <a:solidFill>
          <a:srgbClr val="00A3E0"/>
        </a:solidFill>
      </dgm:spPr>
      <dgm:t>
        <a:bodyPr/>
        <a:lstStyle/>
        <a:p>
          <a:r>
            <a:rPr lang="en-US" dirty="0">
              <a:latin typeface="Calibri" panose="020F0502020204030204" pitchFamily="34" charset="0"/>
              <a:cs typeface="Calibri" panose="020F0502020204030204" pitchFamily="34" charset="0"/>
            </a:rPr>
            <a:t>Practice active listening</a:t>
          </a:r>
        </a:p>
      </dgm:t>
    </dgm:pt>
    <dgm:pt modelId="{CEE71F7A-9A35-C548-8587-2A0B0E5A9B4E}" type="parTrans" cxnId="{A38FC554-C9DE-A44E-8E1D-9E7DF58A5CE2}">
      <dgm:prSet/>
      <dgm:spPr>
        <a:solidFill>
          <a:schemeClr val="accent2"/>
        </a:solidFill>
      </dgm:spPr>
      <dgm:t>
        <a:bodyPr/>
        <a:lstStyle/>
        <a:p>
          <a:endParaRPr lang="en-US">
            <a:latin typeface="Calibri" panose="020F0502020204030204" pitchFamily="34" charset="0"/>
            <a:cs typeface="Calibri" panose="020F0502020204030204" pitchFamily="34" charset="0"/>
          </a:endParaRPr>
        </a:p>
      </dgm:t>
    </dgm:pt>
    <dgm:pt modelId="{CFC7C498-9979-7144-BCCC-4D6868EBE17E}" type="sibTrans" cxnId="{A38FC554-C9DE-A44E-8E1D-9E7DF58A5CE2}">
      <dgm:prSet/>
      <dgm:spPr/>
      <dgm:t>
        <a:bodyPr/>
        <a:lstStyle/>
        <a:p>
          <a:endParaRPr lang="en-US">
            <a:latin typeface="Calibri" panose="020F0502020204030204" pitchFamily="34" charset="0"/>
            <a:cs typeface="Calibri" panose="020F0502020204030204" pitchFamily="34" charset="0"/>
          </a:endParaRPr>
        </a:p>
      </dgm:t>
    </dgm:pt>
    <dgm:pt modelId="{5A8077A2-118E-DD41-9DC5-B1B677EE063F}">
      <dgm:prSet phldrT="[Text]"/>
      <dgm:spPr>
        <a:solidFill>
          <a:srgbClr val="00A3E0"/>
        </a:solidFill>
      </dgm:spPr>
      <dgm:t>
        <a:bodyPr/>
        <a:lstStyle/>
        <a:p>
          <a:r>
            <a:rPr lang="en-US" dirty="0">
              <a:latin typeface="Calibri" panose="020F0502020204030204" pitchFamily="34" charset="0"/>
              <a:cs typeface="Calibri" panose="020F0502020204030204" pitchFamily="34" charset="0"/>
            </a:rPr>
            <a:t>Make eye contact while speaking</a:t>
          </a:r>
        </a:p>
      </dgm:t>
    </dgm:pt>
    <dgm:pt modelId="{0CB995B5-7BD2-7A47-960B-D85D7F635926}" type="parTrans" cxnId="{95C6A264-35B4-874C-99E7-5E53DF79BBDA}">
      <dgm:prSet/>
      <dgm:spPr>
        <a:solidFill>
          <a:schemeClr val="accent2"/>
        </a:solidFill>
      </dgm:spPr>
      <dgm:t>
        <a:bodyPr/>
        <a:lstStyle/>
        <a:p>
          <a:endParaRPr lang="en-US">
            <a:latin typeface="Calibri" panose="020F0502020204030204" pitchFamily="34" charset="0"/>
            <a:cs typeface="Calibri" panose="020F0502020204030204" pitchFamily="34" charset="0"/>
          </a:endParaRPr>
        </a:p>
      </dgm:t>
    </dgm:pt>
    <dgm:pt modelId="{D5320586-5AA6-AB43-AD5E-233D0377D207}" type="sibTrans" cxnId="{95C6A264-35B4-874C-99E7-5E53DF79BBDA}">
      <dgm:prSet/>
      <dgm:spPr/>
      <dgm:t>
        <a:bodyPr/>
        <a:lstStyle/>
        <a:p>
          <a:endParaRPr lang="en-US">
            <a:latin typeface="Calibri" panose="020F0502020204030204" pitchFamily="34" charset="0"/>
            <a:cs typeface="Calibri" panose="020F0502020204030204" pitchFamily="34" charset="0"/>
          </a:endParaRPr>
        </a:p>
      </dgm:t>
    </dgm:pt>
    <dgm:pt modelId="{97FD8B12-8D10-B447-B5EA-CCDEAF6FC9F4}">
      <dgm:prSet phldrT="[Text]"/>
      <dgm:spPr>
        <a:solidFill>
          <a:srgbClr val="00A3E0"/>
        </a:solidFill>
      </dgm:spPr>
      <dgm:t>
        <a:bodyPr/>
        <a:lstStyle/>
        <a:p>
          <a:r>
            <a:rPr lang="en-US" dirty="0">
              <a:latin typeface="Calibri" panose="020F0502020204030204" pitchFamily="34" charset="0"/>
              <a:cs typeface="Calibri" panose="020F0502020204030204" pitchFamily="34" charset="0"/>
            </a:rPr>
            <a:t>Maintain a positive attitude</a:t>
          </a:r>
        </a:p>
      </dgm:t>
    </dgm:pt>
    <dgm:pt modelId="{8D8A6F65-A66F-6D41-A6CD-4C971FA7D90B}" type="parTrans" cxnId="{D39D5C95-C0F4-AB4A-90AE-14BA470B23AA}">
      <dgm:prSet/>
      <dgm:spPr>
        <a:solidFill>
          <a:schemeClr val="accent2"/>
        </a:solidFill>
      </dgm:spPr>
      <dgm:t>
        <a:bodyPr/>
        <a:lstStyle/>
        <a:p>
          <a:endParaRPr lang="en-US">
            <a:latin typeface="Calibri" panose="020F0502020204030204" pitchFamily="34" charset="0"/>
            <a:cs typeface="Calibri" panose="020F0502020204030204" pitchFamily="34" charset="0"/>
          </a:endParaRPr>
        </a:p>
      </dgm:t>
    </dgm:pt>
    <dgm:pt modelId="{1C0D31D8-A88A-B24C-B7C5-BAE8E0BBB9EB}" type="sibTrans" cxnId="{D39D5C95-C0F4-AB4A-90AE-14BA470B23AA}">
      <dgm:prSet/>
      <dgm:spPr/>
      <dgm:t>
        <a:bodyPr/>
        <a:lstStyle/>
        <a:p>
          <a:endParaRPr lang="en-US">
            <a:latin typeface="Calibri" panose="020F0502020204030204" pitchFamily="34" charset="0"/>
            <a:cs typeface="Calibri" panose="020F0502020204030204" pitchFamily="34" charset="0"/>
          </a:endParaRPr>
        </a:p>
      </dgm:t>
    </dgm:pt>
    <dgm:pt modelId="{EF1AE352-4751-5342-8F54-E92D48696A35}">
      <dgm:prSet phldrT="[Text]"/>
      <dgm:spPr>
        <a:solidFill>
          <a:srgbClr val="00A3E0"/>
        </a:solidFill>
      </dgm:spPr>
      <dgm:t>
        <a:bodyPr/>
        <a:lstStyle/>
        <a:p>
          <a:r>
            <a:rPr lang="en-US" dirty="0">
              <a:latin typeface="Calibri" panose="020F0502020204030204" pitchFamily="34" charset="0"/>
              <a:cs typeface="Calibri" panose="020F0502020204030204" pitchFamily="34" charset="0"/>
            </a:rPr>
            <a:t>Work toward the outcome</a:t>
          </a:r>
        </a:p>
      </dgm:t>
    </dgm:pt>
    <dgm:pt modelId="{9B2A246B-BE93-0A47-883B-38AE352CC249}" type="parTrans" cxnId="{9F486B3A-BFF3-8E4F-8847-A2348E255425}">
      <dgm:prSet/>
      <dgm:spPr>
        <a:solidFill>
          <a:schemeClr val="accent2"/>
        </a:solidFill>
      </dgm:spPr>
      <dgm:t>
        <a:bodyPr/>
        <a:lstStyle/>
        <a:p>
          <a:endParaRPr lang="en-US">
            <a:latin typeface="Calibri" panose="020F0502020204030204" pitchFamily="34" charset="0"/>
            <a:cs typeface="Calibri" panose="020F0502020204030204" pitchFamily="34" charset="0"/>
          </a:endParaRPr>
        </a:p>
      </dgm:t>
    </dgm:pt>
    <dgm:pt modelId="{9B23B641-4DDD-E747-A748-ADC21AED5949}" type="sibTrans" cxnId="{9F486B3A-BFF3-8E4F-8847-A2348E255425}">
      <dgm:prSet/>
      <dgm:spPr/>
      <dgm:t>
        <a:bodyPr/>
        <a:lstStyle/>
        <a:p>
          <a:endParaRPr lang="en-US">
            <a:latin typeface="Calibri" panose="020F0502020204030204" pitchFamily="34" charset="0"/>
            <a:cs typeface="Calibri" panose="020F0502020204030204" pitchFamily="34" charset="0"/>
          </a:endParaRPr>
        </a:p>
      </dgm:t>
    </dgm:pt>
    <dgm:pt modelId="{2AB2E5F8-9F42-7E4D-93DA-0086CED35A2A}" type="pres">
      <dgm:prSet presAssocID="{965AEE41-221A-5140-AD10-78DB2260786B}" presName="Name0" presStyleCnt="0">
        <dgm:presLayoutVars>
          <dgm:chMax val="1"/>
          <dgm:dir/>
          <dgm:animLvl val="ctr"/>
          <dgm:resizeHandles val="exact"/>
        </dgm:presLayoutVars>
      </dgm:prSet>
      <dgm:spPr/>
    </dgm:pt>
    <dgm:pt modelId="{6F4880CF-9451-684C-A2F2-B5509193EEDD}" type="pres">
      <dgm:prSet presAssocID="{88D417D0-16AE-CA42-AE17-4785D535EC5D}" presName="centerShape" presStyleLbl="node0" presStyleIdx="0" presStyleCnt="1"/>
      <dgm:spPr/>
    </dgm:pt>
    <dgm:pt modelId="{B3274A41-B4A4-4947-8374-147FCFCC9B63}" type="pres">
      <dgm:prSet presAssocID="{C1728E93-A04B-394C-9720-A747DB020B53}" presName="parTrans" presStyleLbl="sibTrans2D1" presStyleIdx="0" presStyleCnt="5"/>
      <dgm:spPr/>
    </dgm:pt>
    <dgm:pt modelId="{048798D3-3A55-5E4C-B133-BC8BD3FE8D86}" type="pres">
      <dgm:prSet presAssocID="{C1728E93-A04B-394C-9720-A747DB020B53}" presName="connectorText" presStyleLbl="sibTrans2D1" presStyleIdx="0" presStyleCnt="5"/>
      <dgm:spPr/>
    </dgm:pt>
    <dgm:pt modelId="{A8CA95DD-7CBF-B74F-8BA5-C00EA9BAECFD}" type="pres">
      <dgm:prSet presAssocID="{5DB39DE6-F866-714A-B6B2-466493300E99}" presName="node" presStyleLbl="node1" presStyleIdx="0" presStyleCnt="5">
        <dgm:presLayoutVars>
          <dgm:bulletEnabled val="1"/>
        </dgm:presLayoutVars>
      </dgm:prSet>
      <dgm:spPr/>
    </dgm:pt>
    <dgm:pt modelId="{2428A6F8-C550-E84F-9BC8-04B1EB5B5E36}" type="pres">
      <dgm:prSet presAssocID="{CEE71F7A-9A35-C548-8587-2A0B0E5A9B4E}" presName="parTrans" presStyleLbl="sibTrans2D1" presStyleIdx="1" presStyleCnt="5"/>
      <dgm:spPr/>
    </dgm:pt>
    <dgm:pt modelId="{3FE11DF6-0991-D24A-BCD5-BAB9E17ECA59}" type="pres">
      <dgm:prSet presAssocID="{CEE71F7A-9A35-C548-8587-2A0B0E5A9B4E}" presName="connectorText" presStyleLbl="sibTrans2D1" presStyleIdx="1" presStyleCnt="5"/>
      <dgm:spPr/>
    </dgm:pt>
    <dgm:pt modelId="{F094B758-5FF2-1344-B1A6-6C4AFD7882C8}" type="pres">
      <dgm:prSet presAssocID="{0E08D598-E2BD-2342-81F8-CCFB90BE328C}" presName="node" presStyleLbl="node1" presStyleIdx="1" presStyleCnt="5">
        <dgm:presLayoutVars>
          <dgm:bulletEnabled val="1"/>
        </dgm:presLayoutVars>
      </dgm:prSet>
      <dgm:spPr/>
    </dgm:pt>
    <dgm:pt modelId="{3411DCCA-EDF9-A849-98B9-68EC9CC6F8ED}" type="pres">
      <dgm:prSet presAssocID="{0CB995B5-7BD2-7A47-960B-D85D7F635926}" presName="parTrans" presStyleLbl="sibTrans2D1" presStyleIdx="2" presStyleCnt="5"/>
      <dgm:spPr/>
    </dgm:pt>
    <dgm:pt modelId="{69063F15-6A62-9F49-8801-224258523DDF}" type="pres">
      <dgm:prSet presAssocID="{0CB995B5-7BD2-7A47-960B-D85D7F635926}" presName="connectorText" presStyleLbl="sibTrans2D1" presStyleIdx="2" presStyleCnt="5"/>
      <dgm:spPr/>
    </dgm:pt>
    <dgm:pt modelId="{BD75127E-1DB9-954D-A6EA-E669FD4CA5B2}" type="pres">
      <dgm:prSet presAssocID="{5A8077A2-118E-DD41-9DC5-B1B677EE063F}" presName="node" presStyleLbl="node1" presStyleIdx="2" presStyleCnt="5">
        <dgm:presLayoutVars>
          <dgm:bulletEnabled val="1"/>
        </dgm:presLayoutVars>
      </dgm:prSet>
      <dgm:spPr/>
    </dgm:pt>
    <dgm:pt modelId="{0901943F-EDB7-EA43-8162-FB38005A3B73}" type="pres">
      <dgm:prSet presAssocID="{8D8A6F65-A66F-6D41-A6CD-4C971FA7D90B}" presName="parTrans" presStyleLbl="sibTrans2D1" presStyleIdx="3" presStyleCnt="5"/>
      <dgm:spPr/>
    </dgm:pt>
    <dgm:pt modelId="{9C22CD8D-7794-D440-BB18-4DCD8529737C}" type="pres">
      <dgm:prSet presAssocID="{8D8A6F65-A66F-6D41-A6CD-4C971FA7D90B}" presName="connectorText" presStyleLbl="sibTrans2D1" presStyleIdx="3" presStyleCnt="5"/>
      <dgm:spPr/>
    </dgm:pt>
    <dgm:pt modelId="{3A934A00-04CE-294A-8AC2-C39E6A6C08C8}" type="pres">
      <dgm:prSet presAssocID="{97FD8B12-8D10-B447-B5EA-CCDEAF6FC9F4}" presName="node" presStyleLbl="node1" presStyleIdx="3" presStyleCnt="5">
        <dgm:presLayoutVars>
          <dgm:bulletEnabled val="1"/>
        </dgm:presLayoutVars>
      </dgm:prSet>
      <dgm:spPr/>
    </dgm:pt>
    <dgm:pt modelId="{EFAA23AC-9116-6649-81D5-0662CDC52332}" type="pres">
      <dgm:prSet presAssocID="{9B2A246B-BE93-0A47-883B-38AE352CC249}" presName="parTrans" presStyleLbl="sibTrans2D1" presStyleIdx="4" presStyleCnt="5"/>
      <dgm:spPr/>
    </dgm:pt>
    <dgm:pt modelId="{27BE9830-1516-234D-9E91-160DFED1E165}" type="pres">
      <dgm:prSet presAssocID="{9B2A246B-BE93-0A47-883B-38AE352CC249}" presName="connectorText" presStyleLbl="sibTrans2D1" presStyleIdx="4" presStyleCnt="5"/>
      <dgm:spPr/>
    </dgm:pt>
    <dgm:pt modelId="{816359C2-493A-8644-A6B8-02B087898B3C}" type="pres">
      <dgm:prSet presAssocID="{EF1AE352-4751-5342-8F54-E92D48696A35}" presName="node" presStyleLbl="node1" presStyleIdx="4" presStyleCnt="5">
        <dgm:presLayoutVars>
          <dgm:bulletEnabled val="1"/>
        </dgm:presLayoutVars>
      </dgm:prSet>
      <dgm:spPr/>
    </dgm:pt>
  </dgm:ptLst>
  <dgm:cxnLst>
    <dgm:cxn modelId="{48AD5107-0C0A-C442-B36A-64A56EFF1084}" type="presOf" srcId="{C1728E93-A04B-394C-9720-A747DB020B53}" destId="{048798D3-3A55-5E4C-B133-BC8BD3FE8D86}" srcOrd="1" destOrd="0" presId="urn:microsoft.com/office/officeart/2005/8/layout/radial5"/>
    <dgm:cxn modelId="{67E69537-BBFE-1543-A391-D29F361AF7AE}" type="presOf" srcId="{9B2A246B-BE93-0A47-883B-38AE352CC249}" destId="{EFAA23AC-9116-6649-81D5-0662CDC52332}" srcOrd="0" destOrd="0" presId="urn:microsoft.com/office/officeart/2005/8/layout/radial5"/>
    <dgm:cxn modelId="{9F486B3A-BFF3-8E4F-8847-A2348E255425}" srcId="{88D417D0-16AE-CA42-AE17-4785D535EC5D}" destId="{EF1AE352-4751-5342-8F54-E92D48696A35}" srcOrd="4" destOrd="0" parTransId="{9B2A246B-BE93-0A47-883B-38AE352CC249}" sibTransId="{9B23B641-4DDD-E747-A748-ADC21AED5949}"/>
    <dgm:cxn modelId="{410D1C5C-4F28-7048-A12D-3B5F6B7B8B47}" type="presOf" srcId="{8D8A6F65-A66F-6D41-A6CD-4C971FA7D90B}" destId="{9C22CD8D-7794-D440-BB18-4DCD8529737C}" srcOrd="1" destOrd="0" presId="urn:microsoft.com/office/officeart/2005/8/layout/radial5"/>
    <dgm:cxn modelId="{E98C7062-50E5-0F4F-8181-5F91C53F381E}" type="presOf" srcId="{0E08D598-E2BD-2342-81F8-CCFB90BE328C}" destId="{F094B758-5FF2-1344-B1A6-6C4AFD7882C8}" srcOrd="0" destOrd="0" presId="urn:microsoft.com/office/officeart/2005/8/layout/radial5"/>
    <dgm:cxn modelId="{95C6A264-35B4-874C-99E7-5E53DF79BBDA}" srcId="{88D417D0-16AE-CA42-AE17-4785D535EC5D}" destId="{5A8077A2-118E-DD41-9DC5-B1B677EE063F}" srcOrd="2" destOrd="0" parTransId="{0CB995B5-7BD2-7A47-960B-D85D7F635926}" sibTransId="{D5320586-5AA6-AB43-AD5E-233D0377D207}"/>
    <dgm:cxn modelId="{E6CDB74A-C011-1241-BC99-A371E7AA8263}" type="presOf" srcId="{CEE71F7A-9A35-C548-8587-2A0B0E5A9B4E}" destId="{2428A6F8-C550-E84F-9BC8-04B1EB5B5E36}" srcOrd="0" destOrd="0" presId="urn:microsoft.com/office/officeart/2005/8/layout/radial5"/>
    <dgm:cxn modelId="{D8A6FE6C-54CC-CD41-88E6-B2CCDCBE3476}" srcId="{88D417D0-16AE-CA42-AE17-4785D535EC5D}" destId="{5DB39DE6-F866-714A-B6B2-466493300E99}" srcOrd="0" destOrd="0" parTransId="{C1728E93-A04B-394C-9720-A747DB020B53}" sibTransId="{6B7FC395-C0A4-5246-8595-228449D6A79F}"/>
    <dgm:cxn modelId="{C03B4C4D-F0FC-6F45-8A89-32833BF8E30D}" type="presOf" srcId="{C1728E93-A04B-394C-9720-A747DB020B53}" destId="{B3274A41-B4A4-4947-8374-147FCFCC9B63}" srcOrd="0" destOrd="0" presId="urn:microsoft.com/office/officeart/2005/8/layout/radial5"/>
    <dgm:cxn modelId="{14F83250-4BE3-A34D-9981-E647413B4DC1}" srcId="{965AEE41-221A-5140-AD10-78DB2260786B}" destId="{88D417D0-16AE-CA42-AE17-4785D535EC5D}" srcOrd="0" destOrd="0" parTransId="{E4454E78-ED1C-4C44-9786-511DBC29FF6F}" sibTransId="{47696E04-0FC7-7640-B38A-17DBD6F15647}"/>
    <dgm:cxn modelId="{A38FC554-C9DE-A44E-8E1D-9E7DF58A5CE2}" srcId="{88D417D0-16AE-CA42-AE17-4785D535EC5D}" destId="{0E08D598-E2BD-2342-81F8-CCFB90BE328C}" srcOrd="1" destOrd="0" parTransId="{CEE71F7A-9A35-C548-8587-2A0B0E5A9B4E}" sibTransId="{CFC7C498-9979-7144-BCCC-4D6868EBE17E}"/>
    <dgm:cxn modelId="{DBCE7575-19DA-BD4F-A2F4-A336F5E9789F}" type="presOf" srcId="{965AEE41-221A-5140-AD10-78DB2260786B}" destId="{2AB2E5F8-9F42-7E4D-93DA-0086CED35A2A}" srcOrd="0" destOrd="0" presId="urn:microsoft.com/office/officeart/2005/8/layout/radial5"/>
    <dgm:cxn modelId="{42A7FB82-DED1-1B41-9562-0EC282EA9462}" type="presOf" srcId="{EF1AE352-4751-5342-8F54-E92D48696A35}" destId="{816359C2-493A-8644-A6B8-02B087898B3C}" srcOrd="0" destOrd="0" presId="urn:microsoft.com/office/officeart/2005/8/layout/radial5"/>
    <dgm:cxn modelId="{D39D5C95-C0F4-AB4A-90AE-14BA470B23AA}" srcId="{88D417D0-16AE-CA42-AE17-4785D535EC5D}" destId="{97FD8B12-8D10-B447-B5EA-CCDEAF6FC9F4}" srcOrd="3" destOrd="0" parTransId="{8D8A6F65-A66F-6D41-A6CD-4C971FA7D90B}" sibTransId="{1C0D31D8-A88A-B24C-B7C5-BAE8E0BBB9EB}"/>
    <dgm:cxn modelId="{9E1AE797-B307-9F48-B78C-4AD678EFFD85}" type="presOf" srcId="{0CB995B5-7BD2-7A47-960B-D85D7F635926}" destId="{69063F15-6A62-9F49-8801-224258523DDF}" srcOrd="1" destOrd="0" presId="urn:microsoft.com/office/officeart/2005/8/layout/radial5"/>
    <dgm:cxn modelId="{B29CB49B-314D-344E-8144-E6E3EBB8210A}" type="presOf" srcId="{9B2A246B-BE93-0A47-883B-38AE352CC249}" destId="{27BE9830-1516-234D-9E91-160DFED1E165}" srcOrd="1" destOrd="0" presId="urn:microsoft.com/office/officeart/2005/8/layout/radial5"/>
    <dgm:cxn modelId="{0E0D14A5-A86B-7040-803E-AD587F9BB07A}" type="presOf" srcId="{0CB995B5-7BD2-7A47-960B-D85D7F635926}" destId="{3411DCCA-EDF9-A849-98B9-68EC9CC6F8ED}" srcOrd="0" destOrd="0" presId="urn:microsoft.com/office/officeart/2005/8/layout/radial5"/>
    <dgm:cxn modelId="{CEE3B0AA-3EAC-414C-A828-F1F50B4E1FD6}" type="presOf" srcId="{CEE71F7A-9A35-C548-8587-2A0B0E5A9B4E}" destId="{3FE11DF6-0991-D24A-BCD5-BAB9E17ECA59}" srcOrd="1" destOrd="0" presId="urn:microsoft.com/office/officeart/2005/8/layout/radial5"/>
    <dgm:cxn modelId="{9C3C03B4-3979-4142-BCD1-750B275D2B68}" type="presOf" srcId="{5DB39DE6-F866-714A-B6B2-466493300E99}" destId="{A8CA95DD-7CBF-B74F-8BA5-C00EA9BAECFD}" srcOrd="0" destOrd="0" presId="urn:microsoft.com/office/officeart/2005/8/layout/radial5"/>
    <dgm:cxn modelId="{651A41C3-CD3B-614F-98F1-FE2EDB5E4DEE}" type="presOf" srcId="{5A8077A2-118E-DD41-9DC5-B1B677EE063F}" destId="{BD75127E-1DB9-954D-A6EA-E669FD4CA5B2}" srcOrd="0" destOrd="0" presId="urn:microsoft.com/office/officeart/2005/8/layout/radial5"/>
    <dgm:cxn modelId="{82212BE8-B049-AD4F-8F61-D77054AF92DC}" type="presOf" srcId="{97FD8B12-8D10-B447-B5EA-CCDEAF6FC9F4}" destId="{3A934A00-04CE-294A-8AC2-C39E6A6C08C8}" srcOrd="0" destOrd="0" presId="urn:microsoft.com/office/officeart/2005/8/layout/radial5"/>
    <dgm:cxn modelId="{A094FDEA-620B-CD48-8114-761EDDC93182}" type="presOf" srcId="{88D417D0-16AE-CA42-AE17-4785D535EC5D}" destId="{6F4880CF-9451-684C-A2F2-B5509193EEDD}" srcOrd="0" destOrd="0" presId="urn:microsoft.com/office/officeart/2005/8/layout/radial5"/>
    <dgm:cxn modelId="{EE3F19F3-4122-D444-ABB5-B25D6CA77E56}" type="presOf" srcId="{8D8A6F65-A66F-6D41-A6CD-4C971FA7D90B}" destId="{0901943F-EDB7-EA43-8162-FB38005A3B73}" srcOrd="0" destOrd="0" presId="urn:microsoft.com/office/officeart/2005/8/layout/radial5"/>
    <dgm:cxn modelId="{7588A693-3F09-9540-B01C-1422246F74E8}" type="presParOf" srcId="{2AB2E5F8-9F42-7E4D-93DA-0086CED35A2A}" destId="{6F4880CF-9451-684C-A2F2-B5509193EEDD}" srcOrd="0" destOrd="0" presId="urn:microsoft.com/office/officeart/2005/8/layout/radial5"/>
    <dgm:cxn modelId="{E56E8E28-A3D0-A344-B812-0427358E6815}" type="presParOf" srcId="{2AB2E5F8-9F42-7E4D-93DA-0086CED35A2A}" destId="{B3274A41-B4A4-4947-8374-147FCFCC9B63}" srcOrd="1" destOrd="0" presId="urn:microsoft.com/office/officeart/2005/8/layout/radial5"/>
    <dgm:cxn modelId="{D0184A7B-0836-7D4B-81A8-0AAB3B86767D}" type="presParOf" srcId="{B3274A41-B4A4-4947-8374-147FCFCC9B63}" destId="{048798D3-3A55-5E4C-B133-BC8BD3FE8D86}" srcOrd="0" destOrd="0" presId="urn:microsoft.com/office/officeart/2005/8/layout/radial5"/>
    <dgm:cxn modelId="{C5137C71-7020-1A42-A81F-C6A17A3983F0}" type="presParOf" srcId="{2AB2E5F8-9F42-7E4D-93DA-0086CED35A2A}" destId="{A8CA95DD-7CBF-B74F-8BA5-C00EA9BAECFD}" srcOrd="2" destOrd="0" presId="urn:microsoft.com/office/officeart/2005/8/layout/radial5"/>
    <dgm:cxn modelId="{288830C2-AD63-3446-BC95-AFF70E605236}" type="presParOf" srcId="{2AB2E5F8-9F42-7E4D-93DA-0086CED35A2A}" destId="{2428A6F8-C550-E84F-9BC8-04B1EB5B5E36}" srcOrd="3" destOrd="0" presId="urn:microsoft.com/office/officeart/2005/8/layout/radial5"/>
    <dgm:cxn modelId="{0713021C-AE47-914A-8DB1-CFC46DB38574}" type="presParOf" srcId="{2428A6F8-C550-E84F-9BC8-04B1EB5B5E36}" destId="{3FE11DF6-0991-D24A-BCD5-BAB9E17ECA59}" srcOrd="0" destOrd="0" presId="urn:microsoft.com/office/officeart/2005/8/layout/radial5"/>
    <dgm:cxn modelId="{C0AC815F-46CD-734C-AA75-8DDC9E872E02}" type="presParOf" srcId="{2AB2E5F8-9F42-7E4D-93DA-0086CED35A2A}" destId="{F094B758-5FF2-1344-B1A6-6C4AFD7882C8}" srcOrd="4" destOrd="0" presId="urn:microsoft.com/office/officeart/2005/8/layout/radial5"/>
    <dgm:cxn modelId="{AF07661B-B2B4-D24C-A3F2-55FA930C50F9}" type="presParOf" srcId="{2AB2E5F8-9F42-7E4D-93DA-0086CED35A2A}" destId="{3411DCCA-EDF9-A849-98B9-68EC9CC6F8ED}" srcOrd="5" destOrd="0" presId="urn:microsoft.com/office/officeart/2005/8/layout/radial5"/>
    <dgm:cxn modelId="{CEB74DD9-385B-FD4A-9B13-095FA7CFC244}" type="presParOf" srcId="{3411DCCA-EDF9-A849-98B9-68EC9CC6F8ED}" destId="{69063F15-6A62-9F49-8801-224258523DDF}" srcOrd="0" destOrd="0" presId="urn:microsoft.com/office/officeart/2005/8/layout/radial5"/>
    <dgm:cxn modelId="{8DECED95-32EB-B745-8B35-09E6F685484C}" type="presParOf" srcId="{2AB2E5F8-9F42-7E4D-93DA-0086CED35A2A}" destId="{BD75127E-1DB9-954D-A6EA-E669FD4CA5B2}" srcOrd="6" destOrd="0" presId="urn:microsoft.com/office/officeart/2005/8/layout/radial5"/>
    <dgm:cxn modelId="{B059D195-D49A-844B-A910-10BFCE39BDA3}" type="presParOf" srcId="{2AB2E5F8-9F42-7E4D-93DA-0086CED35A2A}" destId="{0901943F-EDB7-EA43-8162-FB38005A3B73}" srcOrd="7" destOrd="0" presId="urn:microsoft.com/office/officeart/2005/8/layout/radial5"/>
    <dgm:cxn modelId="{F35CD234-201B-DF4D-A784-AB23EBCAF0BA}" type="presParOf" srcId="{0901943F-EDB7-EA43-8162-FB38005A3B73}" destId="{9C22CD8D-7794-D440-BB18-4DCD8529737C}" srcOrd="0" destOrd="0" presId="urn:microsoft.com/office/officeart/2005/8/layout/radial5"/>
    <dgm:cxn modelId="{4BA50DD6-52C1-BB48-95F1-1EA7F5645F39}" type="presParOf" srcId="{2AB2E5F8-9F42-7E4D-93DA-0086CED35A2A}" destId="{3A934A00-04CE-294A-8AC2-C39E6A6C08C8}" srcOrd="8" destOrd="0" presId="urn:microsoft.com/office/officeart/2005/8/layout/radial5"/>
    <dgm:cxn modelId="{2921BCA8-7C92-E340-B127-D91A3FC5A131}" type="presParOf" srcId="{2AB2E5F8-9F42-7E4D-93DA-0086CED35A2A}" destId="{EFAA23AC-9116-6649-81D5-0662CDC52332}" srcOrd="9" destOrd="0" presId="urn:microsoft.com/office/officeart/2005/8/layout/radial5"/>
    <dgm:cxn modelId="{E0D0DE22-707A-6949-9950-7503A8C8CAF4}" type="presParOf" srcId="{EFAA23AC-9116-6649-81D5-0662CDC52332}" destId="{27BE9830-1516-234D-9E91-160DFED1E165}" srcOrd="0" destOrd="0" presId="urn:microsoft.com/office/officeart/2005/8/layout/radial5"/>
    <dgm:cxn modelId="{40F0C5E9-1A53-574C-8C96-E72F79E06248}" type="presParOf" srcId="{2AB2E5F8-9F42-7E4D-93DA-0086CED35A2A}" destId="{816359C2-493A-8644-A6B8-02B087898B3C}" srcOrd="10" destOrd="0" presId="urn:microsoft.com/office/officeart/2005/8/layout/radial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99B9E78-6C46-F546-920C-9E8DF6323A12}">
      <dsp:nvSpPr>
        <dsp:cNvPr id="0" name=""/>
        <dsp:cNvSpPr/>
      </dsp:nvSpPr>
      <dsp:spPr>
        <a:xfrm>
          <a:off x="3275" y="1911161"/>
          <a:ext cx="3990859" cy="1596343"/>
        </a:xfrm>
        <a:prstGeom prst="chevron">
          <a:avLst/>
        </a:prstGeom>
        <a:solidFill>
          <a:schemeClr val="accent1">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32004" rIns="32004" bIns="32004" numCol="1" spcCol="1270" anchor="ctr" anchorCtr="0">
          <a:noAutofit/>
        </a:bodyPr>
        <a:lstStyle/>
        <a:p>
          <a:pPr marL="0" lvl="0" indent="0" algn="ctr" defTabSz="1066800">
            <a:lnSpc>
              <a:spcPct val="90000"/>
            </a:lnSpc>
            <a:spcBef>
              <a:spcPct val="0"/>
            </a:spcBef>
            <a:spcAft>
              <a:spcPct val="35000"/>
            </a:spcAft>
            <a:buNone/>
          </a:pPr>
          <a:r>
            <a:rPr lang="en-US" sz="2400" b="1" kern="1200" dirty="0"/>
            <a:t>Acknowledging</a:t>
          </a:r>
        </a:p>
      </dsp:txBody>
      <dsp:txXfrm>
        <a:off x="801447" y="1911161"/>
        <a:ext cx="2394516" cy="1596343"/>
      </dsp:txXfrm>
    </dsp:sp>
    <dsp:sp modelId="{C9DC0057-B0D0-494C-8B78-A86E3C663EB7}">
      <dsp:nvSpPr>
        <dsp:cNvPr id="0" name=""/>
        <dsp:cNvSpPr/>
      </dsp:nvSpPr>
      <dsp:spPr>
        <a:xfrm>
          <a:off x="3595049" y="1911161"/>
          <a:ext cx="3990859" cy="1596343"/>
        </a:xfrm>
        <a:prstGeom prst="chevron">
          <a:avLst/>
        </a:prstGeom>
        <a:solidFill>
          <a:srgbClr val="00A3E0"/>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32004" rIns="32004" bIns="32004" numCol="1" spcCol="1270" anchor="ctr" anchorCtr="0">
          <a:noAutofit/>
        </a:bodyPr>
        <a:lstStyle/>
        <a:p>
          <a:pPr marL="0" lvl="0" indent="0" algn="ctr" defTabSz="1066800">
            <a:lnSpc>
              <a:spcPct val="90000"/>
            </a:lnSpc>
            <a:spcBef>
              <a:spcPct val="0"/>
            </a:spcBef>
            <a:spcAft>
              <a:spcPct val="35000"/>
            </a:spcAft>
            <a:buNone/>
          </a:pPr>
          <a:r>
            <a:rPr lang="en-US" sz="2400" b="1" kern="1200" dirty="0"/>
            <a:t>Mirroring</a:t>
          </a:r>
        </a:p>
      </dsp:txBody>
      <dsp:txXfrm>
        <a:off x="4393221" y="1911161"/>
        <a:ext cx="2394516" cy="1596343"/>
      </dsp:txXfrm>
    </dsp:sp>
    <dsp:sp modelId="{DD8CDDEA-4C50-7749-AC20-6BE021A516EF}">
      <dsp:nvSpPr>
        <dsp:cNvPr id="0" name=""/>
        <dsp:cNvSpPr/>
      </dsp:nvSpPr>
      <dsp:spPr>
        <a:xfrm>
          <a:off x="7186822" y="1911161"/>
          <a:ext cx="3990859" cy="1596343"/>
        </a:xfrm>
        <a:prstGeom prst="chevron">
          <a:avLst/>
        </a:prstGeom>
        <a:solidFill>
          <a:schemeClr val="bg2">
            <a:lumMod val="2500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32004" rIns="32004" bIns="32004" numCol="1" spcCol="1270" anchor="ctr" anchorCtr="0">
          <a:noAutofit/>
        </a:bodyPr>
        <a:lstStyle/>
        <a:p>
          <a:pPr marL="0" lvl="0" indent="0" algn="ctr" defTabSz="1066800">
            <a:lnSpc>
              <a:spcPct val="90000"/>
            </a:lnSpc>
            <a:spcBef>
              <a:spcPct val="0"/>
            </a:spcBef>
            <a:spcAft>
              <a:spcPct val="35000"/>
            </a:spcAft>
            <a:buNone/>
          </a:pPr>
          <a:r>
            <a:rPr lang="en-US" sz="2400" b="1" kern="1200" dirty="0"/>
            <a:t>Active Listening</a:t>
          </a:r>
        </a:p>
      </dsp:txBody>
      <dsp:txXfrm>
        <a:off x="7984994" y="1911161"/>
        <a:ext cx="2394516" cy="159634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3AB0FF-4053-4FD3-A3A4-17B96A64070F}">
      <dsp:nvSpPr>
        <dsp:cNvPr id="0" name=""/>
        <dsp:cNvSpPr/>
      </dsp:nvSpPr>
      <dsp:spPr>
        <a:xfrm>
          <a:off x="2054" y="546978"/>
          <a:ext cx="1545402" cy="752715"/>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76200" numCol="1" spcCol="1270" anchor="t" anchorCtr="0">
          <a:noAutofit/>
        </a:bodyPr>
        <a:lstStyle/>
        <a:p>
          <a:pPr marL="0" lvl="0" indent="0" algn="l" defTabSz="889000">
            <a:lnSpc>
              <a:spcPct val="90000"/>
            </a:lnSpc>
            <a:spcBef>
              <a:spcPct val="0"/>
            </a:spcBef>
            <a:spcAft>
              <a:spcPct val="35000"/>
            </a:spcAft>
            <a:buFontTx/>
            <a:buNone/>
          </a:pPr>
          <a:r>
            <a:rPr lang="en-US" altLang="en-US" sz="2000" u="sng" kern="1200" dirty="0">
              <a:latin typeface="Calibri" panose="020F0502020204030204" pitchFamily="34" charset="0"/>
              <a:cs typeface="Calibri" panose="020F0502020204030204" pitchFamily="34" charset="0"/>
            </a:rPr>
            <a:t>G</a:t>
          </a:r>
          <a:r>
            <a:rPr lang="en-US" altLang="en-US" sz="2000" kern="1200" dirty="0">
              <a:latin typeface="Calibri" panose="020F0502020204030204" pitchFamily="34" charset="0"/>
              <a:cs typeface="Calibri" panose="020F0502020204030204" pitchFamily="34" charset="0"/>
            </a:rPr>
            <a:t>OAL</a:t>
          </a:r>
          <a:endParaRPr lang="en-US" sz="2000" kern="1200" dirty="0"/>
        </a:p>
      </dsp:txBody>
      <dsp:txXfrm>
        <a:off x="2054" y="546978"/>
        <a:ext cx="1545402" cy="501810"/>
      </dsp:txXfrm>
    </dsp:sp>
    <dsp:sp modelId="{27CD8ABB-58EA-4934-A2CE-AF7E2B5E5B91}">
      <dsp:nvSpPr>
        <dsp:cNvPr id="0" name=""/>
        <dsp:cNvSpPr/>
      </dsp:nvSpPr>
      <dsp:spPr>
        <a:xfrm>
          <a:off x="318582" y="1048788"/>
          <a:ext cx="1545402" cy="2468232"/>
        </a:xfrm>
        <a:prstGeom prst="roundRect">
          <a:avLst>
            <a:gd name="adj" fmla="val 10000"/>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1" indent="0" algn="ctr" defTabSz="666750">
            <a:lnSpc>
              <a:spcPct val="100000"/>
            </a:lnSpc>
            <a:spcBef>
              <a:spcPct val="0"/>
            </a:spcBef>
            <a:spcAft>
              <a:spcPct val="15000"/>
            </a:spcAft>
            <a:buFontTx/>
            <a:buNone/>
          </a:pPr>
          <a:r>
            <a:rPr lang="en-US" altLang="en-US" sz="1500" kern="1200" dirty="0">
              <a:latin typeface="Calibri" panose="020F0502020204030204" pitchFamily="34" charset="0"/>
              <a:cs typeface="Calibri" panose="020F0502020204030204" pitchFamily="34" charset="0"/>
            </a:rPr>
            <a:t>What do you want </a:t>
          </a:r>
          <a:br>
            <a:rPr lang="en-US" altLang="en-US" sz="1500" kern="1200" dirty="0">
              <a:latin typeface="Calibri" panose="020F0502020204030204" pitchFamily="34" charset="0"/>
              <a:cs typeface="Calibri" panose="020F0502020204030204" pitchFamily="34" charset="0"/>
            </a:rPr>
          </a:br>
          <a:r>
            <a:rPr lang="en-US" altLang="en-US" sz="1500" kern="1200" dirty="0">
              <a:latin typeface="Calibri" panose="020F0502020204030204" pitchFamily="34" charset="0"/>
              <a:cs typeface="Calibri" panose="020F0502020204030204" pitchFamily="34" charset="0"/>
            </a:rPr>
            <a:t>to accomplish in this conversation?</a:t>
          </a:r>
          <a:endParaRPr lang="en-US" sz="1500" kern="1200" dirty="0"/>
        </a:p>
      </dsp:txBody>
      <dsp:txXfrm>
        <a:off x="363845" y="1094051"/>
        <a:ext cx="1454876" cy="2377706"/>
      </dsp:txXfrm>
    </dsp:sp>
    <dsp:sp modelId="{26F09F3E-5F34-420B-958E-137670F42FFD}">
      <dsp:nvSpPr>
        <dsp:cNvPr id="0" name=""/>
        <dsp:cNvSpPr/>
      </dsp:nvSpPr>
      <dsp:spPr>
        <a:xfrm>
          <a:off x="1781733" y="605503"/>
          <a:ext cx="496668" cy="384760"/>
        </a:xfrm>
        <a:prstGeom prst="righ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a:off x="1781733" y="682455"/>
        <a:ext cx="381240" cy="230856"/>
      </dsp:txXfrm>
    </dsp:sp>
    <dsp:sp modelId="{1FE4EEBF-E9A8-410D-9CF9-5D371F2F8EF1}">
      <dsp:nvSpPr>
        <dsp:cNvPr id="0" name=""/>
        <dsp:cNvSpPr/>
      </dsp:nvSpPr>
      <dsp:spPr>
        <a:xfrm>
          <a:off x="2484565" y="546978"/>
          <a:ext cx="1545402" cy="752715"/>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76200" numCol="1" spcCol="1270" anchor="t" anchorCtr="0">
          <a:noAutofit/>
        </a:bodyPr>
        <a:lstStyle/>
        <a:p>
          <a:pPr marL="0" lvl="0" indent="0" algn="l" defTabSz="889000">
            <a:lnSpc>
              <a:spcPct val="90000"/>
            </a:lnSpc>
            <a:spcBef>
              <a:spcPct val="0"/>
            </a:spcBef>
            <a:spcAft>
              <a:spcPct val="35000"/>
            </a:spcAft>
            <a:buFontTx/>
            <a:buNone/>
          </a:pPr>
          <a:r>
            <a:rPr lang="en-US" altLang="en-US" sz="2000" u="sng" kern="1200" dirty="0">
              <a:latin typeface="Calibri" panose="020F0502020204030204" pitchFamily="34" charset="0"/>
              <a:cs typeface="Calibri" panose="020F0502020204030204" pitchFamily="34" charset="0"/>
            </a:rPr>
            <a:t>R</a:t>
          </a:r>
          <a:r>
            <a:rPr lang="en-US" altLang="en-US" sz="2000" kern="1200" dirty="0">
              <a:latin typeface="Calibri" panose="020F0502020204030204" pitchFamily="34" charset="0"/>
              <a:cs typeface="Calibri" panose="020F0502020204030204" pitchFamily="34" charset="0"/>
            </a:rPr>
            <a:t>EALITY</a:t>
          </a:r>
          <a:endParaRPr lang="en-US" sz="2000" kern="1200" dirty="0"/>
        </a:p>
      </dsp:txBody>
      <dsp:txXfrm>
        <a:off x="2484565" y="546978"/>
        <a:ext cx="1545402" cy="501810"/>
      </dsp:txXfrm>
    </dsp:sp>
    <dsp:sp modelId="{C8D230BC-0ED4-46DE-A886-87FF8ABF7817}">
      <dsp:nvSpPr>
        <dsp:cNvPr id="0" name=""/>
        <dsp:cNvSpPr/>
      </dsp:nvSpPr>
      <dsp:spPr>
        <a:xfrm>
          <a:off x="2801093" y="1005249"/>
          <a:ext cx="1545402" cy="2468232"/>
        </a:xfrm>
        <a:prstGeom prst="roundRect">
          <a:avLst>
            <a:gd name="adj" fmla="val 10000"/>
          </a:avLst>
        </a:prstGeom>
        <a:solidFill>
          <a:schemeClr val="lt1">
            <a:alpha val="90000"/>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1" indent="0" algn="ctr" defTabSz="666750">
            <a:lnSpc>
              <a:spcPct val="100000"/>
            </a:lnSpc>
            <a:spcBef>
              <a:spcPct val="0"/>
            </a:spcBef>
            <a:spcAft>
              <a:spcPct val="15000"/>
            </a:spcAft>
            <a:buFont typeface="Arial" panose="020B0604020202020204" pitchFamily="34" charset="0"/>
            <a:buNone/>
          </a:pPr>
          <a:r>
            <a:rPr lang="en-US" sz="1500" kern="1200" dirty="0">
              <a:latin typeface="Calibri" panose="020F0502020204030204" pitchFamily="34" charset="0"/>
              <a:cs typeface="Calibri" panose="020F0502020204030204" pitchFamily="34" charset="0"/>
            </a:rPr>
            <a:t>What is the reality about your HCP’s interests, desires, and openness?</a:t>
          </a:r>
          <a:endParaRPr lang="en-US" sz="1500" kern="1200" dirty="0"/>
        </a:p>
      </dsp:txBody>
      <dsp:txXfrm>
        <a:off x="2846356" y="1050512"/>
        <a:ext cx="1454876" cy="2377706"/>
      </dsp:txXfrm>
    </dsp:sp>
    <dsp:sp modelId="{9C37136C-F114-4AED-9DD6-2FA880271270}">
      <dsp:nvSpPr>
        <dsp:cNvPr id="0" name=""/>
        <dsp:cNvSpPr/>
      </dsp:nvSpPr>
      <dsp:spPr>
        <a:xfrm>
          <a:off x="4264245" y="605503"/>
          <a:ext cx="496668" cy="384760"/>
        </a:xfrm>
        <a:prstGeom prst="righ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a:off x="4264245" y="682455"/>
        <a:ext cx="381240" cy="230856"/>
      </dsp:txXfrm>
    </dsp:sp>
    <dsp:sp modelId="{C96A92C7-DC5E-49C1-92AC-05F82B4C255C}">
      <dsp:nvSpPr>
        <dsp:cNvPr id="0" name=""/>
        <dsp:cNvSpPr/>
      </dsp:nvSpPr>
      <dsp:spPr>
        <a:xfrm>
          <a:off x="4967077" y="546978"/>
          <a:ext cx="1545402" cy="752715"/>
        </a:xfrm>
        <a:prstGeom prst="roundRect">
          <a:avLst>
            <a:gd name="adj" fmla="val 10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76200" numCol="1" spcCol="1270" anchor="t" anchorCtr="0">
          <a:noAutofit/>
        </a:bodyPr>
        <a:lstStyle/>
        <a:p>
          <a:pPr marL="0" lvl="0" indent="0" algn="l" defTabSz="889000">
            <a:lnSpc>
              <a:spcPct val="90000"/>
            </a:lnSpc>
            <a:spcBef>
              <a:spcPct val="0"/>
            </a:spcBef>
            <a:spcAft>
              <a:spcPct val="35000"/>
            </a:spcAft>
            <a:buNone/>
          </a:pPr>
          <a:r>
            <a:rPr lang="en-US" altLang="en-US" sz="2000" u="sng" kern="1200" dirty="0">
              <a:latin typeface="Calibri" panose="020F0502020204030204" pitchFamily="34" charset="0"/>
              <a:cs typeface="Calibri" panose="020F0502020204030204" pitchFamily="34" charset="0"/>
            </a:rPr>
            <a:t>O</a:t>
          </a:r>
          <a:r>
            <a:rPr lang="en-US" altLang="en-US" sz="2000" kern="1200" dirty="0">
              <a:latin typeface="Calibri" panose="020F0502020204030204" pitchFamily="34" charset="0"/>
              <a:cs typeface="Calibri" panose="020F0502020204030204" pitchFamily="34" charset="0"/>
            </a:rPr>
            <a:t>PTIONS</a:t>
          </a:r>
          <a:endParaRPr lang="en-US" sz="2000" kern="1200" dirty="0"/>
        </a:p>
      </dsp:txBody>
      <dsp:txXfrm>
        <a:off x="4967077" y="546978"/>
        <a:ext cx="1545402" cy="501810"/>
      </dsp:txXfrm>
    </dsp:sp>
    <dsp:sp modelId="{5632E175-B630-4342-BB16-FE22204B18E1}">
      <dsp:nvSpPr>
        <dsp:cNvPr id="0" name=""/>
        <dsp:cNvSpPr/>
      </dsp:nvSpPr>
      <dsp:spPr>
        <a:xfrm>
          <a:off x="5283605" y="1048788"/>
          <a:ext cx="1545402" cy="2468232"/>
        </a:xfrm>
        <a:prstGeom prst="roundRect">
          <a:avLst>
            <a:gd name="adj" fmla="val 10000"/>
          </a:avLst>
        </a:prstGeom>
        <a:solidFill>
          <a:schemeClr val="lt1">
            <a:alpha val="90000"/>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568" tIns="99568" rIns="99568" bIns="99568" numCol="1" spcCol="1270" anchor="t" anchorCtr="0">
          <a:noAutofit/>
        </a:bodyPr>
        <a:lstStyle/>
        <a:p>
          <a:pPr marL="0" lvl="1" indent="0" algn="ctr" defTabSz="622300">
            <a:lnSpc>
              <a:spcPct val="100000"/>
            </a:lnSpc>
            <a:spcBef>
              <a:spcPct val="0"/>
            </a:spcBef>
            <a:spcAft>
              <a:spcPct val="15000"/>
            </a:spcAft>
            <a:buNone/>
          </a:pPr>
          <a:r>
            <a:rPr lang="en-US" sz="1400" kern="1200" dirty="0">
              <a:latin typeface="Calibri" panose="020F0502020204030204" pitchFamily="34" charset="0"/>
              <a:cs typeface="Calibri" panose="020F0502020204030204" pitchFamily="34" charset="0"/>
            </a:rPr>
            <a:t>What are options that you might leverage in-conversation with this HCP to tip the scales towards positive outcomes and/or further engagement?</a:t>
          </a:r>
          <a:endParaRPr lang="en-US" sz="1400" kern="1200" dirty="0"/>
        </a:p>
      </dsp:txBody>
      <dsp:txXfrm>
        <a:off x="5328868" y="1094051"/>
        <a:ext cx="1454876" cy="2377706"/>
      </dsp:txXfrm>
    </dsp:sp>
    <dsp:sp modelId="{648C55A9-7B97-4AE1-922F-97A581A68328}">
      <dsp:nvSpPr>
        <dsp:cNvPr id="0" name=""/>
        <dsp:cNvSpPr/>
      </dsp:nvSpPr>
      <dsp:spPr>
        <a:xfrm>
          <a:off x="6746756" y="605503"/>
          <a:ext cx="496668" cy="384760"/>
        </a:xfrm>
        <a:prstGeom prst="rightArrow">
          <a:avLst>
            <a:gd name="adj1" fmla="val 60000"/>
            <a:gd name="adj2" fmla="val 5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a:off x="6746756" y="682455"/>
        <a:ext cx="381240" cy="230856"/>
      </dsp:txXfrm>
    </dsp:sp>
    <dsp:sp modelId="{CF01FB6F-85E3-4EDC-91E3-3B49AB1F87DB}">
      <dsp:nvSpPr>
        <dsp:cNvPr id="0" name=""/>
        <dsp:cNvSpPr/>
      </dsp:nvSpPr>
      <dsp:spPr>
        <a:xfrm>
          <a:off x="7449588" y="546978"/>
          <a:ext cx="1772313" cy="752715"/>
        </a:xfrm>
        <a:prstGeom prst="roundRect">
          <a:avLst>
            <a:gd name="adj" fmla="val 10000"/>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68580" numCol="1" spcCol="1270" anchor="t" anchorCtr="0">
          <a:noAutofit/>
        </a:bodyPr>
        <a:lstStyle/>
        <a:p>
          <a:pPr marL="0" lvl="0" indent="0" algn="l" defTabSz="800100">
            <a:lnSpc>
              <a:spcPct val="90000"/>
            </a:lnSpc>
            <a:spcBef>
              <a:spcPct val="0"/>
            </a:spcBef>
            <a:spcAft>
              <a:spcPct val="35000"/>
            </a:spcAft>
            <a:buNone/>
          </a:pPr>
          <a:r>
            <a:rPr lang="en-US" altLang="en-US" sz="1800" u="sng" kern="1200" dirty="0">
              <a:latin typeface="Calibri" panose="020F0502020204030204" pitchFamily="34" charset="0"/>
              <a:cs typeface="Calibri" panose="020F0502020204030204" pitchFamily="34" charset="0"/>
            </a:rPr>
            <a:t>W</a:t>
          </a:r>
          <a:r>
            <a:rPr lang="en-US" altLang="en-US" sz="1800" kern="1200" dirty="0">
              <a:latin typeface="Calibri" panose="020F0502020204030204" pitchFamily="34" charset="0"/>
              <a:cs typeface="Calibri" panose="020F0502020204030204" pitchFamily="34" charset="0"/>
            </a:rPr>
            <a:t>HAT’S NEXT?</a:t>
          </a:r>
        </a:p>
      </dsp:txBody>
      <dsp:txXfrm>
        <a:off x="7449588" y="546978"/>
        <a:ext cx="1772313" cy="501810"/>
      </dsp:txXfrm>
    </dsp:sp>
    <dsp:sp modelId="{CDCBDBA1-AF27-44A5-8BC9-8729DA937B19}">
      <dsp:nvSpPr>
        <dsp:cNvPr id="0" name=""/>
        <dsp:cNvSpPr/>
      </dsp:nvSpPr>
      <dsp:spPr>
        <a:xfrm>
          <a:off x="7879572" y="1048788"/>
          <a:ext cx="1545402" cy="2468232"/>
        </a:xfrm>
        <a:prstGeom prst="roundRect">
          <a:avLst>
            <a:gd name="adj" fmla="val 10000"/>
          </a:avLst>
        </a:prstGeom>
        <a:solidFill>
          <a:schemeClr val="lt1">
            <a:alpha val="90000"/>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114300" lvl="1" indent="-114300" algn="ctr" defTabSz="666750">
            <a:lnSpc>
              <a:spcPct val="90000"/>
            </a:lnSpc>
            <a:spcBef>
              <a:spcPct val="0"/>
            </a:spcBef>
            <a:spcAft>
              <a:spcPct val="15000"/>
            </a:spcAft>
            <a:buFontTx/>
            <a:buNone/>
          </a:pPr>
          <a:r>
            <a:rPr lang="en-US" sz="1500" kern="1200" dirty="0">
              <a:latin typeface="Calibri" panose="020F0502020204030204" pitchFamily="34" charset="0"/>
              <a:cs typeface="Calibri" panose="020F0502020204030204" pitchFamily="34" charset="0"/>
            </a:rPr>
            <a:t>What actions will you aim to gain commitment from the HCP on?</a:t>
          </a:r>
          <a:endParaRPr lang="en-US" sz="1500" kern="1200" dirty="0"/>
        </a:p>
      </dsp:txBody>
      <dsp:txXfrm>
        <a:off x="7924835" y="1094051"/>
        <a:ext cx="1454876" cy="237770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BEFFB91-3684-BB41-A33F-220A8C8DA465}">
      <dsp:nvSpPr>
        <dsp:cNvPr id="0" name=""/>
        <dsp:cNvSpPr/>
      </dsp:nvSpPr>
      <dsp:spPr>
        <a:xfrm>
          <a:off x="-4408370" y="-676136"/>
          <a:ext cx="5251902" cy="5251902"/>
        </a:xfrm>
        <a:prstGeom prst="blockArc">
          <a:avLst>
            <a:gd name="adj1" fmla="val 18900000"/>
            <a:gd name="adj2" fmla="val 2700000"/>
            <a:gd name="adj3" fmla="val 411"/>
          </a:avLst>
        </a:pr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DFBFB49-4877-4748-BA56-7991DF6878AB}">
      <dsp:nvSpPr>
        <dsp:cNvPr id="0" name=""/>
        <dsp:cNvSpPr/>
      </dsp:nvSpPr>
      <dsp:spPr>
        <a:xfrm>
          <a:off x="542493" y="389963"/>
          <a:ext cx="7532916" cy="779926"/>
        </a:xfrm>
        <a:prstGeom prst="rect">
          <a:avLst/>
        </a:prstGeom>
        <a:solidFill>
          <a:schemeClr val="tx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19066" tIns="101600" rIns="101600" bIns="101600" numCol="1" spcCol="1270" anchor="ctr" anchorCtr="0">
          <a:noAutofit/>
        </a:bodyPr>
        <a:lstStyle/>
        <a:p>
          <a:pPr marL="0" lvl="0" indent="0" algn="l" defTabSz="1778000">
            <a:lnSpc>
              <a:spcPct val="90000"/>
            </a:lnSpc>
            <a:spcBef>
              <a:spcPct val="0"/>
            </a:spcBef>
            <a:spcAft>
              <a:spcPct val="35000"/>
            </a:spcAft>
            <a:buNone/>
          </a:pPr>
          <a:r>
            <a:rPr lang="en-US" sz="4000" kern="1200" dirty="0"/>
            <a:t>Internal Listening</a:t>
          </a:r>
        </a:p>
      </dsp:txBody>
      <dsp:txXfrm>
        <a:off x="542493" y="389963"/>
        <a:ext cx="7532916" cy="779926"/>
      </dsp:txXfrm>
    </dsp:sp>
    <dsp:sp modelId="{5BC30506-6197-D146-B7CC-7E4216E6E6E7}">
      <dsp:nvSpPr>
        <dsp:cNvPr id="0" name=""/>
        <dsp:cNvSpPr/>
      </dsp:nvSpPr>
      <dsp:spPr>
        <a:xfrm>
          <a:off x="55039" y="292472"/>
          <a:ext cx="974907" cy="974907"/>
        </a:xfrm>
        <a:prstGeom prst="ellipse">
          <a:avLst/>
        </a:prstGeom>
        <a:solidFill>
          <a:schemeClr val="lt1">
            <a:hueOff val="0"/>
            <a:satOff val="0"/>
            <a:lumOff val="0"/>
            <a:alphaOff val="0"/>
          </a:schemeClr>
        </a:solidFill>
        <a:ln w="25400" cap="flat" cmpd="sng" algn="ctr">
          <a:solidFill>
            <a:schemeClr val="tx2"/>
          </a:solidFill>
          <a:prstDash val="solid"/>
        </a:ln>
        <a:effectLst/>
      </dsp:spPr>
      <dsp:style>
        <a:lnRef idx="2">
          <a:scrgbClr r="0" g="0" b="0"/>
        </a:lnRef>
        <a:fillRef idx="1">
          <a:scrgbClr r="0" g="0" b="0"/>
        </a:fillRef>
        <a:effectRef idx="0">
          <a:scrgbClr r="0" g="0" b="0"/>
        </a:effectRef>
        <a:fontRef idx="minor"/>
      </dsp:style>
    </dsp:sp>
    <dsp:sp modelId="{1A741369-3EFF-FB4C-9E3E-ED87EE6F8EF6}">
      <dsp:nvSpPr>
        <dsp:cNvPr id="0" name=""/>
        <dsp:cNvSpPr/>
      </dsp:nvSpPr>
      <dsp:spPr>
        <a:xfrm>
          <a:off x="825996" y="1559852"/>
          <a:ext cx="7249413" cy="779926"/>
        </a:xfrm>
        <a:prstGeom prst="rect">
          <a:avLst/>
        </a:prstGeom>
        <a:solidFill>
          <a:srgbClr val="00A3E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19066" tIns="101600" rIns="101600" bIns="101600" numCol="1" spcCol="1270" anchor="ctr" anchorCtr="0">
          <a:noAutofit/>
        </a:bodyPr>
        <a:lstStyle/>
        <a:p>
          <a:pPr marL="0" lvl="0" indent="0" algn="l" defTabSz="1778000">
            <a:lnSpc>
              <a:spcPct val="90000"/>
            </a:lnSpc>
            <a:spcBef>
              <a:spcPct val="0"/>
            </a:spcBef>
            <a:spcAft>
              <a:spcPct val="35000"/>
            </a:spcAft>
            <a:buNone/>
          </a:pPr>
          <a:r>
            <a:rPr lang="en-US" sz="4000" kern="1200" dirty="0"/>
            <a:t>Listening to Understand</a:t>
          </a:r>
        </a:p>
      </dsp:txBody>
      <dsp:txXfrm>
        <a:off x="825996" y="1559852"/>
        <a:ext cx="7249413" cy="779926"/>
      </dsp:txXfrm>
    </dsp:sp>
    <dsp:sp modelId="{58B404CC-3116-8849-85EF-C701425BB4E1}">
      <dsp:nvSpPr>
        <dsp:cNvPr id="0" name=""/>
        <dsp:cNvSpPr/>
      </dsp:nvSpPr>
      <dsp:spPr>
        <a:xfrm>
          <a:off x="338542" y="1462361"/>
          <a:ext cx="974907" cy="974907"/>
        </a:xfrm>
        <a:prstGeom prst="ellipse">
          <a:avLst/>
        </a:prstGeom>
        <a:solidFill>
          <a:schemeClr val="lt1">
            <a:hueOff val="0"/>
            <a:satOff val="0"/>
            <a:lumOff val="0"/>
            <a:alphaOff val="0"/>
          </a:schemeClr>
        </a:solidFill>
        <a:ln w="25400" cap="flat" cmpd="sng" algn="ctr">
          <a:solidFill>
            <a:srgbClr val="00A3E0"/>
          </a:solidFill>
          <a:prstDash val="solid"/>
        </a:ln>
        <a:effectLst/>
      </dsp:spPr>
      <dsp:style>
        <a:lnRef idx="2">
          <a:scrgbClr r="0" g="0" b="0"/>
        </a:lnRef>
        <a:fillRef idx="1">
          <a:scrgbClr r="0" g="0" b="0"/>
        </a:fillRef>
        <a:effectRef idx="0">
          <a:scrgbClr r="0" g="0" b="0"/>
        </a:effectRef>
        <a:fontRef idx="minor"/>
      </dsp:style>
    </dsp:sp>
    <dsp:sp modelId="{3212BD0C-CE0B-EC4A-8106-FB897D49FBF4}">
      <dsp:nvSpPr>
        <dsp:cNvPr id="0" name=""/>
        <dsp:cNvSpPr/>
      </dsp:nvSpPr>
      <dsp:spPr>
        <a:xfrm>
          <a:off x="542493" y="2729741"/>
          <a:ext cx="7532916" cy="779926"/>
        </a:xfrm>
        <a:prstGeom prst="rect">
          <a:avLst/>
        </a:prstGeom>
        <a:solidFill>
          <a:schemeClr val="accent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19066" tIns="101600" rIns="101600" bIns="101600" numCol="1" spcCol="1270" anchor="ctr" anchorCtr="0">
          <a:noAutofit/>
        </a:bodyPr>
        <a:lstStyle/>
        <a:p>
          <a:pPr marL="0" lvl="0" indent="0" algn="l" defTabSz="1778000">
            <a:lnSpc>
              <a:spcPct val="90000"/>
            </a:lnSpc>
            <a:spcBef>
              <a:spcPct val="0"/>
            </a:spcBef>
            <a:spcAft>
              <a:spcPct val="35000"/>
            </a:spcAft>
            <a:buNone/>
          </a:pPr>
          <a:r>
            <a:rPr lang="en-US" sz="4000" kern="1200" dirty="0"/>
            <a:t>Global Listening</a:t>
          </a:r>
        </a:p>
      </dsp:txBody>
      <dsp:txXfrm>
        <a:off x="542493" y="2729741"/>
        <a:ext cx="7532916" cy="779926"/>
      </dsp:txXfrm>
    </dsp:sp>
    <dsp:sp modelId="{511DB350-BB77-1F44-84C9-7CB8843BA7B4}">
      <dsp:nvSpPr>
        <dsp:cNvPr id="0" name=""/>
        <dsp:cNvSpPr/>
      </dsp:nvSpPr>
      <dsp:spPr>
        <a:xfrm>
          <a:off x="55039" y="2632250"/>
          <a:ext cx="974907" cy="974907"/>
        </a:xfrm>
        <a:prstGeom prst="ellipse">
          <a:avLst/>
        </a:prstGeom>
        <a:solidFill>
          <a:schemeClr val="lt1">
            <a:hueOff val="0"/>
            <a:satOff val="0"/>
            <a:lumOff val="0"/>
            <a:alphaOff val="0"/>
          </a:schemeClr>
        </a:solidFill>
        <a:ln w="25400" cap="flat" cmpd="sng" algn="ctr">
          <a:solidFill>
            <a:schemeClr val="accent3"/>
          </a:solidFill>
          <a:prstDash val="solid"/>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417E00-B06E-1044-9A05-C99545746C87}">
      <dsp:nvSpPr>
        <dsp:cNvPr id="0" name=""/>
        <dsp:cNvSpPr/>
      </dsp:nvSpPr>
      <dsp:spPr>
        <a:xfrm>
          <a:off x="1324610" y="0"/>
          <a:ext cx="1324609" cy="1411505"/>
        </a:xfrm>
        <a:prstGeom prst="trapezoid">
          <a:avLst>
            <a:gd name="adj" fmla="val 50000"/>
          </a:avLst>
        </a:prstGeom>
        <a:solidFill>
          <a:schemeClr val="accent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endParaRPr lang="en-GB" sz="2400" kern="1200" dirty="0"/>
        </a:p>
      </dsp:txBody>
      <dsp:txXfrm>
        <a:off x="1324610" y="0"/>
        <a:ext cx="1324609" cy="1411505"/>
      </dsp:txXfrm>
    </dsp:sp>
    <dsp:sp modelId="{527B2BA5-F748-C348-B5C4-E026C35AE0D6}">
      <dsp:nvSpPr>
        <dsp:cNvPr id="0" name=""/>
        <dsp:cNvSpPr/>
      </dsp:nvSpPr>
      <dsp:spPr>
        <a:xfrm>
          <a:off x="662305" y="1411505"/>
          <a:ext cx="2649219" cy="1411505"/>
        </a:xfrm>
        <a:prstGeom prst="trapezoid">
          <a:avLst>
            <a:gd name="adj" fmla="val 46922"/>
          </a:avLst>
        </a:prstGeom>
        <a:solidFill>
          <a:srgbClr val="00A3E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endParaRPr lang="en-GB" sz="2400" kern="1200" dirty="0"/>
        </a:p>
      </dsp:txBody>
      <dsp:txXfrm>
        <a:off x="1125918" y="1411505"/>
        <a:ext cx="1721993" cy="1411505"/>
      </dsp:txXfrm>
    </dsp:sp>
    <dsp:sp modelId="{B661567D-141E-5742-93DC-EF31B72B9981}">
      <dsp:nvSpPr>
        <dsp:cNvPr id="0" name=""/>
        <dsp:cNvSpPr/>
      </dsp:nvSpPr>
      <dsp:spPr>
        <a:xfrm>
          <a:off x="0" y="2823010"/>
          <a:ext cx="3973830" cy="1411505"/>
        </a:xfrm>
        <a:prstGeom prst="trapezoid">
          <a:avLst>
            <a:gd name="adj" fmla="val 46922"/>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endParaRPr lang="en-GB" sz="2400" kern="1200" dirty="0"/>
        </a:p>
      </dsp:txBody>
      <dsp:txXfrm>
        <a:off x="695420" y="2823010"/>
        <a:ext cx="2582989" cy="1411505"/>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27EB300-F41C-894B-9BE0-E6D14239635D}">
      <dsp:nvSpPr>
        <dsp:cNvPr id="0" name=""/>
        <dsp:cNvSpPr/>
      </dsp:nvSpPr>
      <dsp:spPr>
        <a:xfrm rot="16200000">
          <a:off x="-555537" y="556685"/>
          <a:ext cx="4099034" cy="2985662"/>
        </a:xfrm>
        <a:prstGeom prst="flowChartManualOperation">
          <a:avLst/>
        </a:prstGeom>
        <a:solidFill>
          <a:schemeClr val="tx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0" rIns="152400" bIns="0" numCol="1" spcCol="1270" anchor="ctr" anchorCtr="0">
          <a:noAutofit/>
        </a:bodyPr>
        <a:lstStyle/>
        <a:p>
          <a:pPr marL="0" lvl="0" indent="0" algn="ctr" defTabSz="1066800">
            <a:lnSpc>
              <a:spcPct val="90000"/>
            </a:lnSpc>
            <a:spcBef>
              <a:spcPct val="0"/>
            </a:spcBef>
            <a:spcAft>
              <a:spcPct val="35000"/>
            </a:spcAft>
            <a:buNone/>
          </a:pPr>
          <a:r>
            <a:rPr lang="en-US" sz="2400" b="1" kern="1200" dirty="0"/>
            <a:t>Question </a:t>
          </a:r>
          <a:br>
            <a:rPr lang="en-US" sz="2400" b="1" kern="1200" dirty="0"/>
          </a:br>
          <a:r>
            <a:rPr lang="en-US" sz="2400" b="1" kern="1200" dirty="0"/>
            <a:t>Storming</a:t>
          </a:r>
        </a:p>
        <a:p>
          <a:pPr marL="0" lvl="0" indent="0" algn="ctr" defTabSz="1066800">
            <a:lnSpc>
              <a:spcPct val="90000"/>
            </a:lnSpc>
            <a:spcBef>
              <a:spcPct val="0"/>
            </a:spcBef>
            <a:spcAft>
              <a:spcPct val="35000"/>
            </a:spcAft>
            <a:buNone/>
          </a:pPr>
          <a:r>
            <a:rPr lang="en-US" sz="2000" kern="1200" dirty="0">
              <a:latin typeface="Calibri" panose="020F0502020204030204" pitchFamily="34" charset="0"/>
              <a:cs typeface="Calibri" panose="020F0502020204030204" pitchFamily="34" charset="0"/>
            </a:rPr>
            <a:t>Generating as many questions as possible</a:t>
          </a:r>
          <a:endParaRPr lang="en-US" sz="2000" b="1" kern="1200" dirty="0">
            <a:latin typeface="Calibri" panose="020F0502020204030204" pitchFamily="34" charset="0"/>
            <a:cs typeface="Calibri" panose="020F0502020204030204" pitchFamily="34" charset="0"/>
          </a:endParaRPr>
        </a:p>
      </dsp:txBody>
      <dsp:txXfrm rot="5400000">
        <a:off x="1149" y="819806"/>
        <a:ext cx="2985662" cy="2459420"/>
      </dsp:txXfrm>
    </dsp:sp>
    <dsp:sp modelId="{F4190F07-ECE1-7B4E-B274-7968F3814A5E}">
      <dsp:nvSpPr>
        <dsp:cNvPr id="0" name=""/>
        <dsp:cNvSpPr/>
      </dsp:nvSpPr>
      <dsp:spPr>
        <a:xfrm rot="16200000">
          <a:off x="2654049" y="556685"/>
          <a:ext cx="4099034" cy="2985662"/>
        </a:xfrm>
        <a:prstGeom prst="flowChartManualOperation">
          <a:avLst/>
        </a:prstGeom>
        <a:solidFill>
          <a:srgbClr val="00A3E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0" rIns="152400" bIns="0" numCol="1" spcCol="1270" anchor="ctr" anchorCtr="0">
          <a:noAutofit/>
        </a:bodyPr>
        <a:lstStyle/>
        <a:p>
          <a:pPr marL="0" lvl="0" indent="0" algn="ctr" defTabSz="1066800">
            <a:lnSpc>
              <a:spcPct val="90000"/>
            </a:lnSpc>
            <a:spcBef>
              <a:spcPct val="0"/>
            </a:spcBef>
            <a:spcAft>
              <a:spcPct val="35000"/>
            </a:spcAft>
            <a:buNone/>
          </a:pPr>
          <a:r>
            <a:rPr lang="en-US" sz="2400" b="1" kern="1200" dirty="0"/>
            <a:t>Appreciative </a:t>
          </a:r>
          <a:br>
            <a:rPr lang="en-US" sz="2400" b="1" kern="1200" dirty="0"/>
          </a:br>
          <a:r>
            <a:rPr lang="en-US" sz="2400" b="1" kern="1200" dirty="0"/>
            <a:t>Inquiry</a:t>
          </a:r>
        </a:p>
        <a:p>
          <a:pPr marL="0" lvl="0" indent="0" algn="ctr" defTabSz="1066800">
            <a:lnSpc>
              <a:spcPct val="90000"/>
            </a:lnSpc>
            <a:spcBef>
              <a:spcPct val="0"/>
            </a:spcBef>
            <a:spcAft>
              <a:spcPct val="35000"/>
            </a:spcAft>
            <a:buNone/>
          </a:pPr>
          <a:r>
            <a:rPr lang="en-US" sz="2000" b="0" kern="1200" dirty="0">
              <a:latin typeface="Calibri" panose="020F0502020204030204" pitchFamily="34" charset="0"/>
              <a:cs typeface="Calibri" panose="020F0502020204030204" pitchFamily="34" charset="0"/>
            </a:rPr>
            <a:t>Used to reframe questions to elicit further engagement</a:t>
          </a:r>
          <a:endParaRPr lang="en-US" sz="2000" b="1" kern="1200" dirty="0">
            <a:latin typeface="Calibri" panose="020F0502020204030204" pitchFamily="34" charset="0"/>
            <a:cs typeface="Calibri" panose="020F0502020204030204" pitchFamily="34" charset="0"/>
          </a:endParaRPr>
        </a:p>
      </dsp:txBody>
      <dsp:txXfrm rot="5400000">
        <a:off x="3210735" y="819806"/>
        <a:ext cx="2985662" cy="2459420"/>
      </dsp:txXfrm>
    </dsp:sp>
    <dsp:sp modelId="{A91197F2-C7FA-BF40-B6D9-6FB6280BB648}">
      <dsp:nvSpPr>
        <dsp:cNvPr id="0" name=""/>
        <dsp:cNvSpPr/>
      </dsp:nvSpPr>
      <dsp:spPr>
        <a:xfrm rot="16200000">
          <a:off x="5863637" y="556685"/>
          <a:ext cx="4099034" cy="2985662"/>
        </a:xfrm>
        <a:prstGeom prst="flowChartManualOperation">
          <a:avLst/>
        </a:prstGeom>
        <a:solidFill>
          <a:schemeClr val="accent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0" rIns="152400" bIns="0" numCol="1" spcCol="1270" anchor="ctr" anchorCtr="0">
          <a:noAutofit/>
        </a:bodyPr>
        <a:lstStyle/>
        <a:p>
          <a:pPr marL="0" lvl="0" indent="0" algn="ctr" defTabSz="1066800">
            <a:lnSpc>
              <a:spcPct val="90000"/>
            </a:lnSpc>
            <a:spcBef>
              <a:spcPct val="0"/>
            </a:spcBef>
            <a:spcAft>
              <a:spcPct val="35000"/>
            </a:spcAft>
            <a:buNone/>
          </a:pPr>
          <a:r>
            <a:rPr lang="en-US" sz="2400" b="1" kern="1200" dirty="0"/>
            <a:t>Purposeful Questioning</a:t>
          </a:r>
        </a:p>
        <a:p>
          <a:pPr marL="0" lvl="0" indent="0" algn="ctr" defTabSz="1066800">
            <a:lnSpc>
              <a:spcPct val="90000"/>
            </a:lnSpc>
            <a:spcBef>
              <a:spcPct val="0"/>
            </a:spcBef>
            <a:spcAft>
              <a:spcPct val="35000"/>
            </a:spcAft>
            <a:buNone/>
          </a:pPr>
          <a:r>
            <a:rPr lang="en-US" sz="2000" kern="1200" dirty="0">
              <a:latin typeface="Calibri" panose="020F0502020204030204" pitchFamily="34" charset="0"/>
              <a:cs typeface="Calibri" panose="020F0502020204030204" pitchFamily="34" charset="0"/>
            </a:rPr>
            <a:t>Helps you plan your conversation</a:t>
          </a:r>
          <a:endParaRPr lang="en-US" sz="2000" b="1" kern="1200" dirty="0">
            <a:latin typeface="Calibri" panose="020F0502020204030204" pitchFamily="34" charset="0"/>
            <a:cs typeface="Calibri" panose="020F0502020204030204" pitchFamily="34" charset="0"/>
          </a:endParaRPr>
        </a:p>
      </dsp:txBody>
      <dsp:txXfrm rot="5400000">
        <a:off x="6420323" y="819806"/>
        <a:ext cx="2985662" cy="245942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F4880CF-9451-684C-A2F2-B5509193EEDD}">
      <dsp:nvSpPr>
        <dsp:cNvPr id="0" name=""/>
        <dsp:cNvSpPr/>
      </dsp:nvSpPr>
      <dsp:spPr>
        <a:xfrm>
          <a:off x="4086200" y="1933977"/>
          <a:ext cx="1377999" cy="1377999"/>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kern="1200" dirty="0">
              <a:latin typeface="Calibri" panose="020F0502020204030204" pitchFamily="34" charset="0"/>
              <a:cs typeface="Calibri" panose="020F0502020204030204" pitchFamily="34" charset="0"/>
            </a:rPr>
            <a:t>How to set the stage for the best results</a:t>
          </a:r>
        </a:p>
      </dsp:txBody>
      <dsp:txXfrm>
        <a:off x="4288003" y="2135780"/>
        <a:ext cx="974393" cy="974393"/>
      </dsp:txXfrm>
    </dsp:sp>
    <dsp:sp modelId="{B3274A41-B4A4-4947-8374-147FCFCC9B63}">
      <dsp:nvSpPr>
        <dsp:cNvPr id="0" name=""/>
        <dsp:cNvSpPr/>
      </dsp:nvSpPr>
      <dsp:spPr>
        <a:xfrm rot="16200000">
          <a:off x="4628552" y="1431324"/>
          <a:ext cx="293295" cy="468519"/>
        </a:xfrm>
        <a:prstGeom prst="rightArrow">
          <a:avLst>
            <a:gd name="adj1" fmla="val 60000"/>
            <a:gd name="adj2" fmla="val 50000"/>
          </a:avLst>
        </a:prstGeom>
        <a:solidFill>
          <a:schemeClr val="accent2"/>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latin typeface="Calibri" panose="020F0502020204030204" pitchFamily="34" charset="0"/>
            <a:cs typeface="Calibri" panose="020F0502020204030204" pitchFamily="34" charset="0"/>
          </a:endParaRPr>
        </a:p>
      </dsp:txBody>
      <dsp:txXfrm>
        <a:off x="4672546" y="1569022"/>
        <a:ext cx="205307" cy="281111"/>
      </dsp:txXfrm>
    </dsp:sp>
    <dsp:sp modelId="{A8CA95DD-7CBF-B74F-8BA5-C00EA9BAECFD}">
      <dsp:nvSpPr>
        <dsp:cNvPr id="0" name=""/>
        <dsp:cNvSpPr/>
      </dsp:nvSpPr>
      <dsp:spPr>
        <a:xfrm>
          <a:off x="4086200" y="2589"/>
          <a:ext cx="1377999" cy="1377999"/>
        </a:xfrm>
        <a:prstGeom prst="ellipse">
          <a:avLst/>
        </a:prstGeom>
        <a:solidFill>
          <a:srgbClr val="00A3E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kern="1200" dirty="0">
              <a:latin typeface="Calibri" panose="020F0502020204030204" pitchFamily="34" charset="0"/>
              <a:cs typeface="Calibri" panose="020F0502020204030204" pitchFamily="34" charset="0"/>
            </a:rPr>
            <a:t>Manage your triggers</a:t>
          </a:r>
        </a:p>
      </dsp:txBody>
      <dsp:txXfrm>
        <a:off x="4288003" y="204392"/>
        <a:ext cx="974393" cy="974393"/>
      </dsp:txXfrm>
    </dsp:sp>
    <dsp:sp modelId="{2428A6F8-C550-E84F-9BC8-04B1EB5B5E36}">
      <dsp:nvSpPr>
        <dsp:cNvPr id="0" name=""/>
        <dsp:cNvSpPr/>
      </dsp:nvSpPr>
      <dsp:spPr>
        <a:xfrm rot="20520000">
          <a:off x="5539087" y="2092866"/>
          <a:ext cx="293295" cy="468519"/>
        </a:xfrm>
        <a:prstGeom prst="rightArrow">
          <a:avLst>
            <a:gd name="adj1" fmla="val 60000"/>
            <a:gd name="adj2" fmla="val 50000"/>
          </a:avLst>
        </a:prstGeom>
        <a:solidFill>
          <a:schemeClr val="accent2"/>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latin typeface="Calibri" panose="020F0502020204030204" pitchFamily="34" charset="0"/>
            <a:cs typeface="Calibri" panose="020F0502020204030204" pitchFamily="34" charset="0"/>
          </a:endParaRPr>
        </a:p>
      </dsp:txBody>
      <dsp:txXfrm>
        <a:off x="5541240" y="2200165"/>
        <a:ext cx="205307" cy="281111"/>
      </dsp:txXfrm>
    </dsp:sp>
    <dsp:sp modelId="{F094B758-5FF2-1344-B1A6-6C4AFD7882C8}">
      <dsp:nvSpPr>
        <dsp:cNvPr id="0" name=""/>
        <dsp:cNvSpPr/>
      </dsp:nvSpPr>
      <dsp:spPr>
        <a:xfrm>
          <a:off x="5923059" y="1337145"/>
          <a:ext cx="1377999" cy="1377999"/>
        </a:xfrm>
        <a:prstGeom prst="ellipse">
          <a:avLst/>
        </a:prstGeom>
        <a:solidFill>
          <a:srgbClr val="00A3E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kern="1200" dirty="0">
              <a:latin typeface="Calibri" panose="020F0502020204030204" pitchFamily="34" charset="0"/>
              <a:cs typeface="Calibri" panose="020F0502020204030204" pitchFamily="34" charset="0"/>
            </a:rPr>
            <a:t>Practice active listening</a:t>
          </a:r>
        </a:p>
      </dsp:txBody>
      <dsp:txXfrm>
        <a:off x="6124862" y="1538948"/>
        <a:ext cx="974393" cy="974393"/>
      </dsp:txXfrm>
    </dsp:sp>
    <dsp:sp modelId="{3411DCCA-EDF9-A849-98B9-68EC9CC6F8ED}">
      <dsp:nvSpPr>
        <dsp:cNvPr id="0" name=""/>
        <dsp:cNvSpPr/>
      </dsp:nvSpPr>
      <dsp:spPr>
        <a:xfrm rot="3240000">
          <a:off x="5191293" y="3163264"/>
          <a:ext cx="293295" cy="468519"/>
        </a:xfrm>
        <a:prstGeom prst="rightArrow">
          <a:avLst>
            <a:gd name="adj1" fmla="val 60000"/>
            <a:gd name="adj2" fmla="val 50000"/>
          </a:avLst>
        </a:prstGeom>
        <a:solidFill>
          <a:schemeClr val="accent2"/>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latin typeface="Calibri" panose="020F0502020204030204" pitchFamily="34" charset="0"/>
            <a:cs typeface="Calibri" panose="020F0502020204030204" pitchFamily="34" charset="0"/>
          </a:endParaRPr>
        </a:p>
      </dsp:txBody>
      <dsp:txXfrm>
        <a:off x="5209428" y="3221376"/>
        <a:ext cx="205307" cy="281111"/>
      </dsp:txXfrm>
    </dsp:sp>
    <dsp:sp modelId="{BD75127E-1DB9-954D-A6EA-E669FD4CA5B2}">
      <dsp:nvSpPr>
        <dsp:cNvPr id="0" name=""/>
        <dsp:cNvSpPr/>
      </dsp:nvSpPr>
      <dsp:spPr>
        <a:xfrm>
          <a:off x="5221441" y="3496502"/>
          <a:ext cx="1377999" cy="1377999"/>
        </a:xfrm>
        <a:prstGeom prst="ellipse">
          <a:avLst/>
        </a:prstGeom>
        <a:solidFill>
          <a:srgbClr val="00A3E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kern="1200" dirty="0">
              <a:latin typeface="Calibri" panose="020F0502020204030204" pitchFamily="34" charset="0"/>
              <a:cs typeface="Calibri" panose="020F0502020204030204" pitchFamily="34" charset="0"/>
            </a:rPr>
            <a:t>Make eye contact while speaking</a:t>
          </a:r>
        </a:p>
      </dsp:txBody>
      <dsp:txXfrm>
        <a:off x="5423244" y="3698305"/>
        <a:ext cx="974393" cy="974393"/>
      </dsp:txXfrm>
    </dsp:sp>
    <dsp:sp modelId="{0901943F-EDB7-EA43-8162-FB38005A3B73}">
      <dsp:nvSpPr>
        <dsp:cNvPr id="0" name=""/>
        <dsp:cNvSpPr/>
      </dsp:nvSpPr>
      <dsp:spPr>
        <a:xfrm rot="7560000">
          <a:off x="4065810" y="3163264"/>
          <a:ext cx="293295" cy="468519"/>
        </a:xfrm>
        <a:prstGeom prst="rightArrow">
          <a:avLst>
            <a:gd name="adj1" fmla="val 60000"/>
            <a:gd name="adj2" fmla="val 50000"/>
          </a:avLst>
        </a:prstGeom>
        <a:solidFill>
          <a:schemeClr val="accent2"/>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latin typeface="Calibri" panose="020F0502020204030204" pitchFamily="34" charset="0"/>
            <a:cs typeface="Calibri" panose="020F0502020204030204" pitchFamily="34" charset="0"/>
          </a:endParaRPr>
        </a:p>
      </dsp:txBody>
      <dsp:txXfrm rot="10800000">
        <a:off x="4135663" y="3221376"/>
        <a:ext cx="205307" cy="281111"/>
      </dsp:txXfrm>
    </dsp:sp>
    <dsp:sp modelId="{3A934A00-04CE-294A-8AC2-C39E6A6C08C8}">
      <dsp:nvSpPr>
        <dsp:cNvPr id="0" name=""/>
        <dsp:cNvSpPr/>
      </dsp:nvSpPr>
      <dsp:spPr>
        <a:xfrm>
          <a:off x="2950958" y="3496502"/>
          <a:ext cx="1377999" cy="1377999"/>
        </a:xfrm>
        <a:prstGeom prst="ellipse">
          <a:avLst/>
        </a:prstGeom>
        <a:solidFill>
          <a:srgbClr val="00A3E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kern="1200" dirty="0">
              <a:latin typeface="Calibri" panose="020F0502020204030204" pitchFamily="34" charset="0"/>
              <a:cs typeface="Calibri" panose="020F0502020204030204" pitchFamily="34" charset="0"/>
            </a:rPr>
            <a:t>Maintain a positive attitude</a:t>
          </a:r>
        </a:p>
      </dsp:txBody>
      <dsp:txXfrm>
        <a:off x="3152761" y="3698305"/>
        <a:ext cx="974393" cy="974393"/>
      </dsp:txXfrm>
    </dsp:sp>
    <dsp:sp modelId="{EFAA23AC-9116-6649-81D5-0662CDC52332}">
      <dsp:nvSpPr>
        <dsp:cNvPr id="0" name=""/>
        <dsp:cNvSpPr/>
      </dsp:nvSpPr>
      <dsp:spPr>
        <a:xfrm rot="11880000">
          <a:off x="3718017" y="2092866"/>
          <a:ext cx="293295" cy="468519"/>
        </a:xfrm>
        <a:prstGeom prst="rightArrow">
          <a:avLst>
            <a:gd name="adj1" fmla="val 60000"/>
            <a:gd name="adj2" fmla="val 50000"/>
          </a:avLst>
        </a:prstGeom>
        <a:solidFill>
          <a:schemeClr val="accent2"/>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latin typeface="Calibri" panose="020F0502020204030204" pitchFamily="34" charset="0"/>
            <a:cs typeface="Calibri" panose="020F0502020204030204" pitchFamily="34" charset="0"/>
          </a:endParaRPr>
        </a:p>
      </dsp:txBody>
      <dsp:txXfrm rot="10800000">
        <a:off x="3803852" y="2200165"/>
        <a:ext cx="205307" cy="281111"/>
      </dsp:txXfrm>
    </dsp:sp>
    <dsp:sp modelId="{816359C2-493A-8644-A6B8-02B087898B3C}">
      <dsp:nvSpPr>
        <dsp:cNvPr id="0" name=""/>
        <dsp:cNvSpPr/>
      </dsp:nvSpPr>
      <dsp:spPr>
        <a:xfrm>
          <a:off x="2249341" y="1337145"/>
          <a:ext cx="1377999" cy="1377999"/>
        </a:xfrm>
        <a:prstGeom prst="ellipse">
          <a:avLst/>
        </a:prstGeom>
        <a:solidFill>
          <a:srgbClr val="00A3E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kern="1200" dirty="0">
              <a:latin typeface="Calibri" panose="020F0502020204030204" pitchFamily="34" charset="0"/>
              <a:cs typeface="Calibri" panose="020F0502020204030204" pitchFamily="34" charset="0"/>
            </a:rPr>
            <a:t>Work toward the outcome</a:t>
          </a:r>
        </a:p>
      </dsp:txBody>
      <dsp:txXfrm>
        <a:off x="2451144" y="1538948"/>
        <a:ext cx="974393" cy="974393"/>
      </dsp:txXfrm>
    </dsp:sp>
  </dsp:spTree>
</dsp:drawing>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2.xml><?xml version="1.0" encoding="utf-8"?>
<dgm:layoutDef xmlns:dgm="http://schemas.openxmlformats.org/drawingml/2006/diagram" xmlns:a="http://schemas.openxmlformats.org/drawingml/2006/main" uniqueId="urn:microsoft.com/office/officeart/2005/8/layout/process3">
  <dgm:title val=""/>
  <dgm:desc val=""/>
  <dgm:catLst>
    <dgm:cat type="process" pri="2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3" destOrd="0"/>
        <dgm:cxn modelId="12" srcId="1" destId="11" srcOrd="0" destOrd="0"/>
        <dgm:cxn modelId="23" srcId="2" destId="21" srcOrd="0" destOrd="0"/>
        <dgm:cxn modelId="34"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fact="0.3333"/>
      <dgm:constr type="w" for="des" forName="parTx"/>
      <dgm:constr type="h" for="des" forName="parTx" op="equ"/>
      <dgm:constr type="h" for="des" forName="parSh" op="equ"/>
      <dgm:constr type="w" for="des" forName="desTx"/>
      <dgm:constr type="h" for="des" forName="desTx" op="equ"/>
      <dgm:constr type="w" for="des" forName="parSh"/>
      <dgm:constr type="primFontSz" for="des" forName="parTx" val="65"/>
      <dgm:constr type="secFontSz" for="des" forName="desTx" refType="primFontSz" refFor="des" refForName="parTx" op="equ"/>
      <dgm:constr type="primFontSz" for="des" forName="connTx" refType="primFontSz" refFor="des" refForName="parTx" fact="0.8"/>
      <dgm:constr type="primFontSz" for="des" forName="connTx" refType="primFontSz" refFor="des" refForName="parTx" op="lte" fact="0.8"/>
      <dgm:constr type="h" for="des" forName="parTx" refType="primFontSz" refFor="des" refForName="parTx" fact="0.8"/>
      <dgm:constr type="h" for="des" forName="parSh" refType="primFontSz" refFor="des" refForName="parTx" fact="1.2"/>
      <dgm:constr type="h" for="des" forName="desTx" refType="primFontSz" refFor="des" refForName="parTx" fact="1.6"/>
      <dgm:constr type="h" for="des" forName="parSh" refType="h" refFor="des" refForName="parTx" op="lte" fact="1.5"/>
      <dgm:constr type="h" for="des" forName="parSh" refType="h" refFor="des" refForName="parTx" op="gte" fact="1.5"/>
    </dgm:constrLst>
    <dgm:ruleLst>
      <dgm:rule type="w" for="ch" forName="composite" val="0" fact="NaN" max="NaN"/>
      <dgm:rule type="primFontSz" for="des" forName="parTx" val="5" fact="NaN" max="NaN"/>
    </dgm:ruleLst>
    <dgm:forEach name="Name3" axis="ch" ptType="node">
      <dgm:layoutNode name="composite">
        <dgm:alg type="composite"/>
        <dgm:shape xmlns:r="http://schemas.openxmlformats.org/officeDocument/2006/relationships" r:blip="">
          <dgm:adjLst/>
        </dgm:shape>
        <dgm:presOf/>
        <dgm:choose name="Name4">
          <dgm:if name="Name5" func="var" arg="dir" op="equ" val="norm">
            <dgm:constrLst>
              <dgm:constr type="h" refType="w" fact="1000"/>
              <dgm:constr type="l" for="ch" forName="parTx"/>
              <dgm:constr type="w" for="ch" forName="parTx" refType="w" fact="0.83"/>
              <dgm:constr type="t" for="ch" forName="parTx"/>
              <dgm:constr type="l" for="ch" forName="parSh"/>
              <dgm:constr type="w" for="ch" forName="parSh" refType="w" refFor="ch" refForName="parTx"/>
              <dgm:constr type="t" for="ch" forName="parSh"/>
              <dgm:constr type="l" for="ch" forName="desTx" refType="w" fact="0.17"/>
              <dgm:constr type="w" for="ch" forName="desTx" refType="w" refFor="ch" refForName="parTx"/>
              <dgm:constr type="t" for="ch" forName="desTx" refType="h" refFor="ch" refForName="parTx"/>
            </dgm:constrLst>
          </dgm:if>
          <dgm:else name="Name6">
            <dgm:constrLst>
              <dgm:constr type="h" refType="w" fact="1000"/>
              <dgm:constr type="l" for="ch" forName="parTx" refType="w" fact="0.17"/>
              <dgm:constr type="w" for="ch" forName="parTx" refType="w" fact="0.83"/>
              <dgm:constr type="t" for="ch" forName="parTx"/>
              <dgm:constr type="l" for="ch" forName="parSh" refType="w" fact="0.15"/>
              <dgm:constr type="w" for="ch" forName="parSh" refType="w" refFor="ch" refForName="parTx"/>
              <dgm:constr type="t" for="ch" forName="parSh"/>
              <dgm:constr type="l" for="ch" forName="desTx"/>
              <dgm:constr type="w" for="ch" forName="desTx" refType="w" refFor="ch" refForName="parTx"/>
              <dgm:constr type="t" for="ch" forName="desTx" refType="h" refFor="ch" refForName="parTx"/>
            </dgm:constrLst>
          </dgm:else>
        </dgm:choose>
        <dgm:ruleLst>
          <dgm:rule type="h" val="INF" fact="NaN" max="NaN"/>
        </dgm:ruleLst>
        <dgm:layoutNode name="parTx">
          <dgm:varLst>
            <dgm:chMax val="0"/>
            <dgm:chPref val="0"/>
            <dgm:bulletEnabled val="1"/>
          </dgm:varLst>
          <dgm:alg type="tx">
            <dgm:param type="parTxLTRAlign" val="l"/>
            <dgm:param type="parTxRTLAlign" val="r"/>
            <dgm:param type="txAnchorVert" val="t"/>
          </dgm:alg>
          <dgm:shape xmlns:r="http://schemas.openxmlformats.org/officeDocument/2006/relationships" type="rect" r:blip="" zOrderOff="1" hideGeom="1">
            <dgm:adjLst>
              <dgm:adj idx="1" val="0.1"/>
            </dgm:adjLst>
          </dgm:shape>
          <dgm:presOf axis="self" ptType="node"/>
          <dgm:constrLst>
            <dgm:constr type="h" refType="w" op="lte" fact="0.4"/>
            <dgm:constr type="bMarg" refType="primFontSz" fact="0.3"/>
            <dgm:constr type="h"/>
          </dgm:constrLst>
          <dgm:ruleLst>
            <dgm:rule type="h" val="INF" fact="NaN" max="NaN"/>
          </dgm:ruleLst>
        </dgm:layoutNode>
        <dgm:layoutNode name="parSh">
          <dgm:alg type="sp"/>
          <dgm:shape xmlns:r="http://schemas.openxmlformats.org/officeDocument/2006/relationships" type="roundRect" r:blip="">
            <dgm:adjLst>
              <dgm:adj idx="1" val="0.1"/>
            </dgm:adjLst>
          </dgm:shape>
          <dgm:presOf axis="self" ptType="node"/>
          <dgm:constrLst>
            <dgm:constr type="h"/>
          </dgm:constrLst>
          <dgm:ruleLst/>
        </dgm:layoutNode>
        <dgm:layoutNode name="desTx" styleLbl="fgAcc1">
          <dgm:varLst>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secFontSz" val="65"/>
            <dgm:constr type="primFontSz" refType="secFontSz"/>
            <dgm:constr type="h"/>
          </dgm:constrLst>
          <dgm:ruleLst>
            <dgm:rule type="h" val="INF" fact="NaN" max="NaN"/>
          </dgm:ruleLst>
        </dgm:layoutNode>
      </dgm:layoutNode>
      <dgm:forEach name="sibTransForEach" axis="followSib" ptType="sibTrans" cnt="1">
        <dgm:layoutNode name="sibTrans">
          <dgm:alg type="conn">
            <dgm:param type="begPts" val="auto"/>
            <dgm:param type="endPts" val="auto"/>
            <dgm:param type="srcNode" val="parTx"/>
            <dgm:param type="dstNode" val="parTx"/>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4.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5.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CC5F41F-359A-93AB-33FD-9E8D94CF283F}"/>
              </a:ext>
            </a:extLst>
          </p:cNvPr>
          <p:cNvSpPr>
            <a:spLocks noGrp="1"/>
          </p:cNvSpPr>
          <p:nvPr>
            <p:ph type="hdr" sz="quarter"/>
          </p:nvPr>
        </p:nvSpPr>
        <p:spPr>
          <a:xfrm>
            <a:off x="0" y="0"/>
            <a:ext cx="3962400" cy="3444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51DFC026-9A99-6AC6-F606-7DBC802AE03F}"/>
              </a:ext>
            </a:extLst>
          </p:cNvPr>
          <p:cNvSpPr>
            <a:spLocks noGrp="1"/>
          </p:cNvSpPr>
          <p:nvPr>
            <p:ph type="dt" sz="quarter" idx="1"/>
          </p:nvPr>
        </p:nvSpPr>
        <p:spPr>
          <a:xfrm>
            <a:off x="5180013" y="0"/>
            <a:ext cx="3962400" cy="344488"/>
          </a:xfrm>
          <a:prstGeom prst="rect">
            <a:avLst/>
          </a:prstGeom>
        </p:spPr>
        <p:txBody>
          <a:bodyPr vert="horz" lIns="91440" tIns="45720" rIns="91440" bIns="45720" rtlCol="0"/>
          <a:lstStyle>
            <a:lvl1pPr algn="r">
              <a:defRPr sz="1200"/>
            </a:lvl1pPr>
          </a:lstStyle>
          <a:p>
            <a:fld id="{AD455A3D-0D3B-4CDE-8E65-5755A1BD7002}" type="datetimeFigureOut">
              <a:rPr lang="en-US" smtClean="0"/>
              <a:t>4/24/2023</a:t>
            </a:fld>
            <a:endParaRPr lang="en-US"/>
          </a:p>
        </p:txBody>
      </p:sp>
      <p:sp>
        <p:nvSpPr>
          <p:cNvPr id="4" name="Footer Placeholder 3">
            <a:extLst>
              <a:ext uri="{FF2B5EF4-FFF2-40B4-BE49-F238E27FC236}">
                <a16:creationId xmlns:a16="http://schemas.microsoft.com/office/drawing/2014/main" id="{0618F3B2-A3EF-2C81-541C-442D41C972AF}"/>
              </a:ext>
            </a:extLst>
          </p:cNvPr>
          <p:cNvSpPr>
            <a:spLocks noGrp="1"/>
          </p:cNvSpPr>
          <p:nvPr>
            <p:ph type="ftr" sz="quarter" idx="2"/>
          </p:nvPr>
        </p:nvSpPr>
        <p:spPr>
          <a:xfrm>
            <a:off x="0" y="6513513"/>
            <a:ext cx="3962400" cy="3444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83E8D116-5EE3-4F88-FA3E-38CCE2124ABA}"/>
              </a:ext>
            </a:extLst>
          </p:cNvPr>
          <p:cNvSpPr>
            <a:spLocks noGrp="1"/>
          </p:cNvSpPr>
          <p:nvPr>
            <p:ph type="sldNum" sz="quarter" idx="3"/>
          </p:nvPr>
        </p:nvSpPr>
        <p:spPr>
          <a:xfrm>
            <a:off x="5180013" y="6513513"/>
            <a:ext cx="3962400" cy="344487"/>
          </a:xfrm>
          <a:prstGeom prst="rect">
            <a:avLst/>
          </a:prstGeom>
        </p:spPr>
        <p:txBody>
          <a:bodyPr vert="horz" lIns="91440" tIns="45720" rIns="91440" bIns="45720" rtlCol="0" anchor="b"/>
          <a:lstStyle>
            <a:lvl1pPr algn="r">
              <a:defRPr sz="1200"/>
            </a:lvl1pPr>
          </a:lstStyle>
          <a:p>
            <a:fld id="{297CC0E4-E576-4972-91D6-716324640C92}" type="slidenum">
              <a:rPr lang="en-US" smtClean="0"/>
              <a:t>‹#›</a:t>
            </a:fld>
            <a:endParaRPr lang="en-US"/>
          </a:p>
        </p:txBody>
      </p:sp>
    </p:spTree>
    <p:extLst>
      <p:ext uri="{BB962C8B-B14F-4D97-AF65-F5344CB8AC3E}">
        <p14:creationId xmlns:p14="http://schemas.microsoft.com/office/powerpoint/2010/main" val="277102250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png"/><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descr="Background pattern&#10;&#10;Description automatically generated with low confidence">
            <a:extLst>
              <a:ext uri="{FF2B5EF4-FFF2-40B4-BE49-F238E27FC236}">
                <a16:creationId xmlns:a16="http://schemas.microsoft.com/office/drawing/2014/main" id="{146DD0B0-4F88-3FD1-DADD-7760AA117CB9}"/>
              </a:ext>
            </a:extLst>
          </p:cNvPr>
          <p:cNvPicPr>
            <a:picLocks noChangeAspect="1"/>
          </p:cNvPicPr>
          <p:nvPr/>
        </p:nvPicPr>
        <p:blipFill rotWithShape="1">
          <a:blip r:embed="rId2">
            <a:extLst>
              <a:ext uri="{28A0092B-C50C-407E-A947-70E740481C1C}">
                <a14:useLocalDpi xmlns:a14="http://schemas.microsoft.com/office/drawing/2010/main" val="0"/>
              </a:ext>
            </a:extLst>
          </a:blip>
          <a:srcRect b="94603"/>
          <a:stretch/>
        </p:blipFill>
        <p:spPr>
          <a:xfrm>
            <a:off x="0" y="0"/>
            <a:ext cx="9144000" cy="363469"/>
          </a:xfrm>
          <a:prstGeom prst="rect">
            <a:avLst/>
          </a:prstGeom>
        </p:spPr>
      </p:pic>
      <p:sp>
        <p:nvSpPr>
          <p:cNvPr id="4" name="Slide Image Placeholder 3"/>
          <p:cNvSpPr>
            <a:spLocks noGrp="1" noRot="1" noChangeAspect="1"/>
          </p:cNvSpPr>
          <p:nvPr>
            <p:ph type="sldImg" idx="2"/>
          </p:nvPr>
        </p:nvSpPr>
        <p:spPr>
          <a:xfrm>
            <a:off x="205990" y="546424"/>
            <a:ext cx="4366010" cy="2455881"/>
          </a:xfrm>
          <a:prstGeom prst="rect">
            <a:avLst/>
          </a:prstGeom>
          <a:noFill/>
          <a:ln w="12700">
            <a:solidFill>
              <a:schemeClr val="bg1">
                <a:lumMod val="75000"/>
              </a:schemeClr>
            </a:solidFill>
          </a:ln>
        </p:spPr>
        <p:txBody>
          <a:bodyPr vert="horz" lIns="91440" tIns="45720" rIns="91440" bIns="45720" rtlCol="0" anchor="ctr"/>
          <a:lstStyle/>
          <a:p>
            <a:endParaRPr lang="en-US"/>
          </a:p>
        </p:txBody>
      </p:sp>
      <p:sp>
        <p:nvSpPr>
          <p:cNvPr id="10" name="TextBox 9">
            <a:extLst>
              <a:ext uri="{FF2B5EF4-FFF2-40B4-BE49-F238E27FC236}">
                <a16:creationId xmlns:a16="http://schemas.microsoft.com/office/drawing/2014/main" id="{969DF26E-55A6-4FC9-9709-A7D011BDD310}"/>
              </a:ext>
            </a:extLst>
          </p:cNvPr>
          <p:cNvSpPr txBox="1"/>
          <p:nvPr/>
        </p:nvSpPr>
        <p:spPr>
          <a:xfrm>
            <a:off x="4783128" y="472878"/>
            <a:ext cx="4179286" cy="31803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r>
              <a:rPr kumimoji="0" lang="en-US" sz="1400" b="1" i="0" u="none" strike="noStrike" cap="none" spc="0" normalizeH="0" baseline="0" dirty="0">
                <a:ln>
                  <a:noFill/>
                </a:ln>
                <a:solidFill>
                  <a:srgbClr val="19285D"/>
                </a:solidFill>
                <a:effectLst/>
                <a:uFillTx/>
                <a:latin typeface="Corbel" panose="020B0503020204020204" pitchFamily="34" charset="0"/>
                <a:ea typeface="+mn-ea"/>
                <a:cs typeface="Arial" panose="020B0604020202020204" pitchFamily="34" charset="0"/>
                <a:sym typeface="Helvetica Light"/>
              </a:rPr>
              <a:t>WORKSHOP FACILITATOR INSTRUCTIONS</a:t>
            </a:r>
          </a:p>
        </p:txBody>
      </p:sp>
      <p:sp>
        <p:nvSpPr>
          <p:cNvPr id="11" name="Notes Placeholder 4">
            <a:extLst>
              <a:ext uri="{FF2B5EF4-FFF2-40B4-BE49-F238E27FC236}">
                <a16:creationId xmlns:a16="http://schemas.microsoft.com/office/drawing/2014/main" id="{C7DED9BF-B058-4723-B429-703654B6A4B0}"/>
              </a:ext>
            </a:extLst>
          </p:cNvPr>
          <p:cNvSpPr>
            <a:spLocks noGrp="1"/>
          </p:cNvSpPr>
          <p:nvPr>
            <p:ph type="body" sz="quarter" idx="3"/>
          </p:nvPr>
        </p:nvSpPr>
        <p:spPr>
          <a:xfrm>
            <a:off x="4758724" y="875838"/>
            <a:ext cx="4179286" cy="5509284"/>
          </a:xfrm>
          <a:prstGeom prst="rect">
            <a:avLst/>
          </a:prstGeom>
        </p:spPr>
        <p:txBody>
          <a:bodyPr vert="horz" lIns="91440" tIns="45720" rIns="91440" bIns="45720" rtlCol="0"/>
          <a:lstStyle/>
          <a:p>
            <a:pPr lvl="0"/>
            <a:r>
              <a:rPr lang="en-US" dirty="0"/>
              <a:t>Edit Master text styles</a:t>
            </a:r>
          </a:p>
          <a:p>
            <a:pPr lvl="1"/>
            <a:r>
              <a:rPr lang="en-US" dirty="0"/>
              <a:t>Second level</a:t>
            </a:r>
          </a:p>
          <a:p>
            <a:pPr lvl="3"/>
            <a:r>
              <a:rPr lang="en-US" dirty="0"/>
              <a:t>Third level</a:t>
            </a:r>
          </a:p>
          <a:p>
            <a:pPr lvl="4"/>
            <a:r>
              <a:rPr lang="en-US" dirty="0"/>
              <a:t>Fourth Level</a:t>
            </a:r>
          </a:p>
          <a:p>
            <a:pPr lvl="5"/>
            <a:r>
              <a:rPr lang="en-US" dirty="0"/>
              <a:t>Fifth Level</a:t>
            </a:r>
          </a:p>
        </p:txBody>
      </p:sp>
      <p:sp>
        <p:nvSpPr>
          <p:cNvPr id="12" name="TextBox 11">
            <a:extLst>
              <a:ext uri="{FF2B5EF4-FFF2-40B4-BE49-F238E27FC236}">
                <a16:creationId xmlns:a16="http://schemas.microsoft.com/office/drawing/2014/main" id="{6E69D8CD-35B1-448E-912D-EC0F287EB551}"/>
              </a:ext>
            </a:extLst>
          </p:cNvPr>
          <p:cNvSpPr txBox="1"/>
          <p:nvPr/>
        </p:nvSpPr>
        <p:spPr>
          <a:xfrm>
            <a:off x="192496" y="3003494"/>
            <a:ext cx="814197" cy="31803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r>
              <a:rPr kumimoji="0" lang="en-US" sz="1400" b="1" i="0" u="none" strike="noStrike" cap="none" spc="0" normalizeH="0" baseline="0" dirty="0">
                <a:ln>
                  <a:noFill/>
                </a:ln>
                <a:solidFill>
                  <a:srgbClr val="19285D"/>
                </a:solidFill>
                <a:effectLst/>
                <a:uFillTx/>
                <a:latin typeface="Corbel" panose="020B0503020204020204" pitchFamily="34" charset="0"/>
                <a:ea typeface="+mn-ea"/>
                <a:cs typeface="Arial" panose="020B0604020202020204" pitchFamily="34" charset="0"/>
                <a:sym typeface="Helvetica Light"/>
              </a:rPr>
              <a:t>AGENDA</a:t>
            </a:r>
            <a:endParaRPr kumimoji="0" lang="en-US" sz="1200" b="1" i="0" u="none" strike="noStrike" cap="none" spc="0" normalizeH="0" baseline="0" dirty="0">
              <a:ln>
                <a:noFill/>
              </a:ln>
              <a:solidFill>
                <a:srgbClr val="19285D"/>
              </a:solidFill>
              <a:effectLst/>
              <a:uFillTx/>
              <a:latin typeface="Corbel" panose="020B0503020204020204" pitchFamily="34" charset="0"/>
              <a:ea typeface="+mn-ea"/>
              <a:cs typeface="Arial" panose="020B0604020202020204" pitchFamily="34" charset="0"/>
              <a:sym typeface="Helvetica Light"/>
            </a:endParaRPr>
          </a:p>
        </p:txBody>
      </p:sp>
      <p:sp>
        <p:nvSpPr>
          <p:cNvPr id="13" name="TextBox 12">
            <a:extLst>
              <a:ext uri="{FF2B5EF4-FFF2-40B4-BE49-F238E27FC236}">
                <a16:creationId xmlns:a16="http://schemas.microsoft.com/office/drawing/2014/main" id="{AC8B5467-576F-4A27-8C02-5EE61EAF697C}"/>
              </a:ext>
            </a:extLst>
          </p:cNvPr>
          <p:cNvSpPr txBox="1"/>
          <p:nvPr/>
        </p:nvSpPr>
        <p:spPr>
          <a:xfrm>
            <a:off x="8771472" y="6532328"/>
            <a:ext cx="372528" cy="190983"/>
          </a:xfrm>
          <a:prstGeom prst="rect">
            <a:avLst/>
          </a:prstGeom>
          <a:noFill/>
        </p:spPr>
        <p:txBody>
          <a:bodyPr wrap="none" lIns="0" tIns="0" rIns="0" bIns="0" rtlCol="0">
            <a:noAutofit/>
          </a:bodyPr>
          <a:lstStyle/>
          <a:p>
            <a:fld id="{75DD0372-7FDB-4E6A-9E24-B119F068ED05}" type="slidenum">
              <a:rPr lang="en-US" sz="1000" b="1" smtClean="0">
                <a:solidFill>
                  <a:srgbClr val="C1D72E"/>
                </a:solidFill>
                <a:latin typeface="Arial" panose="020B0604020202020204" pitchFamily="34" charset="0"/>
                <a:cs typeface="Arial" panose="020B0604020202020204" pitchFamily="34" charset="0"/>
              </a:rPr>
              <a:t>‹#›</a:t>
            </a:fld>
            <a:endParaRPr lang="en-US" sz="1000" b="1" dirty="0">
              <a:solidFill>
                <a:srgbClr val="C1D72E"/>
              </a:solidFill>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AE1F808C-5DCC-49DB-B8EB-2C3560752B9A}"/>
              </a:ext>
            </a:extLst>
          </p:cNvPr>
          <p:cNvSpPr txBox="1"/>
          <p:nvPr/>
        </p:nvSpPr>
        <p:spPr>
          <a:xfrm>
            <a:off x="1266782" y="6518421"/>
            <a:ext cx="7358527" cy="200055"/>
          </a:xfrm>
          <a:prstGeom prst="rect">
            <a:avLst/>
          </a:prstGeom>
          <a:noFill/>
        </p:spPr>
        <p:txBody>
          <a:bodyPr wrap="square" rtlCol="0">
            <a:spAutoFit/>
          </a:bodyPr>
          <a:lstStyle/>
          <a:p>
            <a:pPr marL="0" marR="0" lvl="0" indent="0" algn="r" defTabSz="412016" rtl="0" eaLnBrk="1" fontAlgn="auto" latinLnBrk="0" hangingPunct="0">
              <a:lnSpc>
                <a:spcPct val="100000"/>
              </a:lnSpc>
              <a:spcBef>
                <a:spcPts val="0"/>
              </a:spcBef>
              <a:spcAft>
                <a:spcPts val="0"/>
              </a:spcAft>
              <a:buClrTx/>
              <a:buSzTx/>
              <a:buFontTx/>
              <a:buNone/>
              <a:tabLst/>
              <a:defRPr/>
            </a:pPr>
            <a:r>
              <a:rPr kumimoji="0" lang="en-US" altLang="ja-JP" sz="700" b="0" i="0" u="none" strike="noStrike" kern="1200" cap="none" spc="0" normalizeH="0" baseline="0" dirty="0">
                <a:ln>
                  <a:noFill/>
                </a:ln>
                <a:solidFill>
                  <a:srgbClr val="8D9197"/>
                </a:solidFill>
                <a:effectLst/>
                <a:uFillTx/>
                <a:latin typeface="Arial" panose="020B0604020202020204" pitchFamily="34" charset="0"/>
                <a:ea typeface="+mn-ea"/>
                <a:cs typeface="Arial" panose="020B0604020202020204" pitchFamily="34" charset="0"/>
                <a:sym typeface="Helvetica Light"/>
              </a:rPr>
              <a:t>CONFIDENTIAL. FOR INTERNAL TRAINING PURPOSES ONLY. NOT TO BE FORWARDED, DISTRIBUTED, OR USED IN DISCUSSIONS WITH HCPs</a:t>
            </a:r>
          </a:p>
        </p:txBody>
      </p:sp>
      <p:pic>
        <p:nvPicPr>
          <p:cNvPr id="1026" name="Picture 2" descr="United Therapeutics Corporation Profile">
            <a:extLst>
              <a:ext uri="{FF2B5EF4-FFF2-40B4-BE49-F238E27FC236}">
                <a16:creationId xmlns:a16="http://schemas.microsoft.com/office/drawing/2014/main" id="{601FE86B-946B-4974-B99E-181AD968F16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991" y="6380761"/>
            <a:ext cx="1303214" cy="3610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4635613"/>
      </p:ext>
    </p:extLst>
  </p:cSld>
  <p:clrMap bg1="lt1" tx1="dk1" bg2="lt2" tx2="dk2" accent1="accent1" accent2="accent2" accent3="accent3" accent4="accent4" accent5="accent5" accent6="accent6" hlink="hlink" folHlink="folHlink"/>
  <p:notesStyle>
    <a:lvl1pPr marL="171450" indent="-171450" algn="l" defTabSz="914400" rtl="0" eaLnBrk="1" latinLnBrk="0" hangingPunct="1">
      <a:buClr>
        <a:srgbClr val="C1D72E"/>
      </a:buClr>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1pPr>
    <a:lvl2pPr marL="450000" indent="-171450" algn="l" defTabSz="914400" rtl="0" eaLnBrk="1" latinLnBrk="0" hangingPunct="1">
      <a:buClr>
        <a:srgbClr val="C1D72E"/>
      </a:buClr>
      <a:buFont typeface="Courier New" panose="02070309020205020404" pitchFamily="49" charset="0"/>
      <a:buChar char="o"/>
      <a:defRPr sz="1200" kern="1200">
        <a:solidFill>
          <a:schemeClr val="tx1"/>
        </a:solidFill>
        <a:latin typeface="Arial" panose="020B0604020202020204" pitchFamily="34" charset="0"/>
        <a:ea typeface="+mn-ea"/>
        <a:cs typeface="Arial" panose="020B0604020202020204" pitchFamily="34" charset="0"/>
      </a:defRPr>
    </a:lvl2pPr>
    <a:lvl3pPr marL="914400" algn="l" defTabSz="914400" rtl="0" eaLnBrk="1" latinLnBrk="0" hangingPunct="1">
      <a:defRPr sz="1200" kern="1200">
        <a:solidFill>
          <a:schemeClr val="tx1"/>
        </a:solidFill>
        <a:latin typeface="+mn-lt"/>
        <a:ea typeface="+mn-ea"/>
        <a:cs typeface="+mn-cs"/>
      </a:defRPr>
    </a:lvl3pPr>
    <a:lvl4pPr marL="720000" indent="-171450" algn="l" defTabSz="914400" rtl="0" eaLnBrk="1" latinLnBrk="0" hangingPunct="1">
      <a:buClr>
        <a:srgbClr val="C1D72E"/>
      </a:buClr>
      <a:buFont typeface="Arial Black"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4pPr>
    <a:lvl5pPr marL="990000" indent="-171450" algn="l" defTabSz="914400" rtl="0" eaLnBrk="1" latinLnBrk="0" hangingPunct="1">
      <a:buClr>
        <a:srgbClr val="C1D72E"/>
      </a:buClr>
      <a:buFont typeface="Wingdings" pitchFamily="2" charset="2"/>
      <a:buChar char="§"/>
      <a:defRPr sz="1200" kern="1200">
        <a:solidFill>
          <a:schemeClr val="tx1"/>
        </a:solidFill>
        <a:latin typeface="Arial" panose="020B0604020202020204" pitchFamily="34" charset="0"/>
        <a:ea typeface="+mn-ea"/>
        <a:cs typeface="Arial" panose="020B0604020202020204" pitchFamily="34" charset="0"/>
      </a:defRPr>
    </a:lvl5pPr>
    <a:lvl6pPr marL="1350000" indent="-171450" algn="l" defTabSz="914400" rtl="0" eaLnBrk="1" latinLnBrk="0" hangingPunct="1">
      <a:buClr>
        <a:srgbClr val="C1D72E"/>
      </a:buClr>
      <a:buFont typeface="Arial Unicode MS" panose="020B0604020202020204" pitchFamily="34" charset="-128"/>
      <a:buChar char="‣"/>
      <a:defRPr sz="1200"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 Target="../slides/slide111.xml"/><Relationship Id="rId1" Type="http://schemas.openxmlformats.org/officeDocument/2006/relationships/notesMaster" Target="../notesMasters/notesMaster1.xml"/><Relationship Id="rId5" Type="http://schemas.openxmlformats.org/officeDocument/2006/relationships/image" Target="../media/image13.png"/><Relationship Id="rId4" Type="http://schemas.openxmlformats.org/officeDocument/2006/relationships/image" Target="../media/image12.png"/></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 Target="../slides/slide4.xml"/><Relationship Id="rId1" Type="http://schemas.openxmlformats.org/officeDocument/2006/relationships/notesMaster" Target="../notesMasters/notesMaster1.xml"/><Relationship Id="rId5" Type="http://schemas.openxmlformats.org/officeDocument/2006/relationships/image" Target="../media/image13.png"/><Relationship Id="rId4" Type="http://schemas.openxmlformats.org/officeDocument/2006/relationships/image" Target="../media/image12.png"/></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 Target="../slides/slide62.xml"/><Relationship Id="rId1" Type="http://schemas.openxmlformats.org/officeDocument/2006/relationships/notesMaster" Target="../notesMasters/notesMaster1.xml"/><Relationship Id="rId5" Type="http://schemas.openxmlformats.org/officeDocument/2006/relationships/image" Target="../media/image13.png"/><Relationship Id="rId4" Type="http://schemas.openxmlformats.org/officeDocument/2006/relationships/image" Target="../media/image12.png"/></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55AA4EA-5512-7B50-7F4C-D6B6A2749795}"/>
              </a:ext>
            </a:extLst>
          </p:cNvPr>
          <p:cNvPicPr>
            <a:picLocks noChangeAspect="1"/>
          </p:cNvPicPr>
          <p:nvPr/>
        </p:nvPicPr>
        <p:blipFill>
          <a:blip r:embed="rId3">
            <a:extLst>
              <a:ext uri="{28A0092B-C50C-407E-A947-70E740481C1C}">
                <a14:useLocalDpi xmlns:a14="http://schemas.microsoft.com/office/drawing/2010/main" val="0"/>
              </a:ext>
            </a:extLst>
          </a:blip>
          <a:srcRect l="12636" r="12636"/>
          <a:stretch/>
        </p:blipFill>
        <p:spPr>
          <a:xfrm>
            <a:off x="0" y="0"/>
            <a:ext cx="9144000" cy="6858000"/>
          </a:xfrm>
          <a:prstGeom prst="rect">
            <a:avLst/>
          </a:prstGeom>
        </p:spPr>
      </p:pic>
      <p:sp>
        <p:nvSpPr>
          <p:cNvPr id="2" name="Rectangle 1">
            <a:extLst>
              <a:ext uri="{FF2B5EF4-FFF2-40B4-BE49-F238E27FC236}">
                <a16:creationId xmlns:a16="http://schemas.microsoft.com/office/drawing/2014/main" id="{45510793-3118-EF83-B689-3A2E2DC1A568}"/>
              </a:ext>
            </a:extLst>
          </p:cNvPr>
          <p:cNvSpPr/>
          <p:nvPr/>
        </p:nvSpPr>
        <p:spPr>
          <a:xfrm>
            <a:off x="2872542" y="4596248"/>
            <a:ext cx="3398915" cy="585561"/>
          </a:xfrm>
          <a:prstGeom prst="rect">
            <a:avLst/>
          </a:prstGeom>
          <a:effectLst/>
        </p:spPr>
        <p:txBody>
          <a:bodyPr wrap="square" lIns="92217" tIns="46109" rIns="92217" bIns="46109">
            <a:spAutoFit/>
          </a:bodyPr>
          <a:lstStyle/>
          <a:p>
            <a:pPr algn="ctr">
              <a:spcBef>
                <a:spcPts val="403"/>
              </a:spcBef>
            </a:pPr>
            <a:r>
              <a:rPr lang="en-US" sz="3200" b="1" dirty="0">
                <a:solidFill>
                  <a:schemeClr val="bg1"/>
                </a:solidFill>
                <a:latin typeface="Corbel" panose="020B0503020204020204" pitchFamily="34" charset="0"/>
                <a:cs typeface="Arial" panose="020B0604020202020204" pitchFamily="34" charset="0"/>
              </a:rPr>
              <a:t>DAY 1</a:t>
            </a:r>
            <a:endParaRPr lang="en-US" sz="3200" dirty="0">
              <a:solidFill>
                <a:schemeClr val="bg1"/>
              </a:solidFill>
              <a:latin typeface="Corbel" panose="020B0503020204020204" pitchFamily="34" charset="0"/>
              <a:cs typeface="Arial" panose="020B0604020202020204" pitchFamily="34" charset="0"/>
            </a:endParaRPr>
          </a:p>
        </p:txBody>
      </p:sp>
    </p:spTree>
    <p:extLst>
      <p:ext uri="{BB962C8B-B14F-4D97-AF65-F5344CB8AC3E}">
        <p14:creationId xmlns:p14="http://schemas.microsoft.com/office/powerpoint/2010/main" val="3006303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6375" y="546100"/>
            <a:ext cx="4365625" cy="2455863"/>
          </a:xfrm>
        </p:spPr>
      </p:sp>
      <p:sp>
        <p:nvSpPr>
          <p:cNvPr id="3" name="Notes Placeholder 2"/>
          <p:cNvSpPr>
            <a:spLocks noGrp="1"/>
          </p:cNvSpPr>
          <p:nvPr>
            <p:ph type="body" idx="1"/>
          </p:nvPr>
        </p:nvSpPr>
        <p:spPr/>
        <p:txBody>
          <a:bodyPr/>
          <a:lstStyle/>
          <a:p>
            <a:r>
              <a:rPr lang="en-US" b="1" dirty="0"/>
              <a:t>Support</a:t>
            </a:r>
            <a:r>
              <a:rPr lang="en-US" dirty="0"/>
              <a:t> SME presentation as needed.</a:t>
            </a:r>
          </a:p>
        </p:txBody>
      </p:sp>
      <p:sp>
        <p:nvSpPr>
          <p:cNvPr id="4" name="Rectangle 3">
            <a:extLst>
              <a:ext uri="{FF2B5EF4-FFF2-40B4-BE49-F238E27FC236}">
                <a16:creationId xmlns:a16="http://schemas.microsoft.com/office/drawing/2014/main" id="{6B832617-E161-B6FD-EAA0-3838B97097C5}"/>
              </a:ext>
            </a:extLst>
          </p:cNvPr>
          <p:cNvSpPr/>
          <p:nvPr/>
        </p:nvSpPr>
        <p:spPr>
          <a:xfrm>
            <a:off x="116305" y="30115"/>
            <a:ext cx="4908120" cy="277785"/>
          </a:xfrm>
          <a:prstGeom prst="rect">
            <a:avLst/>
          </a:prstGeom>
        </p:spPr>
        <p:txBody>
          <a:bodyPr wrap="square" lIns="92217" tIns="46109" rIns="92217" bIns="46109" anchor="ctr">
            <a:spAutoFit/>
          </a:bodyPr>
          <a:lstStyle/>
          <a:p>
            <a:pPr algn="l">
              <a:spcBef>
                <a:spcPts val="403"/>
              </a:spcBef>
            </a:pPr>
            <a:r>
              <a:rPr lang="en-US" sz="1200" b="1" dirty="0">
                <a:solidFill>
                  <a:schemeClr val="bg1"/>
                </a:solidFill>
                <a:latin typeface="Arial" panose="020B0604020202020204" pitchFamily="34" charset="0"/>
                <a:cs typeface="Arial" panose="020B0604020202020204" pitchFamily="34" charset="0"/>
              </a:rPr>
              <a:t>DAY 1: RCPS MASTERCLASS</a:t>
            </a:r>
          </a:p>
        </p:txBody>
      </p:sp>
      <p:graphicFrame>
        <p:nvGraphicFramePr>
          <p:cNvPr id="8" name="Table 7">
            <a:extLst>
              <a:ext uri="{FF2B5EF4-FFF2-40B4-BE49-F238E27FC236}">
                <a16:creationId xmlns:a16="http://schemas.microsoft.com/office/drawing/2014/main" id="{5B51AC6D-AAAB-C3B8-4EA6-9EC7730149D6}"/>
              </a:ext>
            </a:extLst>
          </p:cNvPr>
          <p:cNvGraphicFramePr>
            <a:graphicFrameLocks noGrp="1"/>
          </p:cNvGraphicFramePr>
          <p:nvPr>
            <p:extLst>
              <p:ext uri="{D42A27DB-BD31-4B8C-83A1-F6EECF244321}">
                <p14:modId xmlns:p14="http://schemas.microsoft.com/office/powerpoint/2010/main" val="1501214177"/>
              </p:ext>
            </p:extLst>
          </p:nvPr>
        </p:nvGraphicFramePr>
        <p:xfrm>
          <a:off x="239697" y="3401430"/>
          <a:ext cx="4310908" cy="1104900"/>
        </p:xfrm>
        <a:graphic>
          <a:graphicData uri="http://schemas.openxmlformats.org/drawingml/2006/table">
            <a:tbl>
              <a:tblPr firstRow="1" bandRow="1">
                <a:tableStyleId>{5C22544A-7EE6-4342-B048-85BDC9FD1C3A}</a:tableStyleId>
              </a:tblPr>
              <a:tblGrid>
                <a:gridCol w="1399032">
                  <a:extLst>
                    <a:ext uri="{9D8B030D-6E8A-4147-A177-3AD203B41FA5}">
                      <a16:colId xmlns:a16="http://schemas.microsoft.com/office/drawing/2014/main" val="3460872777"/>
                    </a:ext>
                  </a:extLst>
                </a:gridCol>
                <a:gridCol w="2911876">
                  <a:extLst>
                    <a:ext uri="{9D8B030D-6E8A-4147-A177-3AD203B41FA5}">
                      <a16:colId xmlns:a16="http://schemas.microsoft.com/office/drawing/2014/main" val="3929844881"/>
                    </a:ext>
                  </a:extLst>
                </a:gridCol>
              </a:tblGrid>
              <a:tr h="0">
                <a:tc gridSpan="2">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white"/>
                          </a:solidFill>
                          <a:effectLst/>
                          <a:uLnTx/>
                          <a:uFillTx/>
                          <a:latin typeface="+mn-lt"/>
                          <a:ea typeface="+mn-ea"/>
                          <a:cs typeface="+mn-cs"/>
                        </a:rPr>
                        <a:t>Day 1 AM Focus – Echocardiogram &amp; Our Patients</a:t>
                      </a:r>
                      <a:endParaRPr kumimoji="0" lang="en-US" sz="1000" b="1" i="0" u="none" strike="noStrike" kern="1200" cap="none" spc="0" normalizeH="0" baseline="0" noProof="0" dirty="0">
                        <a:ln>
                          <a:noFill/>
                        </a:ln>
                        <a:solidFill>
                          <a:prstClr val="white"/>
                        </a:solidFill>
                        <a:effectLst/>
                        <a:uLnTx/>
                        <a:uFillTx/>
                        <a:latin typeface="Century Schoolbook" panose="02040604050505020304" pitchFamily="18" charset="0"/>
                        <a:ea typeface="Times New Roman" panose="02020603050405020304" pitchFamily="18" charset="0"/>
                        <a:cs typeface="Times New Roman" panose="02020603050405020304" pitchFamily="18" charset="0"/>
                      </a:endParaRPr>
                    </a:p>
                  </a:txBody>
                  <a:tcPr marL="121920" marR="121920" marT="34290" marB="3429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9285D"/>
                    </a:solidFill>
                  </a:tcPr>
                </a:tc>
                <a:tc hMerge="1">
                  <a:txBody>
                    <a:bodyPr/>
                    <a:lstStyle/>
                    <a:p>
                      <a:pPr algn="l"/>
                      <a:endParaRPr lang="en-US" sz="1100" dirty="0">
                        <a:latin typeface="+mn-lt"/>
                        <a:cs typeface="Arial" panose="020B0604020202020204" pitchFamily="34" charset="0"/>
                      </a:endParaRP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9285D"/>
                    </a:solidFill>
                  </a:tcPr>
                </a:tc>
                <a:extLst>
                  <a:ext uri="{0D108BD9-81ED-4DB2-BD59-A6C34878D82A}">
                    <a16:rowId xmlns:a16="http://schemas.microsoft.com/office/drawing/2014/main" val="150405150"/>
                  </a:ext>
                </a:extLst>
              </a:tr>
              <a:tr h="0">
                <a:tc>
                  <a:txBody>
                    <a:bodyPr/>
                    <a:lstStyle/>
                    <a:p>
                      <a:pPr algn="r"/>
                      <a:r>
                        <a:rPr lang="en-US" sz="1000" b="1" dirty="0">
                          <a:solidFill>
                            <a:srgbClr val="19285D"/>
                          </a:solidFill>
                          <a:latin typeface="+mn-lt"/>
                          <a:cs typeface="Arial" panose="020B0604020202020204" pitchFamily="34" charset="0"/>
                        </a:rPr>
                        <a:t>9:00-9:30 am</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Welcome &amp; Ice Breaker</a:t>
                      </a: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62979764"/>
                  </a:ext>
                </a:extLst>
              </a:tr>
              <a:tr h="0">
                <a:tc>
                  <a:txBody>
                    <a:bodyPr/>
                    <a:lstStyle/>
                    <a:p>
                      <a:pPr algn="r"/>
                      <a:r>
                        <a:rPr lang="en-US" sz="1000" b="1" dirty="0">
                          <a:solidFill>
                            <a:srgbClr val="19285D"/>
                          </a:solidFill>
                          <a:latin typeface="+mn-lt"/>
                          <a:cs typeface="Arial" panose="020B0604020202020204" pitchFamily="34" charset="0"/>
                        </a:rPr>
                        <a:t>9:30-10:45 am </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spcBef>
                          <a:spcPts val="0"/>
                        </a:spcBef>
                        <a:spcAft>
                          <a:spcPts val="0"/>
                        </a:spcAft>
                      </a:pPr>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Echo Clinical Cultivator</a:t>
                      </a: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30955845"/>
                  </a:ext>
                </a:extLst>
              </a:tr>
              <a:tr h="0">
                <a:tc>
                  <a:txBody>
                    <a:bodyPr/>
                    <a:lstStyle/>
                    <a:p>
                      <a:pPr marL="0" marR="0" lvl="0" indent="0" algn="r" defTabSz="412016" rtl="0" eaLnBrk="1" fontAlgn="auto" latinLnBrk="0" hangingPunct="0">
                        <a:lnSpc>
                          <a:spcPct val="100000"/>
                        </a:lnSpc>
                        <a:spcBef>
                          <a:spcPts val="0"/>
                        </a:spcBef>
                        <a:spcAft>
                          <a:spcPts val="0"/>
                        </a:spcAft>
                        <a:buClrTx/>
                        <a:buSzTx/>
                        <a:buFontTx/>
                        <a:buNone/>
                        <a:tabLst/>
                        <a:defRPr/>
                      </a:pPr>
                      <a:r>
                        <a:rPr lang="en-US" sz="1000" b="1" dirty="0">
                          <a:solidFill>
                            <a:srgbClr val="19285D"/>
                          </a:solidFill>
                          <a:latin typeface="+mn-lt"/>
                          <a:cs typeface="Arial" panose="020B0604020202020204" pitchFamily="34" charset="0"/>
                        </a:rPr>
                        <a:t>10:45-11:00 am </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BREAK</a:t>
                      </a:r>
                      <a:endParaRPr lang="en-US" sz="1000" dirty="0">
                        <a:solidFill>
                          <a:srgbClr val="53565A"/>
                        </a:solidFill>
                        <a:latin typeface="+mn-lt"/>
                        <a:cs typeface="Arial" panose="020B0604020202020204" pitchFamily="34" charset="0"/>
                      </a:endParaRP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01434639"/>
                  </a:ext>
                </a:extLst>
              </a:tr>
              <a:tr h="0">
                <a:tc>
                  <a:txBody>
                    <a:bodyPr/>
                    <a:lstStyle/>
                    <a:p>
                      <a:pPr algn="r"/>
                      <a:r>
                        <a:rPr lang="en-US" sz="1000" b="1" kern="1200" dirty="0">
                          <a:solidFill>
                            <a:srgbClr val="19285D"/>
                          </a:solidFill>
                          <a:latin typeface="+mn-lt"/>
                          <a:ea typeface="+mn-ea"/>
                          <a:cs typeface="Arial" panose="020B0604020202020204" pitchFamily="34" charset="0"/>
                        </a:rPr>
                        <a:t>11:00 am-12:00 pm </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Patient Identifiers</a:t>
                      </a:r>
                      <a:endParaRPr lang="en-US" sz="1000" b="1" dirty="0">
                        <a:solidFill>
                          <a:srgbClr val="19285D"/>
                        </a:solidFill>
                        <a:latin typeface="+mn-lt"/>
                        <a:cs typeface="Arial" panose="020B0604020202020204" pitchFamily="34" charset="0"/>
                      </a:endParaRP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897116"/>
                  </a:ext>
                </a:extLst>
              </a:tr>
            </a:tbl>
          </a:graphicData>
        </a:graphic>
      </p:graphicFrame>
      <p:sp>
        <p:nvSpPr>
          <p:cNvPr id="9" name="Isosceles Triangle 6">
            <a:extLst>
              <a:ext uri="{FF2B5EF4-FFF2-40B4-BE49-F238E27FC236}">
                <a16:creationId xmlns:a16="http://schemas.microsoft.com/office/drawing/2014/main" id="{87A73E2F-31DE-12BE-056C-45F658A6F18F}"/>
              </a:ext>
            </a:extLst>
          </p:cNvPr>
          <p:cNvSpPr/>
          <p:nvPr/>
        </p:nvSpPr>
        <p:spPr>
          <a:xfrm rot="5400000">
            <a:off x="50887" y="3772390"/>
            <a:ext cx="224950" cy="326722"/>
          </a:xfrm>
          <a:prstGeom prst="triangle">
            <a:avLst/>
          </a:prstGeom>
          <a:solidFill>
            <a:srgbClr val="C1D7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B119AE"/>
              </a:solidFill>
            </a:endParaRPr>
          </a:p>
        </p:txBody>
      </p:sp>
      <p:graphicFrame>
        <p:nvGraphicFramePr>
          <p:cNvPr id="10" name="Table 9">
            <a:extLst>
              <a:ext uri="{FF2B5EF4-FFF2-40B4-BE49-F238E27FC236}">
                <a16:creationId xmlns:a16="http://schemas.microsoft.com/office/drawing/2014/main" id="{0E037262-B9E9-5B11-6538-391006574AC4}"/>
              </a:ext>
            </a:extLst>
          </p:cNvPr>
          <p:cNvGraphicFramePr>
            <a:graphicFrameLocks noGrp="1"/>
          </p:cNvGraphicFramePr>
          <p:nvPr>
            <p:extLst>
              <p:ext uri="{D42A27DB-BD31-4B8C-83A1-F6EECF244321}">
                <p14:modId xmlns:p14="http://schemas.microsoft.com/office/powerpoint/2010/main" val="3814011843"/>
              </p:ext>
            </p:extLst>
          </p:nvPr>
        </p:nvGraphicFramePr>
        <p:xfrm>
          <a:off x="240214" y="4506330"/>
          <a:ext cx="4315702" cy="1546860"/>
        </p:xfrm>
        <a:graphic>
          <a:graphicData uri="http://schemas.openxmlformats.org/drawingml/2006/table">
            <a:tbl>
              <a:tblPr firstRow="1" bandRow="1">
                <a:tableStyleId>{5C22544A-7EE6-4342-B048-85BDC9FD1C3A}</a:tableStyleId>
              </a:tblPr>
              <a:tblGrid>
                <a:gridCol w="1397298">
                  <a:extLst>
                    <a:ext uri="{9D8B030D-6E8A-4147-A177-3AD203B41FA5}">
                      <a16:colId xmlns:a16="http://schemas.microsoft.com/office/drawing/2014/main" val="3460872777"/>
                    </a:ext>
                  </a:extLst>
                </a:gridCol>
                <a:gridCol w="2918404">
                  <a:extLst>
                    <a:ext uri="{9D8B030D-6E8A-4147-A177-3AD203B41FA5}">
                      <a16:colId xmlns:a16="http://schemas.microsoft.com/office/drawing/2014/main" val="3929844881"/>
                    </a:ext>
                  </a:extLst>
                </a:gridCol>
              </a:tblGrid>
              <a:tr h="131696">
                <a:tc gridSpan="2">
                  <a:txBody>
                    <a:bodyPr/>
                    <a:lstStyle/>
                    <a:p>
                      <a:pPr marL="0" marR="0">
                        <a:spcBef>
                          <a:spcPts val="0"/>
                        </a:spcBef>
                        <a:spcAft>
                          <a:spcPts val="0"/>
                        </a:spcAft>
                      </a:pPr>
                      <a:r>
                        <a:rPr lang="en-US" sz="1000" dirty="0">
                          <a:effectLst/>
                        </a:rPr>
                        <a:t>Day 1 PM Focus – </a:t>
                      </a:r>
                      <a:r>
                        <a:rPr kumimoji="0" lang="en-US" sz="1000" b="1" i="0" u="none" strike="noStrike" kern="1200" cap="none" spc="0" normalizeH="0" baseline="0" noProof="0" dirty="0">
                          <a:ln>
                            <a:noFill/>
                          </a:ln>
                          <a:solidFill>
                            <a:prstClr val="white"/>
                          </a:solidFill>
                          <a:effectLst/>
                          <a:uLnTx/>
                          <a:uFillTx/>
                          <a:latin typeface="+mn-lt"/>
                          <a:ea typeface="+mn-ea"/>
                          <a:cs typeface="+mn-cs"/>
                        </a:rPr>
                        <a:t>Echocardiogram</a:t>
                      </a:r>
                      <a:r>
                        <a:rPr lang="en-US" sz="1000" dirty="0">
                          <a:effectLst/>
                        </a:rPr>
                        <a:t>: Connection is Crucial/Application </a:t>
                      </a:r>
                      <a:endParaRPr lang="en-US" sz="1000" dirty="0">
                        <a:effectLst/>
                        <a:latin typeface="Century Schoolbook" panose="02040604050505020304" pitchFamily="18" charset="0"/>
                        <a:ea typeface="Times New Roman" panose="02020603050405020304" pitchFamily="18" charset="0"/>
                        <a:cs typeface="Times New Roman" panose="02020603050405020304" pitchFamily="18" charset="0"/>
                      </a:endParaRPr>
                    </a:p>
                  </a:txBody>
                  <a:tcPr marL="121920" marR="121920" marT="34290" marB="3429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9285D"/>
                    </a:solidFill>
                  </a:tcPr>
                </a:tc>
                <a:tc hMerge="1">
                  <a:txBody>
                    <a:bodyPr/>
                    <a:lstStyle/>
                    <a:p>
                      <a:pPr algn="l"/>
                      <a:endParaRPr lang="en-US" sz="1100" dirty="0">
                        <a:latin typeface="+mn-lt"/>
                        <a:cs typeface="Arial" panose="020B0604020202020204" pitchFamily="34" charset="0"/>
                      </a:endParaRP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9285D"/>
                    </a:solidFill>
                  </a:tcPr>
                </a:tc>
                <a:extLst>
                  <a:ext uri="{0D108BD9-81ED-4DB2-BD59-A6C34878D82A}">
                    <a16:rowId xmlns:a16="http://schemas.microsoft.com/office/drawing/2014/main" val="150405150"/>
                  </a:ext>
                </a:extLst>
              </a:tr>
              <a:tr h="131696">
                <a:tc>
                  <a:txBody>
                    <a:bodyPr/>
                    <a:lstStyle/>
                    <a:p>
                      <a:pPr algn="r"/>
                      <a:r>
                        <a:rPr lang="en-US" sz="1000" b="1" dirty="0">
                          <a:solidFill>
                            <a:srgbClr val="19285D"/>
                          </a:solidFill>
                          <a:latin typeface="+mn-lt"/>
                          <a:cs typeface="Arial" panose="020B0604020202020204" pitchFamily="34" charset="0"/>
                        </a:rPr>
                        <a:t>12:00-1:00 pm</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LUNCH</a:t>
                      </a: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762979764"/>
                  </a:ext>
                </a:extLst>
              </a:tr>
              <a:tr h="131696">
                <a:tc>
                  <a:txBody>
                    <a:bodyPr/>
                    <a:lstStyle/>
                    <a:p>
                      <a:pPr algn="r"/>
                      <a:r>
                        <a:rPr lang="en-US" sz="1000" b="1" dirty="0">
                          <a:solidFill>
                            <a:srgbClr val="19285D"/>
                          </a:solidFill>
                          <a:latin typeface="+mn-lt"/>
                          <a:cs typeface="Arial" panose="020B0604020202020204" pitchFamily="34" charset="0"/>
                        </a:rPr>
                        <a:t>1:00-2:00 pm</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Lead the Dialogue: Listening/Questioning</a:t>
                      </a: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769089221"/>
                  </a:ext>
                </a:extLst>
              </a:tr>
              <a:tr h="131696">
                <a:tc>
                  <a:txBody>
                    <a:bodyPr/>
                    <a:lstStyle/>
                    <a:p>
                      <a:pPr marL="0" marR="0" lvl="0" indent="0" algn="r" defTabSz="412016" rtl="0" eaLnBrk="1" fontAlgn="auto" latinLnBrk="0" hangingPunct="0">
                        <a:lnSpc>
                          <a:spcPct val="100000"/>
                        </a:lnSpc>
                        <a:spcBef>
                          <a:spcPts val="0"/>
                        </a:spcBef>
                        <a:spcAft>
                          <a:spcPts val="0"/>
                        </a:spcAft>
                        <a:buClrTx/>
                        <a:buSzTx/>
                        <a:buFontTx/>
                        <a:buNone/>
                        <a:tabLst/>
                        <a:defRPr/>
                      </a:pPr>
                      <a:r>
                        <a:rPr lang="en-US" sz="1000" b="1" dirty="0">
                          <a:solidFill>
                            <a:srgbClr val="19285D"/>
                          </a:solidFill>
                          <a:latin typeface="+mn-lt"/>
                          <a:cs typeface="Arial" panose="020B0604020202020204" pitchFamily="34" charset="0"/>
                        </a:rPr>
                        <a:t>2:00-2:15 pm</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BREAK</a:t>
                      </a:r>
                      <a:endParaRPr lang="en-US" sz="1000" dirty="0">
                        <a:solidFill>
                          <a:srgbClr val="53565A"/>
                        </a:solidFill>
                        <a:latin typeface="+mn-lt"/>
                        <a:cs typeface="Arial" panose="020B0604020202020204" pitchFamily="34" charset="0"/>
                      </a:endParaRP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901434639"/>
                  </a:ext>
                </a:extLst>
              </a:tr>
              <a:tr h="131696">
                <a:tc>
                  <a:txBody>
                    <a:bodyPr/>
                    <a:lstStyle/>
                    <a:p>
                      <a:pPr algn="r"/>
                      <a:r>
                        <a:rPr lang="en-US" sz="1000" b="1" kern="1200" dirty="0">
                          <a:solidFill>
                            <a:srgbClr val="19285D"/>
                          </a:solidFill>
                          <a:latin typeface="+mn-lt"/>
                          <a:ea typeface="+mn-ea"/>
                          <a:cs typeface="Arial" panose="020B0604020202020204" pitchFamily="34" charset="0"/>
                        </a:rPr>
                        <a:t>2:15-3:15 pm</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Managing ‘Rabbit Holes’</a:t>
                      </a:r>
                      <a:endParaRPr lang="en-US" sz="1000" b="1" dirty="0">
                        <a:solidFill>
                          <a:srgbClr val="19285D"/>
                        </a:solidFill>
                        <a:latin typeface="+mn-lt"/>
                        <a:cs typeface="Arial" panose="020B0604020202020204" pitchFamily="34" charset="0"/>
                      </a:endParaRP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897116"/>
                  </a:ext>
                </a:extLst>
              </a:tr>
              <a:tr h="131696">
                <a:tc>
                  <a:txBody>
                    <a:bodyPr/>
                    <a:lstStyle/>
                    <a:p>
                      <a:pPr algn="r"/>
                      <a:r>
                        <a:rPr lang="en-US" sz="1000" b="1" kern="1200" dirty="0">
                          <a:solidFill>
                            <a:srgbClr val="19285D"/>
                          </a:solidFill>
                          <a:latin typeface="+mn-lt"/>
                          <a:ea typeface="+mn-ea"/>
                          <a:cs typeface="Arial" panose="020B0604020202020204" pitchFamily="34" charset="0"/>
                        </a:rPr>
                        <a:t>3:15-3:45 pm</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GROW</a:t>
                      </a: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007396224"/>
                  </a:ext>
                </a:extLst>
              </a:tr>
              <a:tr h="131696">
                <a:tc>
                  <a:txBody>
                    <a:bodyPr/>
                    <a:lstStyle/>
                    <a:p>
                      <a:pPr algn="r"/>
                      <a:r>
                        <a:rPr lang="en-US" sz="1000" b="1" kern="1200" dirty="0">
                          <a:solidFill>
                            <a:srgbClr val="19285D"/>
                          </a:solidFill>
                          <a:latin typeface="+mn-lt"/>
                          <a:ea typeface="+mn-ea"/>
                          <a:cs typeface="Arial" panose="020B0604020202020204" pitchFamily="34" charset="0"/>
                        </a:rPr>
                        <a:t>3:45-5:00 pm</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Dialogue Duos</a:t>
                      </a: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453478042"/>
                  </a:ext>
                </a:extLst>
              </a:tr>
            </a:tbl>
          </a:graphicData>
        </a:graphic>
      </p:graphicFrame>
    </p:spTree>
    <p:extLst>
      <p:ext uri="{BB962C8B-B14F-4D97-AF65-F5344CB8AC3E}">
        <p14:creationId xmlns:p14="http://schemas.microsoft.com/office/powerpoint/2010/main" val="950786650"/>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6375" y="546100"/>
            <a:ext cx="4365625" cy="2455863"/>
          </a:xfrm>
        </p:spPr>
      </p:sp>
      <p:sp>
        <p:nvSpPr>
          <p:cNvPr id="3" name="Notes Placeholder 2"/>
          <p:cNvSpPr>
            <a:spLocks noGrp="1"/>
          </p:cNvSpPr>
          <p:nvPr>
            <p:ph type="body" idx="1"/>
          </p:nvPr>
        </p:nvSpPr>
        <p:spPr/>
        <p:txBody>
          <a:bodyPr/>
          <a:lstStyle/>
          <a:p>
            <a:pPr>
              <a:spcBef>
                <a:spcPts val="600"/>
              </a:spcBef>
            </a:pPr>
            <a:r>
              <a:rPr lang="en-US" b="1" dirty="0"/>
              <a:t>Review</a:t>
            </a:r>
            <a:r>
              <a:rPr lang="en-US" dirty="0"/>
              <a:t> the content on-screen.</a:t>
            </a:r>
          </a:p>
          <a:p>
            <a:pPr>
              <a:spcBef>
                <a:spcPts val="600"/>
              </a:spcBef>
            </a:pPr>
            <a:r>
              <a:rPr lang="en-US" b="1" dirty="0"/>
              <a:t>Say</a:t>
            </a:r>
            <a:r>
              <a:rPr lang="en-US" dirty="0"/>
              <a:t>:</a:t>
            </a:r>
          </a:p>
          <a:p>
            <a:pPr lvl="1">
              <a:spcBef>
                <a:spcPts val="600"/>
              </a:spcBef>
            </a:pPr>
            <a:r>
              <a:rPr lang="en-US" i="1" dirty="0"/>
              <a:t>Here are a set of simple tips for what you can do when you have no control over a less than ideally timed HCP conversation.</a:t>
            </a:r>
          </a:p>
          <a:p>
            <a:pPr lvl="1">
              <a:spcBef>
                <a:spcPts val="600"/>
              </a:spcBef>
            </a:pPr>
            <a:r>
              <a:rPr lang="en-US" sz="1200" i="1" kern="1200" dirty="0">
                <a:solidFill>
                  <a:schemeClr val="tx1"/>
                </a:solidFill>
                <a:latin typeface="Arial" panose="020B0604020202020204" pitchFamily="34" charset="0"/>
                <a:ea typeface="+mn-ea"/>
                <a:cs typeface="Arial" panose="020B0604020202020204" pitchFamily="34" charset="0"/>
              </a:rPr>
              <a:t>Manage your triggers.</a:t>
            </a:r>
          </a:p>
          <a:p>
            <a:pPr lvl="1">
              <a:spcBef>
                <a:spcPts val="600"/>
              </a:spcBef>
            </a:pPr>
            <a:r>
              <a:rPr lang="en-US" i="1" dirty="0"/>
              <a:t>P</a:t>
            </a:r>
            <a:r>
              <a:rPr lang="en-US" sz="1200" i="1" kern="1200" dirty="0">
                <a:solidFill>
                  <a:schemeClr val="tx1"/>
                </a:solidFill>
                <a:latin typeface="Arial" panose="020B0604020202020204" pitchFamily="34" charset="0"/>
                <a:ea typeface="+mn-ea"/>
                <a:cs typeface="Arial" panose="020B0604020202020204" pitchFamily="34" charset="0"/>
              </a:rPr>
              <a:t>ractice active listening. Listen without interrupting and ask thoughtful, open-ended questions to better understand the HCP’s point of view.</a:t>
            </a:r>
          </a:p>
          <a:p>
            <a:pPr lvl="1">
              <a:spcBef>
                <a:spcPts val="600"/>
              </a:spcBef>
            </a:pPr>
            <a:r>
              <a:rPr lang="en-US" sz="1200" i="1" kern="1200" dirty="0">
                <a:solidFill>
                  <a:schemeClr val="tx1"/>
                </a:solidFill>
                <a:latin typeface="Arial" panose="020B0604020202020204" pitchFamily="34" charset="0"/>
                <a:ea typeface="+mn-ea"/>
                <a:cs typeface="Arial" panose="020B0604020202020204" pitchFamily="34" charset="0"/>
              </a:rPr>
              <a:t>Make eye contact when you’re speaking. Be clear and concise when writing or speaking. Be aware of your body language and pay attention to the body language of others. </a:t>
            </a:r>
          </a:p>
          <a:p>
            <a:pPr lvl="1">
              <a:spcBef>
                <a:spcPts val="600"/>
              </a:spcBef>
            </a:pPr>
            <a:r>
              <a:rPr lang="en-US" sz="1200" i="1" kern="1200" dirty="0">
                <a:solidFill>
                  <a:schemeClr val="tx1"/>
                </a:solidFill>
                <a:latin typeface="Arial" panose="020B0604020202020204" pitchFamily="34" charset="0"/>
                <a:ea typeface="+mn-ea"/>
                <a:cs typeface="Arial" panose="020B0604020202020204" pitchFamily="34" charset="0"/>
              </a:rPr>
              <a:t>Maintain a positive attitude. Controlling your emotional response can help you keep discussions calm and productive.</a:t>
            </a:r>
          </a:p>
          <a:p>
            <a:pPr lvl="1">
              <a:spcBef>
                <a:spcPts val="600"/>
              </a:spcBef>
            </a:pPr>
            <a:r>
              <a:rPr lang="en-US" sz="1200" i="1" kern="1200" dirty="0">
                <a:solidFill>
                  <a:schemeClr val="tx1"/>
                </a:solidFill>
                <a:latin typeface="Arial" panose="020B0604020202020204" pitchFamily="34" charset="0"/>
                <a:ea typeface="+mn-ea"/>
                <a:cs typeface="Arial" panose="020B0604020202020204" pitchFamily="34" charset="0"/>
              </a:rPr>
              <a:t>Work toward the outcome. Disconnects are only resolved when parties emerge with an agreed-upon plan and set of actions. Keep discussions leaning toward achieving this goal and write action steps. Ensure you both agree and understand how to move forward.</a:t>
            </a:r>
          </a:p>
          <a:p>
            <a:endParaRPr lang="en-US" dirty="0"/>
          </a:p>
        </p:txBody>
      </p:sp>
      <p:sp>
        <p:nvSpPr>
          <p:cNvPr id="4" name="Rectangle 3">
            <a:extLst>
              <a:ext uri="{FF2B5EF4-FFF2-40B4-BE49-F238E27FC236}">
                <a16:creationId xmlns:a16="http://schemas.microsoft.com/office/drawing/2014/main" id="{B582DA65-F50E-40B2-5666-63B1DCAED699}"/>
              </a:ext>
            </a:extLst>
          </p:cNvPr>
          <p:cNvSpPr/>
          <p:nvPr/>
        </p:nvSpPr>
        <p:spPr>
          <a:xfrm>
            <a:off x="116305" y="30115"/>
            <a:ext cx="4908120" cy="277785"/>
          </a:xfrm>
          <a:prstGeom prst="rect">
            <a:avLst/>
          </a:prstGeom>
        </p:spPr>
        <p:txBody>
          <a:bodyPr wrap="square" lIns="92217" tIns="46109" rIns="92217" bIns="46109" anchor="ctr">
            <a:spAutoFit/>
          </a:bodyPr>
          <a:lstStyle/>
          <a:p>
            <a:pPr algn="l">
              <a:spcBef>
                <a:spcPts val="403"/>
              </a:spcBef>
            </a:pPr>
            <a:r>
              <a:rPr lang="en-US" sz="1200" b="1" dirty="0">
                <a:solidFill>
                  <a:schemeClr val="bg1"/>
                </a:solidFill>
                <a:latin typeface="Arial" panose="020B0604020202020204" pitchFamily="34" charset="0"/>
                <a:cs typeface="Arial" panose="020B0604020202020204" pitchFamily="34" charset="0"/>
              </a:rPr>
              <a:t>DAY 2: RCPS MASTERCLASS</a:t>
            </a:r>
          </a:p>
        </p:txBody>
      </p:sp>
      <p:graphicFrame>
        <p:nvGraphicFramePr>
          <p:cNvPr id="5" name="Table 4">
            <a:extLst>
              <a:ext uri="{FF2B5EF4-FFF2-40B4-BE49-F238E27FC236}">
                <a16:creationId xmlns:a16="http://schemas.microsoft.com/office/drawing/2014/main" id="{E2A88D04-A75A-3BED-0C75-98B99B20952F}"/>
              </a:ext>
            </a:extLst>
          </p:cNvPr>
          <p:cNvGraphicFramePr>
            <a:graphicFrameLocks noGrp="1"/>
          </p:cNvGraphicFramePr>
          <p:nvPr>
            <p:extLst>
              <p:ext uri="{D42A27DB-BD31-4B8C-83A1-F6EECF244321}">
                <p14:modId xmlns:p14="http://schemas.microsoft.com/office/powerpoint/2010/main" val="3427708550"/>
              </p:ext>
            </p:extLst>
          </p:nvPr>
        </p:nvGraphicFramePr>
        <p:xfrm>
          <a:off x="239697" y="3348164"/>
          <a:ext cx="4310908" cy="883920"/>
        </p:xfrm>
        <a:graphic>
          <a:graphicData uri="http://schemas.openxmlformats.org/drawingml/2006/table">
            <a:tbl>
              <a:tblPr firstRow="1" bandRow="1">
                <a:tableStyleId>{5C22544A-7EE6-4342-B048-85BDC9FD1C3A}</a:tableStyleId>
              </a:tblPr>
              <a:tblGrid>
                <a:gridCol w="1399032">
                  <a:extLst>
                    <a:ext uri="{9D8B030D-6E8A-4147-A177-3AD203B41FA5}">
                      <a16:colId xmlns:a16="http://schemas.microsoft.com/office/drawing/2014/main" val="3460872777"/>
                    </a:ext>
                  </a:extLst>
                </a:gridCol>
                <a:gridCol w="2911876">
                  <a:extLst>
                    <a:ext uri="{9D8B030D-6E8A-4147-A177-3AD203B41FA5}">
                      <a16:colId xmlns:a16="http://schemas.microsoft.com/office/drawing/2014/main" val="3929844881"/>
                    </a:ext>
                  </a:extLst>
                </a:gridCol>
              </a:tblGrid>
              <a:tr h="0">
                <a:tc gridSpan="2">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white"/>
                          </a:solidFill>
                          <a:effectLst/>
                          <a:uLnTx/>
                          <a:uFillTx/>
                          <a:latin typeface="+mn-lt"/>
                          <a:ea typeface="+mn-ea"/>
                          <a:cs typeface="+mn-cs"/>
                        </a:rPr>
                        <a:t>Day 2 AM Focus – Right Heart Catheterization &amp; Our Patients</a:t>
                      </a:r>
                      <a:endParaRPr kumimoji="0" lang="en-US" sz="1000" b="1" i="0" u="none" strike="noStrike" kern="1200" cap="none" spc="0" normalizeH="0" baseline="0" noProof="0" dirty="0">
                        <a:ln>
                          <a:noFill/>
                        </a:ln>
                        <a:solidFill>
                          <a:prstClr val="white"/>
                        </a:solidFill>
                        <a:effectLst/>
                        <a:uLnTx/>
                        <a:uFillTx/>
                        <a:latin typeface="Century Schoolbook" panose="02040604050505020304" pitchFamily="18" charset="0"/>
                        <a:ea typeface="Times New Roman" panose="02020603050405020304" pitchFamily="18" charset="0"/>
                        <a:cs typeface="Times New Roman" panose="02020603050405020304" pitchFamily="18" charset="0"/>
                      </a:endParaRPr>
                    </a:p>
                  </a:txBody>
                  <a:tcPr marL="121920" marR="121920" marT="34290" marB="3429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9285D"/>
                    </a:solidFill>
                  </a:tcPr>
                </a:tc>
                <a:tc hMerge="1">
                  <a:txBody>
                    <a:bodyPr/>
                    <a:lstStyle/>
                    <a:p>
                      <a:pPr algn="l"/>
                      <a:endParaRPr lang="en-US" sz="1100" dirty="0">
                        <a:latin typeface="+mn-lt"/>
                        <a:cs typeface="Arial" panose="020B0604020202020204" pitchFamily="34" charset="0"/>
                      </a:endParaRP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9285D"/>
                    </a:solidFill>
                  </a:tcPr>
                </a:tc>
                <a:extLst>
                  <a:ext uri="{0D108BD9-81ED-4DB2-BD59-A6C34878D82A}">
                    <a16:rowId xmlns:a16="http://schemas.microsoft.com/office/drawing/2014/main" val="150405150"/>
                  </a:ext>
                </a:extLst>
              </a:tr>
              <a:tr h="0">
                <a:tc>
                  <a:txBody>
                    <a:bodyPr/>
                    <a:lstStyle/>
                    <a:p>
                      <a:pPr algn="r"/>
                      <a:r>
                        <a:rPr lang="en-US" sz="1000" b="1" dirty="0">
                          <a:solidFill>
                            <a:srgbClr val="19285D"/>
                          </a:solidFill>
                          <a:latin typeface="+mn-lt"/>
                          <a:cs typeface="Arial" panose="020B0604020202020204" pitchFamily="34" charset="0"/>
                        </a:rPr>
                        <a:t>9:30-10:00 am</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Ice Breaker</a:t>
                      </a: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62979764"/>
                  </a:ext>
                </a:extLst>
              </a:tr>
              <a:tr h="0">
                <a:tc>
                  <a:txBody>
                    <a:bodyPr/>
                    <a:lstStyle/>
                    <a:p>
                      <a:pPr algn="r"/>
                      <a:r>
                        <a:rPr lang="en-US" sz="1000" b="1" dirty="0">
                          <a:solidFill>
                            <a:srgbClr val="19285D"/>
                          </a:solidFill>
                          <a:latin typeface="+mn-lt"/>
                          <a:cs typeface="Arial" panose="020B0604020202020204" pitchFamily="34" charset="0"/>
                        </a:rPr>
                        <a:t>9:30-10:45 am </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spcBef>
                          <a:spcPts val="0"/>
                        </a:spcBef>
                        <a:spcAft>
                          <a:spcPts val="0"/>
                        </a:spcAft>
                      </a:pPr>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RHC Clinical Cultivator</a:t>
                      </a: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30955845"/>
                  </a:ext>
                </a:extLst>
              </a:tr>
              <a:tr h="0">
                <a:tc>
                  <a:txBody>
                    <a:bodyPr/>
                    <a:lstStyle/>
                    <a:p>
                      <a:pPr algn="r"/>
                      <a:r>
                        <a:rPr lang="en-US" sz="1000" b="1" kern="1200" dirty="0">
                          <a:solidFill>
                            <a:srgbClr val="19285D"/>
                          </a:solidFill>
                          <a:latin typeface="+mn-lt"/>
                          <a:ea typeface="+mn-ea"/>
                          <a:cs typeface="Arial" panose="020B0604020202020204" pitchFamily="34" charset="0"/>
                        </a:rPr>
                        <a:t>11:15 am-12:00 pm </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Patient Identifiers</a:t>
                      </a:r>
                      <a:endParaRPr lang="en-US" sz="1000" b="1" dirty="0">
                        <a:solidFill>
                          <a:srgbClr val="19285D"/>
                        </a:solidFill>
                        <a:latin typeface="+mn-lt"/>
                        <a:cs typeface="Arial" panose="020B0604020202020204" pitchFamily="34" charset="0"/>
                      </a:endParaRP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897116"/>
                  </a:ext>
                </a:extLst>
              </a:tr>
            </a:tbl>
          </a:graphicData>
        </a:graphic>
      </p:graphicFrame>
      <p:graphicFrame>
        <p:nvGraphicFramePr>
          <p:cNvPr id="6" name="Table 5">
            <a:extLst>
              <a:ext uri="{FF2B5EF4-FFF2-40B4-BE49-F238E27FC236}">
                <a16:creationId xmlns:a16="http://schemas.microsoft.com/office/drawing/2014/main" id="{31560D03-7DDD-9E4F-CC8C-27A40AA4AF31}"/>
              </a:ext>
            </a:extLst>
          </p:cNvPr>
          <p:cNvGraphicFramePr>
            <a:graphicFrameLocks noGrp="1"/>
          </p:cNvGraphicFramePr>
          <p:nvPr>
            <p:extLst>
              <p:ext uri="{D42A27DB-BD31-4B8C-83A1-F6EECF244321}">
                <p14:modId xmlns:p14="http://schemas.microsoft.com/office/powerpoint/2010/main" val="1279076327"/>
              </p:ext>
            </p:extLst>
          </p:nvPr>
        </p:nvGraphicFramePr>
        <p:xfrm>
          <a:off x="239697" y="4230065"/>
          <a:ext cx="4315702" cy="1310640"/>
        </p:xfrm>
        <a:graphic>
          <a:graphicData uri="http://schemas.openxmlformats.org/drawingml/2006/table">
            <a:tbl>
              <a:tblPr firstRow="1" bandRow="1">
                <a:tableStyleId>{5C22544A-7EE6-4342-B048-85BDC9FD1C3A}</a:tableStyleId>
              </a:tblPr>
              <a:tblGrid>
                <a:gridCol w="1397298">
                  <a:extLst>
                    <a:ext uri="{9D8B030D-6E8A-4147-A177-3AD203B41FA5}">
                      <a16:colId xmlns:a16="http://schemas.microsoft.com/office/drawing/2014/main" val="3460872777"/>
                    </a:ext>
                  </a:extLst>
                </a:gridCol>
                <a:gridCol w="2918404">
                  <a:extLst>
                    <a:ext uri="{9D8B030D-6E8A-4147-A177-3AD203B41FA5}">
                      <a16:colId xmlns:a16="http://schemas.microsoft.com/office/drawing/2014/main" val="3929844881"/>
                    </a:ext>
                  </a:extLst>
                </a:gridCol>
              </a:tblGrid>
              <a:tr h="131696">
                <a:tc gridSpan="2">
                  <a:txBody>
                    <a:bodyPr/>
                    <a:lstStyle/>
                    <a:p>
                      <a:pPr marL="0" marR="0">
                        <a:spcBef>
                          <a:spcPts val="0"/>
                        </a:spcBef>
                        <a:spcAft>
                          <a:spcPts val="0"/>
                        </a:spcAft>
                      </a:pPr>
                      <a:r>
                        <a:rPr lang="en-US" sz="900" dirty="0">
                          <a:effectLst/>
                        </a:rPr>
                        <a:t>Day 2 PM Focus – Right Heart Catheterization: Connection is Crucial/Application </a:t>
                      </a:r>
                      <a:endParaRPr lang="en-US" sz="900" dirty="0">
                        <a:effectLst/>
                        <a:latin typeface="Century Schoolbook" panose="02040604050505020304" pitchFamily="18" charset="0"/>
                        <a:ea typeface="Times New Roman" panose="02020603050405020304" pitchFamily="18" charset="0"/>
                        <a:cs typeface="Times New Roman" panose="02020603050405020304" pitchFamily="18" charset="0"/>
                      </a:endParaRPr>
                    </a:p>
                  </a:txBody>
                  <a:tcPr marL="121920" marR="121920" marT="34290" marB="3429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9285D"/>
                    </a:solidFill>
                  </a:tcPr>
                </a:tc>
                <a:tc hMerge="1">
                  <a:txBody>
                    <a:bodyPr/>
                    <a:lstStyle/>
                    <a:p>
                      <a:pPr algn="l"/>
                      <a:endParaRPr lang="en-US" sz="1100" dirty="0">
                        <a:latin typeface="+mn-lt"/>
                        <a:cs typeface="Arial" panose="020B0604020202020204" pitchFamily="34" charset="0"/>
                      </a:endParaRP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9285D"/>
                    </a:solidFill>
                  </a:tcPr>
                </a:tc>
                <a:extLst>
                  <a:ext uri="{0D108BD9-81ED-4DB2-BD59-A6C34878D82A}">
                    <a16:rowId xmlns:a16="http://schemas.microsoft.com/office/drawing/2014/main" val="150405150"/>
                  </a:ext>
                </a:extLst>
              </a:tr>
              <a:tr h="131696">
                <a:tc>
                  <a:txBody>
                    <a:bodyPr/>
                    <a:lstStyle/>
                    <a:p>
                      <a:pPr algn="r"/>
                      <a:r>
                        <a:rPr lang="en-US" sz="1000" b="1" dirty="0">
                          <a:solidFill>
                            <a:srgbClr val="19285D"/>
                          </a:solidFill>
                          <a:latin typeface="+mn-lt"/>
                          <a:cs typeface="Arial" panose="020B0604020202020204" pitchFamily="34" charset="0"/>
                        </a:rPr>
                        <a:t>12:00-1:15 pm</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LUNCH</a:t>
                      </a: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762979764"/>
                  </a:ext>
                </a:extLst>
              </a:tr>
              <a:tr h="131696">
                <a:tc>
                  <a:txBody>
                    <a:bodyPr/>
                    <a:lstStyle/>
                    <a:p>
                      <a:pPr algn="r"/>
                      <a:r>
                        <a:rPr lang="en-US" sz="1000" b="1" dirty="0">
                          <a:solidFill>
                            <a:srgbClr val="19285D"/>
                          </a:solidFill>
                          <a:latin typeface="+mn-lt"/>
                          <a:cs typeface="Arial" panose="020B0604020202020204" pitchFamily="34" charset="0"/>
                        </a:rPr>
                        <a:t>1:15-2:15 pm</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Lead the Dialogue: Listening/Questioning</a:t>
                      </a: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769089221"/>
                  </a:ext>
                </a:extLst>
              </a:tr>
              <a:tr h="131696">
                <a:tc>
                  <a:txBody>
                    <a:bodyPr/>
                    <a:lstStyle/>
                    <a:p>
                      <a:pPr marL="0" marR="0" lvl="0" indent="0" algn="r" defTabSz="412016" rtl="0" eaLnBrk="1" fontAlgn="auto" latinLnBrk="0" hangingPunct="0">
                        <a:lnSpc>
                          <a:spcPct val="100000"/>
                        </a:lnSpc>
                        <a:spcBef>
                          <a:spcPts val="0"/>
                        </a:spcBef>
                        <a:spcAft>
                          <a:spcPts val="0"/>
                        </a:spcAft>
                        <a:buClrTx/>
                        <a:buSzTx/>
                        <a:buFontTx/>
                        <a:buNone/>
                        <a:tabLst/>
                        <a:defRPr/>
                      </a:pPr>
                      <a:r>
                        <a:rPr lang="en-US" sz="1000" b="1" dirty="0">
                          <a:solidFill>
                            <a:srgbClr val="19285D"/>
                          </a:solidFill>
                          <a:latin typeface="+mn-lt"/>
                          <a:cs typeface="Arial" panose="020B0604020202020204" pitchFamily="34" charset="0"/>
                        </a:rPr>
                        <a:t>2:15-2:30 pm</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BREAK</a:t>
                      </a:r>
                      <a:endParaRPr lang="en-US" sz="1000" dirty="0">
                        <a:solidFill>
                          <a:srgbClr val="53565A"/>
                        </a:solidFill>
                        <a:latin typeface="+mn-lt"/>
                        <a:cs typeface="Arial" panose="020B0604020202020204" pitchFamily="34" charset="0"/>
                      </a:endParaRP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901434639"/>
                  </a:ext>
                </a:extLst>
              </a:tr>
              <a:tr h="131696">
                <a:tc>
                  <a:txBody>
                    <a:bodyPr/>
                    <a:lstStyle/>
                    <a:p>
                      <a:pPr algn="r"/>
                      <a:r>
                        <a:rPr lang="en-US" sz="1000" b="1" kern="1200" dirty="0">
                          <a:solidFill>
                            <a:srgbClr val="19285D"/>
                          </a:solidFill>
                          <a:latin typeface="+mn-lt"/>
                          <a:ea typeface="+mn-ea"/>
                          <a:cs typeface="Arial" panose="020B0604020202020204" pitchFamily="34" charset="0"/>
                        </a:rPr>
                        <a:t>2:30-3:45 pm</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Managing ‘Rabbit Holes’</a:t>
                      </a:r>
                      <a:endParaRPr lang="en-US" sz="1000" b="1" dirty="0">
                        <a:solidFill>
                          <a:srgbClr val="19285D"/>
                        </a:solidFill>
                        <a:latin typeface="+mn-lt"/>
                        <a:cs typeface="Arial" panose="020B0604020202020204" pitchFamily="34" charset="0"/>
                      </a:endParaRP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897116"/>
                  </a:ext>
                </a:extLst>
              </a:tr>
              <a:tr h="131696">
                <a:tc>
                  <a:txBody>
                    <a:bodyPr/>
                    <a:lstStyle/>
                    <a:p>
                      <a:pPr algn="r"/>
                      <a:r>
                        <a:rPr lang="en-US" sz="1000" b="1" kern="1200" dirty="0">
                          <a:solidFill>
                            <a:srgbClr val="19285D"/>
                          </a:solidFill>
                          <a:latin typeface="+mn-lt"/>
                          <a:ea typeface="+mn-ea"/>
                          <a:cs typeface="Arial" panose="020B0604020202020204" pitchFamily="34" charset="0"/>
                        </a:rPr>
                        <a:t>3:45-5:15 pm</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Dialogue Duos</a:t>
                      </a: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453478042"/>
                  </a:ext>
                </a:extLst>
              </a:tr>
            </a:tbl>
          </a:graphicData>
        </a:graphic>
      </p:graphicFrame>
      <p:sp>
        <p:nvSpPr>
          <p:cNvPr id="8" name="Isosceles Triangle 7">
            <a:extLst>
              <a:ext uri="{FF2B5EF4-FFF2-40B4-BE49-F238E27FC236}">
                <a16:creationId xmlns:a16="http://schemas.microsoft.com/office/drawing/2014/main" id="{D17C83DB-BA98-1587-0689-CF65FC34E0B4}"/>
              </a:ext>
            </a:extLst>
          </p:cNvPr>
          <p:cNvSpPr/>
          <p:nvPr/>
        </p:nvSpPr>
        <p:spPr>
          <a:xfrm rot="5400000">
            <a:off x="50887" y="5033875"/>
            <a:ext cx="224950" cy="326722"/>
          </a:xfrm>
          <a:prstGeom prst="triangle">
            <a:avLst/>
          </a:prstGeom>
          <a:solidFill>
            <a:srgbClr val="C1D7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B119A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14713513"/>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6375" y="546100"/>
            <a:ext cx="4365625" cy="2455863"/>
          </a:xfrm>
        </p:spPr>
      </p:sp>
      <p:sp>
        <p:nvSpPr>
          <p:cNvPr id="3" name="Notes Placeholder 2"/>
          <p:cNvSpPr>
            <a:spLocks noGrp="1"/>
          </p:cNvSpPr>
          <p:nvPr>
            <p:ph type="body" idx="1"/>
          </p:nvPr>
        </p:nvSpPr>
        <p:spPr/>
        <p:txBody>
          <a:bodyPr/>
          <a:lstStyle/>
          <a:p>
            <a:pPr>
              <a:spcBef>
                <a:spcPts val="600"/>
              </a:spcBef>
            </a:pPr>
            <a:r>
              <a:rPr lang="en-US" b="1" dirty="0"/>
              <a:t>Review</a:t>
            </a:r>
            <a:r>
              <a:rPr lang="en-US" dirty="0"/>
              <a:t> on-screen directions.</a:t>
            </a:r>
          </a:p>
          <a:p>
            <a:pPr>
              <a:spcBef>
                <a:spcPts val="600"/>
              </a:spcBef>
            </a:pPr>
            <a:r>
              <a:rPr lang="en-US" b="1" dirty="0"/>
              <a:t>Ask</a:t>
            </a:r>
            <a:r>
              <a:rPr lang="en-US" dirty="0"/>
              <a:t> for one volunteer to come to the front of the room to demonstrate an HCP conversation with April/Kristi.</a:t>
            </a:r>
          </a:p>
          <a:p>
            <a:pPr lvl="1">
              <a:spcBef>
                <a:spcPts val="600"/>
              </a:spcBef>
            </a:pPr>
            <a:r>
              <a:rPr lang="en-US" b="1" dirty="0"/>
              <a:t>Ensure</a:t>
            </a:r>
            <a:r>
              <a:rPr lang="en-US" dirty="0"/>
              <a:t> that the volunteer understands that they will be purposefully lead down a rabbit hole in the conversation and they must work to get the conversation back on track and moving forward.</a:t>
            </a:r>
          </a:p>
          <a:p>
            <a:pPr>
              <a:spcBef>
                <a:spcPts val="600"/>
              </a:spcBef>
            </a:pPr>
            <a:r>
              <a:rPr lang="en-US" b="1" dirty="0"/>
              <a:t>Begin</a:t>
            </a:r>
            <a:r>
              <a:rPr lang="en-US" b="0" dirty="0"/>
              <a:t> the conversation intentionally trying to lead the volunteer down a rabbit hole.</a:t>
            </a:r>
            <a:endParaRPr lang="en-US" dirty="0"/>
          </a:p>
          <a:p>
            <a:pPr>
              <a:spcBef>
                <a:spcPts val="600"/>
              </a:spcBef>
            </a:pPr>
            <a:r>
              <a:rPr lang="en-US" dirty="0"/>
              <a:t>At the conclusion of the conversation, </a:t>
            </a:r>
            <a:r>
              <a:rPr lang="en-US" b="1" dirty="0"/>
              <a:t>solicit</a:t>
            </a:r>
            <a:r>
              <a:rPr lang="en-US" dirty="0"/>
              <a:t> responses from the participants, based on the prompts shown on-slide:</a:t>
            </a:r>
          </a:p>
          <a:p>
            <a:pPr lvl="1">
              <a:spcBef>
                <a:spcPts val="600"/>
              </a:spcBef>
            </a:pPr>
            <a:r>
              <a:rPr lang="en-US" dirty="0"/>
              <a:t>When did the HCP try and go down a rabbit hole?</a:t>
            </a:r>
          </a:p>
          <a:p>
            <a:pPr lvl="1">
              <a:spcBef>
                <a:spcPts val="600"/>
              </a:spcBef>
            </a:pPr>
            <a:r>
              <a:rPr lang="en-US" dirty="0"/>
              <a:t>What strategies did the volunteer utilize to try and get the conversation back on track and moving forward?</a:t>
            </a:r>
          </a:p>
          <a:p>
            <a:pPr>
              <a:spcBef>
                <a:spcPts val="600"/>
              </a:spcBef>
            </a:pPr>
            <a:r>
              <a:rPr lang="en-US" b="1" dirty="0"/>
              <a:t>Repeat</a:t>
            </a:r>
            <a:r>
              <a:rPr lang="en-US" dirty="0"/>
              <a:t> the above process, to showcase 1–2 more ‘rabbit hole’ conversations, having participants analyze each.</a:t>
            </a:r>
          </a:p>
          <a:p>
            <a:pPr>
              <a:spcBef>
                <a:spcPts val="600"/>
              </a:spcBef>
            </a:pPr>
            <a:r>
              <a:rPr lang="en-US" dirty="0"/>
              <a:t>Option: If time allows, </a:t>
            </a:r>
            <a:r>
              <a:rPr lang="en-US" b="1" dirty="0"/>
              <a:t>ask</a:t>
            </a:r>
            <a:r>
              <a:rPr lang="en-US" dirty="0"/>
              <a:t> two volunteers to demonstrate the HCP conversation.</a:t>
            </a:r>
          </a:p>
        </p:txBody>
      </p:sp>
      <p:sp>
        <p:nvSpPr>
          <p:cNvPr id="4" name="Rectangle 3">
            <a:extLst>
              <a:ext uri="{FF2B5EF4-FFF2-40B4-BE49-F238E27FC236}">
                <a16:creationId xmlns:a16="http://schemas.microsoft.com/office/drawing/2014/main" id="{3C376A9B-3DB5-41F1-1714-1BFA6FFF9FE0}"/>
              </a:ext>
            </a:extLst>
          </p:cNvPr>
          <p:cNvSpPr/>
          <p:nvPr/>
        </p:nvSpPr>
        <p:spPr>
          <a:xfrm>
            <a:off x="116305" y="30115"/>
            <a:ext cx="4908120" cy="277785"/>
          </a:xfrm>
          <a:prstGeom prst="rect">
            <a:avLst/>
          </a:prstGeom>
        </p:spPr>
        <p:txBody>
          <a:bodyPr wrap="square" lIns="92217" tIns="46109" rIns="92217" bIns="46109" anchor="ctr">
            <a:spAutoFit/>
          </a:bodyPr>
          <a:lstStyle/>
          <a:p>
            <a:pPr algn="l">
              <a:spcBef>
                <a:spcPts val="403"/>
              </a:spcBef>
            </a:pPr>
            <a:r>
              <a:rPr lang="en-US" sz="1200" b="1" dirty="0">
                <a:solidFill>
                  <a:schemeClr val="bg1"/>
                </a:solidFill>
                <a:latin typeface="Arial" panose="020B0604020202020204" pitchFamily="34" charset="0"/>
                <a:cs typeface="Arial" panose="020B0604020202020204" pitchFamily="34" charset="0"/>
              </a:rPr>
              <a:t>DAY 2: RCPS MASTERCLASS</a:t>
            </a:r>
          </a:p>
        </p:txBody>
      </p:sp>
      <p:graphicFrame>
        <p:nvGraphicFramePr>
          <p:cNvPr id="6" name="Table 5">
            <a:extLst>
              <a:ext uri="{FF2B5EF4-FFF2-40B4-BE49-F238E27FC236}">
                <a16:creationId xmlns:a16="http://schemas.microsoft.com/office/drawing/2014/main" id="{0C303E51-E985-7313-F6B3-F85BC714AABC}"/>
              </a:ext>
            </a:extLst>
          </p:cNvPr>
          <p:cNvGraphicFramePr>
            <a:graphicFrameLocks noGrp="1"/>
          </p:cNvGraphicFramePr>
          <p:nvPr>
            <p:extLst>
              <p:ext uri="{D42A27DB-BD31-4B8C-83A1-F6EECF244321}">
                <p14:modId xmlns:p14="http://schemas.microsoft.com/office/powerpoint/2010/main" val="3427708550"/>
              </p:ext>
            </p:extLst>
          </p:nvPr>
        </p:nvGraphicFramePr>
        <p:xfrm>
          <a:off x="239697" y="3348164"/>
          <a:ext cx="4310908" cy="883920"/>
        </p:xfrm>
        <a:graphic>
          <a:graphicData uri="http://schemas.openxmlformats.org/drawingml/2006/table">
            <a:tbl>
              <a:tblPr firstRow="1" bandRow="1">
                <a:tableStyleId>{5C22544A-7EE6-4342-B048-85BDC9FD1C3A}</a:tableStyleId>
              </a:tblPr>
              <a:tblGrid>
                <a:gridCol w="1399032">
                  <a:extLst>
                    <a:ext uri="{9D8B030D-6E8A-4147-A177-3AD203B41FA5}">
                      <a16:colId xmlns:a16="http://schemas.microsoft.com/office/drawing/2014/main" val="3460872777"/>
                    </a:ext>
                  </a:extLst>
                </a:gridCol>
                <a:gridCol w="2911876">
                  <a:extLst>
                    <a:ext uri="{9D8B030D-6E8A-4147-A177-3AD203B41FA5}">
                      <a16:colId xmlns:a16="http://schemas.microsoft.com/office/drawing/2014/main" val="3929844881"/>
                    </a:ext>
                  </a:extLst>
                </a:gridCol>
              </a:tblGrid>
              <a:tr h="0">
                <a:tc gridSpan="2">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white"/>
                          </a:solidFill>
                          <a:effectLst/>
                          <a:uLnTx/>
                          <a:uFillTx/>
                          <a:latin typeface="+mn-lt"/>
                          <a:ea typeface="+mn-ea"/>
                          <a:cs typeface="+mn-cs"/>
                        </a:rPr>
                        <a:t>Day 2 AM Focus – Right Heart Catheterization &amp; Our Patients</a:t>
                      </a:r>
                      <a:endParaRPr kumimoji="0" lang="en-US" sz="1000" b="1" i="0" u="none" strike="noStrike" kern="1200" cap="none" spc="0" normalizeH="0" baseline="0" noProof="0" dirty="0">
                        <a:ln>
                          <a:noFill/>
                        </a:ln>
                        <a:solidFill>
                          <a:prstClr val="white"/>
                        </a:solidFill>
                        <a:effectLst/>
                        <a:uLnTx/>
                        <a:uFillTx/>
                        <a:latin typeface="Century Schoolbook" panose="02040604050505020304" pitchFamily="18" charset="0"/>
                        <a:ea typeface="Times New Roman" panose="02020603050405020304" pitchFamily="18" charset="0"/>
                        <a:cs typeface="Times New Roman" panose="02020603050405020304" pitchFamily="18" charset="0"/>
                      </a:endParaRPr>
                    </a:p>
                  </a:txBody>
                  <a:tcPr marL="121920" marR="121920" marT="34290" marB="3429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9285D"/>
                    </a:solidFill>
                  </a:tcPr>
                </a:tc>
                <a:tc hMerge="1">
                  <a:txBody>
                    <a:bodyPr/>
                    <a:lstStyle/>
                    <a:p>
                      <a:pPr algn="l"/>
                      <a:endParaRPr lang="en-US" sz="1100" dirty="0">
                        <a:latin typeface="+mn-lt"/>
                        <a:cs typeface="Arial" panose="020B0604020202020204" pitchFamily="34" charset="0"/>
                      </a:endParaRP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9285D"/>
                    </a:solidFill>
                  </a:tcPr>
                </a:tc>
                <a:extLst>
                  <a:ext uri="{0D108BD9-81ED-4DB2-BD59-A6C34878D82A}">
                    <a16:rowId xmlns:a16="http://schemas.microsoft.com/office/drawing/2014/main" val="150405150"/>
                  </a:ext>
                </a:extLst>
              </a:tr>
              <a:tr h="0">
                <a:tc>
                  <a:txBody>
                    <a:bodyPr/>
                    <a:lstStyle/>
                    <a:p>
                      <a:pPr algn="r"/>
                      <a:r>
                        <a:rPr lang="en-US" sz="1000" b="1" dirty="0">
                          <a:solidFill>
                            <a:srgbClr val="19285D"/>
                          </a:solidFill>
                          <a:latin typeface="+mn-lt"/>
                          <a:cs typeface="Arial" panose="020B0604020202020204" pitchFamily="34" charset="0"/>
                        </a:rPr>
                        <a:t>9:30-10:00 am</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Ice Breaker</a:t>
                      </a: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62979764"/>
                  </a:ext>
                </a:extLst>
              </a:tr>
              <a:tr h="0">
                <a:tc>
                  <a:txBody>
                    <a:bodyPr/>
                    <a:lstStyle/>
                    <a:p>
                      <a:pPr algn="r"/>
                      <a:r>
                        <a:rPr lang="en-US" sz="1000" b="1" dirty="0">
                          <a:solidFill>
                            <a:srgbClr val="19285D"/>
                          </a:solidFill>
                          <a:latin typeface="+mn-lt"/>
                          <a:cs typeface="Arial" panose="020B0604020202020204" pitchFamily="34" charset="0"/>
                        </a:rPr>
                        <a:t>9:30-10:45 am </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spcBef>
                          <a:spcPts val="0"/>
                        </a:spcBef>
                        <a:spcAft>
                          <a:spcPts val="0"/>
                        </a:spcAft>
                      </a:pPr>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RHC Clinical Cultivator</a:t>
                      </a: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30955845"/>
                  </a:ext>
                </a:extLst>
              </a:tr>
              <a:tr h="0">
                <a:tc>
                  <a:txBody>
                    <a:bodyPr/>
                    <a:lstStyle/>
                    <a:p>
                      <a:pPr algn="r"/>
                      <a:r>
                        <a:rPr lang="en-US" sz="1000" b="1" kern="1200" dirty="0">
                          <a:solidFill>
                            <a:srgbClr val="19285D"/>
                          </a:solidFill>
                          <a:latin typeface="+mn-lt"/>
                          <a:ea typeface="+mn-ea"/>
                          <a:cs typeface="Arial" panose="020B0604020202020204" pitchFamily="34" charset="0"/>
                        </a:rPr>
                        <a:t>11:15 am-12:00 pm </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Patient Identifiers</a:t>
                      </a:r>
                      <a:endParaRPr lang="en-US" sz="1000" b="1" dirty="0">
                        <a:solidFill>
                          <a:srgbClr val="19285D"/>
                        </a:solidFill>
                        <a:latin typeface="+mn-lt"/>
                        <a:cs typeface="Arial" panose="020B0604020202020204" pitchFamily="34" charset="0"/>
                      </a:endParaRP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897116"/>
                  </a:ext>
                </a:extLst>
              </a:tr>
            </a:tbl>
          </a:graphicData>
        </a:graphic>
      </p:graphicFrame>
      <p:graphicFrame>
        <p:nvGraphicFramePr>
          <p:cNvPr id="7" name="Table 6">
            <a:extLst>
              <a:ext uri="{FF2B5EF4-FFF2-40B4-BE49-F238E27FC236}">
                <a16:creationId xmlns:a16="http://schemas.microsoft.com/office/drawing/2014/main" id="{97D0D0E0-815A-E4D5-7FED-6C1526AEA776}"/>
              </a:ext>
            </a:extLst>
          </p:cNvPr>
          <p:cNvGraphicFramePr>
            <a:graphicFrameLocks noGrp="1"/>
          </p:cNvGraphicFramePr>
          <p:nvPr>
            <p:extLst>
              <p:ext uri="{D42A27DB-BD31-4B8C-83A1-F6EECF244321}">
                <p14:modId xmlns:p14="http://schemas.microsoft.com/office/powerpoint/2010/main" val="1279076327"/>
              </p:ext>
            </p:extLst>
          </p:nvPr>
        </p:nvGraphicFramePr>
        <p:xfrm>
          <a:off x="239697" y="4230065"/>
          <a:ext cx="4315702" cy="1310640"/>
        </p:xfrm>
        <a:graphic>
          <a:graphicData uri="http://schemas.openxmlformats.org/drawingml/2006/table">
            <a:tbl>
              <a:tblPr firstRow="1" bandRow="1">
                <a:tableStyleId>{5C22544A-7EE6-4342-B048-85BDC9FD1C3A}</a:tableStyleId>
              </a:tblPr>
              <a:tblGrid>
                <a:gridCol w="1397298">
                  <a:extLst>
                    <a:ext uri="{9D8B030D-6E8A-4147-A177-3AD203B41FA5}">
                      <a16:colId xmlns:a16="http://schemas.microsoft.com/office/drawing/2014/main" val="3460872777"/>
                    </a:ext>
                  </a:extLst>
                </a:gridCol>
                <a:gridCol w="2918404">
                  <a:extLst>
                    <a:ext uri="{9D8B030D-6E8A-4147-A177-3AD203B41FA5}">
                      <a16:colId xmlns:a16="http://schemas.microsoft.com/office/drawing/2014/main" val="3929844881"/>
                    </a:ext>
                  </a:extLst>
                </a:gridCol>
              </a:tblGrid>
              <a:tr h="131696">
                <a:tc gridSpan="2">
                  <a:txBody>
                    <a:bodyPr/>
                    <a:lstStyle/>
                    <a:p>
                      <a:pPr marL="0" marR="0">
                        <a:spcBef>
                          <a:spcPts val="0"/>
                        </a:spcBef>
                        <a:spcAft>
                          <a:spcPts val="0"/>
                        </a:spcAft>
                      </a:pPr>
                      <a:r>
                        <a:rPr lang="en-US" sz="900" dirty="0">
                          <a:effectLst/>
                        </a:rPr>
                        <a:t>Day 2 PM Focus – Right Heart Catheterization: Connection is Crucial/Application </a:t>
                      </a:r>
                      <a:endParaRPr lang="en-US" sz="900" dirty="0">
                        <a:effectLst/>
                        <a:latin typeface="Century Schoolbook" panose="02040604050505020304" pitchFamily="18" charset="0"/>
                        <a:ea typeface="Times New Roman" panose="02020603050405020304" pitchFamily="18" charset="0"/>
                        <a:cs typeface="Times New Roman" panose="02020603050405020304" pitchFamily="18" charset="0"/>
                      </a:endParaRPr>
                    </a:p>
                  </a:txBody>
                  <a:tcPr marL="121920" marR="121920" marT="34290" marB="3429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9285D"/>
                    </a:solidFill>
                  </a:tcPr>
                </a:tc>
                <a:tc hMerge="1">
                  <a:txBody>
                    <a:bodyPr/>
                    <a:lstStyle/>
                    <a:p>
                      <a:pPr algn="l"/>
                      <a:endParaRPr lang="en-US" sz="1100" dirty="0">
                        <a:latin typeface="+mn-lt"/>
                        <a:cs typeface="Arial" panose="020B0604020202020204" pitchFamily="34" charset="0"/>
                      </a:endParaRP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9285D"/>
                    </a:solidFill>
                  </a:tcPr>
                </a:tc>
                <a:extLst>
                  <a:ext uri="{0D108BD9-81ED-4DB2-BD59-A6C34878D82A}">
                    <a16:rowId xmlns:a16="http://schemas.microsoft.com/office/drawing/2014/main" val="150405150"/>
                  </a:ext>
                </a:extLst>
              </a:tr>
              <a:tr h="131696">
                <a:tc>
                  <a:txBody>
                    <a:bodyPr/>
                    <a:lstStyle/>
                    <a:p>
                      <a:pPr algn="r"/>
                      <a:r>
                        <a:rPr lang="en-US" sz="1000" b="1" dirty="0">
                          <a:solidFill>
                            <a:srgbClr val="19285D"/>
                          </a:solidFill>
                          <a:latin typeface="+mn-lt"/>
                          <a:cs typeface="Arial" panose="020B0604020202020204" pitchFamily="34" charset="0"/>
                        </a:rPr>
                        <a:t>12:00-1:15 pm</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LUNCH</a:t>
                      </a: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762979764"/>
                  </a:ext>
                </a:extLst>
              </a:tr>
              <a:tr h="131696">
                <a:tc>
                  <a:txBody>
                    <a:bodyPr/>
                    <a:lstStyle/>
                    <a:p>
                      <a:pPr algn="r"/>
                      <a:r>
                        <a:rPr lang="en-US" sz="1000" b="1" dirty="0">
                          <a:solidFill>
                            <a:srgbClr val="19285D"/>
                          </a:solidFill>
                          <a:latin typeface="+mn-lt"/>
                          <a:cs typeface="Arial" panose="020B0604020202020204" pitchFamily="34" charset="0"/>
                        </a:rPr>
                        <a:t>1:15-2:15 pm</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Lead the Dialogue: Listening/Questioning</a:t>
                      </a: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769089221"/>
                  </a:ext>
                </a:extLst>
              </a:tr>
              <a:tr h="131696">
                <a:tc>
                  <a:txBody>
                    <a:bodyPr/>
                    <a:lstStyle/>
                    <a:p>
                      <a:pPr marL="0" marR="0" lvl="0" indent="0" algn="r" defTabSz="412016" rtl="0" eaLnBrk="1" fontAlgn="auto" latinLnBrk="0" hangingPunct="0">
                        <a:lnSpc>
                          <a:spcPct val="100000"/>
                        </a:lnSpc>
                        <a:spcBef>
                          <a:spcPts val="0"/>
                        </a:spcBef>
                        <a:spcAft>
                          <a:spcPts val="0"/>
                        </a:spcAft>
                        <a:buClrTx/>
                        <a:buSzTx/>
                        <a:buFontTx/>
                        <a:buNone/>
                        <a:tabLst/>
                        <a:defRPr/>
                      </a:pPr>
                      <a:r>
                        <a:rPr lang="en-US" sz="1000" b="1" dirty="0">
                          <a:solidFill>
                            <a:srgbClr val="19285D"/>
                          </a:solidFill>
                          <a:latin typeface="+mn-lt"/>
                          <a:cs typeface="Arial" panose="020B0604020202020204" pitchFamily="34" charset="0"/>
                        </a:rPr>
                        <a:t>2:15-2:30 pm</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BREAK</a:t>
                      </a:r>
                      <a:endParaRPr lang="en-US" sz="1000" dirty="0">
                        <a:solidFill>
                          <a:srgbClr val="53565A"/>
                        </a:solidFill>
                        <a:latin typeface="+mn-lt"/>
                        <a:cs typeface="Arial" panose="020B0604020202020204" pitchFamily="34" charset="0"/>
                      </a:endParaRP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901434639"/>
                  </a:ext>
                </a:extLst>
              </a:tr>
              <a:tr h="131696">
                <a:tc>
                  <a:txBody>
                    <a:bodyPr/>
                    <a:lstStyle/>
                    <a:p>
                      <a:pPr algn="r"/>
                      <a:r>
                        <a:rPr lang="en-US" sz="1000" b="1" kern="1200" dirty="0">
                          <a:solidFill>
                            <a:srgbClr val="19285D"/>
                          </a:solidFill>
                          <a:latin typeface="+mn-lt"/>
                          <a:ea typeface="+mn-ea"/>
                          <a:cs typeface="Arial" panose="020B0604020202020204" pitchFamily="34" charset="0"/>
                        </a:rPr>
                        <a:t>2:30-3:45 pm</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Managing ‘Rabbit Holes’</a:t>
                      </a:r>
                      <a:endParaRPr lang="en-US" sz="1000" b="1" dirty="0">
                        <a:solidFill>
                          <a:srgbClr val="19285D"/>
                        </a:solidFill>
                        <a:latin typeface="+mn-lt"/>
                        <a:cs typeface="Arial" panose="020B0604020202020204" pitchFamily="34" charset="0"/>
                      </a:endParaRP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897116"/>
                  </a:ext>
                </a:extLst>
              </a:tr>
              <a:tr h="131696">
                <a:tc>
                  <a:txBody>
                    <a:bodyPr/>
                    <a:lstStyle/>
                    <a:p>
                      <a:pPr algn="r"/>
                      <a:r>
                        <a:rPr lang="en-US" sz="1000" b="1" kern="1200" dirty="0">
                          <a:solidFill>
                            <a:srgbClr val="19285D"/>
                          </a:solidFill>
                          <a:latin typeface="+mn-lt"/>
                          <a:ea typeface="+mn-ea"/>
                          <a:cs typeface="Arial" panose="020B0604020202020204" pitchFamily="34" charset="0"/>
                        </a:rPr>
                        <a:t>3:45-5:15 pm</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Dialogue Duos</a:t>
                      </a: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453478042"/>
                  </a:ext>
                </a:extLst>
              </a:tr>
            </a:tbl>
          </a:graphicData>
        </a:graphic>
      </p:graphicFrame>
      <p:sp>
        <p:nvSpPr>
          <p:cNvPr id="8" name="Isosceles Triangle 7">
            <a:extLst>
              <a:ext uri="{FF2B5EF4-FFF2-40B4-BE49-F238E27FC236}">
                <a16:creationId xmlns:a16="http://schemas.microsoft.com/office/drawing/2014/main" id="{BE326217-D8CB-DA2E-443C-278C2E81B3E4}"/>
              </a:ext>
            </a:extLst>
          </p:cNvPr>
          <p:cNvSpPr/>
          <p:nvPr/>
        </p:nvSpPr>
        <p:spPr>
          <a:xfrm rot="5400000">
            <a:off x="50887" y="5033875"/>
            <a:ext cx="224950" cy="326722"/>
          </a:xfrm>
          <a:prstGeom prst="triangle">
            <a:avLst/>
          </a:prstGeom>
          <a:solidFill>
            <a:srgbClr val="C1D7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B119A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99866128"/>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F02E968-C9B0-D336-A298-27E4189CA3CB}"/>
              </a:ext>
            </a:extLst>
          </p:cNvPr>
          <p:cNvSpPr/>
          <p:nvPr/>
        </p:nvSpPr>
        <p:spPr>
          <a:xfrm>
            <a:off x="71021" y="479395"/>
            <a:ext cx="8922059" cy="587701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57DA5B8A-824F-9922-830C-BF5D3FDAC9DF}"/>
              </a:ext>
            </a:extLst>
          </p:cNvPr>
          <p:cNvSpPr/>
          <p:nvPr/>
        </p:nvSpPr>
        <p:spPr>
          <a:xfrm>
            <a:off x="116305" y="30115"/>
            <a:ext cx="4908120" cy="277785"/>
          </a:xfrm>
          <a:prstGeom prst="rect">
            <a:avLst/>
          </a:prstGeom>
        </p:spPr>
        <p:txBody>
          <a:bodyPr wrap="square" lIns="92217" tIns="46109" rIns="92217" bIns="46109" anchor="ctr">
            <a:spAutoFit/>
          </a:bodyPr>
          <a:lstStyle/>
          <a:p>
            <a:pPr algn="l">
              <a:spcBef>
                <a:spcPts val="403"/>
              </a:spcBef>
            </a:pPr>
            <a:r>
              <a:rPr lang="en-US" sz="1200" b="1" dirty="0">
                <a:solidFill>
                  <a:schemeClr val="bg1"/>
                </a:solidFill>
                <a:latin typeface="Arial" panose="020B0604020202020204" pitchFamily="34" charset="0"/>
                <a:cs typeface="Arial" panose="020B0604020202020204" pitchFamily="34" charset="0"/>
              </a:rPr>
              <a:t>DAY 2: RCPS MASTERCLASS</a:t>
            </a:r>
          </a:p>
        </p:txBody>
      </p:sp>
      <p:pic>
        <p:nvPicPr>
          <p:cNvPr id="7" name="Picture 6">
            <a:extLst>
              <a:ext uri="{FF2B5EF4-FFF2-40B4-BE49-F238E27FC236}">
                <a16:creationId xmlns:a16="http://schemas.microsoft.com/office/drawing/2014/main" id="{FD9F0546-2FE4-1620-A3E5-E45DDBC8D53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362144" y="581902"/>
            <a:ext cx="4419710" cy="5694196"/>
          </a:xfrm>
          <a:prstGeom prst="rect">
            <a:avLst/>
          </a:prstGeom>
          <a:ln>
            <a:solidFill>
              <a:schemeClr val="tx2"/>
            </a:solidFill>
          </a:ln>
        </p:spPr>
      </p:pic>
    </p:spTree>
    <p:extLst>
      <p:ext uri="{BB962C8B-B14F-4D97-AF65-F5344CB8AC3E}">
        <p14:creationId xmlns:p14="http://schemas.microsoft.com/office/powerpoint/2010/main" val="4111261316"/>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Image Placeholder 4">
            <a:extLst>
              <a:ext uri="{FF2B5EF4-FFF2-40B4-BE49-F238E27FC236}">
                <a16:creationId xmlns:a16="http://schemas.microsoft.com/office/drawing/2014/main" id="{7CFA5034-538A-49EE-9071-0D5E1FEECD6B}"/>
              </a:ext>
            </a:extLst>
          </p:cNvPr>
          <p:cNvSpPr>
            <a:spLocks noGrp="1" noRot="1" noChangeAspect="1"/>
          </p:cNvSpPr>
          <p:nvPr>
            <p:ph type="sldImg"/>
          </p:nvPr>
        </p:nvSpPr>
        <p:spPr>
          <a:xfrm>
            <a:off x="206375" y="546100"/>
            <a:ext cx="4365625" cy="2455863"/>
          </a:xfrm>
        </p:spPr>
      </p:sp>
      <p:sp>
        <p:nvSpPr>
          <p:cNvPr id="6" name="Notes Placeholder 5">
            <a:extLst>
              <a:ext uri="{FF2B5EF4-FFF2-40B4-BE49-F238E27FC236}">
                <a16:creationId xmlns:a16="http://schemas.microsoft.com/office/drawing/2014/main" id="{3C3CF719-FA8E-46B6-A84B-1DF430680CCF}"/>
              </a:ext>
            </a:extLst>
          </p:cNvPr>
          <p:cNvSpPr>
            <a:spLocks noGrp="1"/>
          </p:cNvSpPr>
          <p:nvPr>
            <p:ph type="body" idx="1"/>
          </p:nvPr>
        </p:nvSpPr>
        <p:spPr/>
        <p:txBody>
          <a:bodyPr/>
          <a:lstStyle/>
          <a:p>
            <a:r>
              <a:rPr lang="en-US" sz="1200" b="1" kern="1200" dirty="0">
                <a:solidFill>
                  <a:schemeClr val="tx1"/>
                </a:solidFill>
                <a:latin typeface="Arial" panose="020B0604020202020204" pitchFamily="34" charset="0"/>
                <a:ea typeface="+mn-ea"/>
                <a:cs typeface="Arial" panose="020B0604020202020204" pitchFamily="34" charset="0"/>
              </a:rPr>
              <a:t>Say</a:t>
            </a:r>
            <a:r>
              <a:rPr lang="en-US" sz="1200" i="1" kern="1200" dirty="0">
                <a:solidFill>
                  <a:schemeClr val="tx1"/>
                </a:solidFill>
                <a:latin typeface="Arial" panose="020B0604020202020204" pitchFamily="34" charset="0"/>
                <a:ea typeface="+mn-ea"/>
                <a:cs typeface="Arial" panose="020B0604020202020204" pitchFamily="34" charset="0"/>
              </a:rPr>
              <a:t>: Now, let’s apply everything we’ve covered both yesterday and today in dialogue practice around how we handle HCP conversations regarding </a:t>
            </a:r>
            <a:r>
              <a:rPr lang="en-US" i="1" dirty="0"/>
              <a:t>r</a:t>
            </a:r>
            <a:r>
              <a:rPr lang="en-US" sz="1200" i="1" kern="1200" dirty="0">
                <a:solidFill>
                  <a:schemeClr val="tx1"/>
                </a:solidFill>
                <a:latin typeface="Arial" panose="020B0604020202020204" pitchFamily="34" charset="0"/>
                <a:ea typeface="+mn-ea"/>
                <a:cs typeface="Arial" panose="020B0604020202020204" pitchFamily="34" charset="0"/>
              </a:rPr>
              <a:t>ight </a:t>
            </a:r>
            <a:r>
              <a:rPr lang="en-US" i="1" dirty="0"/>
              <a:t>h</a:t>
            </a:r>
            <a:r>
              <a:rPr lang="en-US" sz="1200" i="1" kern="1200" dirty="0">
                <a:solidFill>
                  <a:schemeClr val="tx1"/>
                </a:solidFill>
                <a:latin typeface="Arial" panose="020B0604020202020204" pitchFamily="34" charset="0"/>
                <a:ea typeface="+mn-ea"/>
                <a:cs typeface="Arial" panose="020B0604020202020204" pitchFamily="34" charset="0"/>
              </a:rPr>
              <a:t>eart </a:t>
            </a:r>
            <a:r>
              <a:rPr lang="en-US" i="1" dirty="0"/>
              <a:t>c</a:t>
            </a:r>
            <a:r>
              <a:rPr lang="en-US" sz="1200" i="1" kern="1200" dirty="0">
                <a:solidFill>
                  <a:schemeClr val="tx1"/>
                </a:solidFill>
                <a:latin typeface="Arial" panose="020B0604020202020204" pitchFamily="34" charset="0"/>
                <a:ea typeface="+mn-ea"/>
                <a:cs typeface="Arial" panose="020B0604020202020204" pitchFamily="34" charset="0"/>
              </a:rPr>
              <a:t>atheterization.</a:t>
            </a:r>
          </a:p>
          <a:p>
            <a:endParaRPr lang="en-US" dirty="0"/>
          </a:p>
        </p:txBody>
      </p:sp>
      <p:sp>
        <p:nvSpPr>
          <p:cNvPr id="2" name="Rectangle 1">
            <a:extLst>
              <a:ext uri="{FF2B5EF4-FFF2-40B4-BE49-F238E27FC236}">
                <a16:creationId xmlns:a16="http://schemas.microsoft.com/office/drawing/2014/main" id="{A9EC1AF8-2420-A235-F812-227FDFE62515}"/>
              </a:ext>
            </a:extLst>
          </p:cNvPr>
          <p:cNvSpPr/>
          <p:nvPr/>
        </p:nvSpPr>
        <p:spPr>
          <a:xfrm>
            <a:off x="116305" y="30115"/>
            <a:ext cx="4908120" cy="277785"/>
          </a:xfrm>
          <a:prstGeom prst="rect">
            <a:avLst/>
          </a:prstGeom>
        </p:spPr>
        <p:txBody>
          <a:bodyPr wrap="square" lIns="92217" tIns="46109" rIns="92217" bIns="46109" anchor="ctr">
            <a:spAutoFit/>
          </a:bodyPr>
          <a:lstStyle/>
          <a:p>
            <a:pPr algn="l">
              <a:spcBef>
                <a:spcPts val="403"/>
              </a:spcBef>
            </a:pPr>
            <a:r>
              <a:rPr lang="en-US" sz="1200" b="1" dirty="0">
                <a:solidFill>
                  <a:schemeClr val="bg1"/>
                </a:solidFill>
                <a:latin typeface="Arial" panose="020B0604020202020204" pitchFamily="34" charset="0"/>
                <a:cs typeface="Arial" panose="020B0604020202020204" pitchFamily="34" charset="0"/>
              </a:rPr>
              <a:t>DAY 2: RCPS MASTERCLASS</a:t>
            </a:r>
          </a:p>
        </p:txBody>
      </p:sp>
      <p:graphicFrame>
        <p:nvGraphicFramePr>
          <p:cNvPr id="3" name="Table 2">
            <a:extLst>
              <a:ext uri="{FF2B5EF4-FFF2-40B4-BE49-F238E27FC236}">
                <a16:creationId xmlns:a16="http://schemas.microsoft.com/office/drawing/2014/main" id="{1E05323D-05EA-59F8-DD61-D93A9F680504}"/>
              </a:ext>
            </a:extLst>
          </p:cNvPr>
          <p:cNvGraphicFramePr>
            <a:graphicFrameLocks noGrp="1"/>
          </p:cNvGraphicFramePr>
          <p:nvPr>
            <p:extLst>
              <p:ext uri="{D42A27DB-BD31-4B8C-83A1-F6EECF244321}">
                <p14:modId xmlns:p14="http://schemas.microsoft.com/office/powerpoint/2010/main" val="3427708550"/>
              </p:ext>
            </p:extLst>
          </p:nvPr>
        </p:nvGraphicFramePr>
        <p:xfrm>
          <a:off x="239697" y="3348164"/>
          <a:ext cx="4310908" cy="883920"/>
        </p:xfrm>
        <a:graphic>
          <a:graphicData uri="http://schemas.openxmlformats.org/drawingml/2006/table">
            <a:tbl>
              <a:tblPr firstRow="1" bandRow="1">
                <a:tableStyleId>{5C22544A-7EE6-4342-B048-85BDC9FD1C3A}</a:tableStyleId>
              </a:tblPr>
              <a:tblGrid>
                <a:gridCol w="1399032">
                  <a:extLst>
                    <a:ext uri="{9D8B030D-6E8A-4147-A177-3AD203B41FA5}">
                      <a16:colId xmlns:a16="http://schemas.microsoft.com/office/drawing/2014/main" val="3460872777"/>
                    </a:ext>
                  </a:extLst>
                </a:gridCol>
                <a:gridCol w="2911876">
                  <a:extLst>
                    <a:ext uri="{9D8B030D-6E8A-4147-A177-3AD203B41FA5}">
                      <a16:colId xmlns:a16="http://schemas.microsoft.com/office/drawing/2014/main" val="3929844881"/>
                    </a:ext>
                  </a:extLst>
                </a:gridCol>
              </a:tblGrid>
              <a:tr h="0">
                <a:tc gridSpan="2">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white"/>
                          </a:solidFill>
                          <a:effectLst/>
                          <a:uLnTx/>
                          <a:uFillTx/>
                          <a:latin typeface="+mn-lt"/>
                          <a:ea typeface="+mn-ea"/>
                          <a:cs typeface="+mn-cs"/>
                        </a:rPr>
                        <a:t>Day 2 AM Focus – Right Heart Catheterization &amp; Our Patients</a:t>
                      </a:r>
                      <a:endParaRPr kumimoji="0" lang="en-US" sz="1000" b="1" i="0" u="none" strike="noStrike" kern="1200" cap="none" spc="0" normalizeH="0" baseline="0" noProof="0" dirty="0">
                        <a:ln>
                          <a:noFill/>
                        </a:ln>
                        <a:solidFill>
                          <a:prstClr val="white"/>
                        </a:solidFill>
                        <a:effectLst/>
                        <a:uLnTx/>
                        <a:uFillTx/>
                        <a:latin typeface="Century Schoolbook" panose="02040604050505020304" pitchFamily="18" charset="0"/>
                        <a:ea typeface="Times New Roman" panose="02020603050405020304" pitchFamily="18" charset="0"/>
                        <a:cs typeface="Times New Roman" panose="02020603050405020304" pitchFamily="18" charset="0"/>
                      </a:endParaRPr>
                    </a:p>
                  </a:txBody>
                  <a:tcPr marL="121920" marR="121920" marT="34290" marB="3429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9285D"/>
                    </a:solidFill>
                  </a:tcPr>
                </a:tc>
                <a:tc hMerge="1">
                  <a:txBody>
                    <a:bodyPr/>
                    <a:lstStyle/>
                    <a:p>
                      <a:pPr algn="l"/>
                      <a:endParaRPr lang="en-US" sz="1100" dirty="0">
                        <a:latin typeface="+mn-lt"/>
                        <a:cs typeface="Arial" panose="020B0604020202020204" pitchFamily="34" charset="0"/>
                      </a:endParaRP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9285D"/>
                    </a:solidFill>
                  </a:tcPr>
                </a:tc>
                <a:extLst>
                  <a:ext uri="{0D108BD9-81ED-4DB2-BD59-A6C34878D82A}">
                    <a16:rowId xmlns:a16="http://schemas.microsoft.com/office/drawing/2014/main" val="150405150"/>
                  </a:ext>
                </a:extLst>
              </a:tr>
              <a:tr h="0">
                <a:tc>
                  <a:txBody>
                    <a:bodyPr/>
                    <a:lstStyle/>
                    <a:p>
                      <a:pPr algn="r"/>
                      <a:r>
                        <a:rPr lang="en-US" sz="1000" b="1" dirty="0">
                          <a:solidFill>
                            <a:srgbClr val="19285D"/>
                          </a:solidFill>
                          <a:latin typeface="+mn-lt"/>
                          <a:cs typeface="Arial" panose="020B0604020202020204" pitchFamily="34" charset="0"/>
                        </a:rPr>
                        <a:t>9:30-10:00 am</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Ice Breaker</a:t>
                      </a: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62979764"/>
                  </a:ext>
                </a:extLst>
              </a:tr>
              <a:tr h="0">
                <a:tc>
                  <a:txBody>
                    <a:bodyPr/>
                    <a:lstStyle/>
                    <a:p>
                      <a:pPr algn="r"/>
                      <a:r>
                        <a:rPr lang="en-US" sz="1000" b="1" dirty="0">
                          <a:solidFill>
                            <a:srgbClr val="19285D"/>
                          </a:solidFill>
                          <a:latin typeface="+mn-lt"/>
                          <a:cs typeface="Arial" panose="020B0604020202020204" pitchFamily="34" charset="0"/>
                        </a:rPr>
                        <a:t>9:30-10:45 am </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spcBef>
                          <a:spcPts val="0"/>
                        </a:spcBef>
                        <a:spcAft>
                          <a:spcPts val="0"/>
                        </a:spcAft>
                      </a:pPr>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RHC Clinical Cultivator</a:t>
                      </a: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30955845"/>
                  </a:ext>
                </a:extLst>
              </a:tr>
              <a:tr h="0">
                <a:tc>
                  <a:txBody>
                    <a:bodyPr/>
                    <a:lstStyle/>
                    <a:p>
                      <a:pPr algn="r"/>
                      <a:r>
                        <a:rPr lang="en-US" sz="1000" b="1" kern="1200" dirty="0">
                          <a:solidFill>
                            <a:srgbClr val="19285D"/>
                          </a:solidFill>
                          <a:latin typeface="+mn-lt"/>
                          <a:ea typeface="+mn-ea"/>
                          <a:cs typeface="Arial" panose="020B0604020202020204" pitchFamily="34" charset="0"/>
                        </a:rPr>
                        <a:t>11:15 am-12:00 pm </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Patient Identifiers</a:t>
                      </a:r>
                      <a:endParaRPr lang="en-US" sz="1000" b="1" dirty="0">
                        <a:solidFill>
                          <a:srgbClr val="19285D"/>
                        </a:solidFill>
                        <a:latin typeface="+mn-lt"/>
                        <a:cs typeface="Arial" panose="020B0604020202020204" pitchFamily="34" charset="0"/>
                      </a:endParaRP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897116"/>
                  </a:ext>
                </a:extLst>
              </a:tr>
            </a:tbl>
          </a:graphicData>
        </a:graphic>
      </p:graphicFrame>
      <p:graphicFrame>
        <p:nvGraphicFramePr>
          <p:cNvPr id="4" name="Table 3">
            <a:extLst>
              <a:ext uri="{FF2B5EF4-FFF2-40B4-BE49-F238E27FC236}">
                <a16:creationId xmlns:a16="http://schemas.microsoft.com/office/drawing/2014/main" id="{A9DCA770-22B9-2B3D-850E-397D5EFFB7FC}"/>
              </a:ext>
            </a:extLst>
          </p:cNvPr>
          <p:cNvGraphicFramePr>
            <a:graphicFrameLocks noGrp="1"/>
          </p:cNvGraphicFramePr>
          <p:nvPr>
            <p:extLst>
              <p:ext uri="{D42A27DB-BD31-4B8C-83A1-F6EECF244321}">
                <p14:modId xmlns:p14="http://schemas.microsoft.com/office/powerpoint/2010/main" val="1279076327"/>
              </p:ext>
            </p:extLst>
          </p:nvPr>
        </p:nvGraphicFramePr>
        <p:xfrm>
          <a:off x="239697" y="4230065"/>
          <a:ext cx="4315702" cy="1310640"/>
        </p:xfrm>
        <a:graphic>
          <a:graphicData uri="http://schemas.openxmlformats.org/drawingml/2006/table">
            <a:tbl>
              <a:tblPr firstRow="1" bandRow="1">
                <a:tableStyleId>{5C22544A-7EE6-4342-B048-85BDC9FD1C3A}</a:tableStyleId>
              </a:tblPr>
              <a:tblGrid>
                <a:gridCol w="1397298">
                  <a:extLst>
                    <a:ext uri="{9D8B030D-6E8A-4147-A177-3AD203B41FA5}">
                      <a16:colId xmlns:a16="http://schemas.microsoft.com/office/drawing/2014/main" val="3460872777"/>
                    </a:ext>
                  </a:extLst>
                </a:gridCol>
                <a:gridCol w="2918404">
                  <a:extLst>
                    <a:ext uri="{9D8B030D-6E8A-4147-A177-3AD203B41FA5}">
                      <a16:colId xmlns:a16="http://schemas.microsoft.com/office/drawing/2014/main" val="3929844881"/>
                    </a:ext>
                  </a:extLst>
                </a:gridCol>
              </a:tblGrid>
              <a:tr h="131696">
                <a:tc gridSpan="2">
                  <a:txBody>
                    <a:bodyPr/>
                    <a:lstStyle/>
                    <a:p>
                      <a:pPr marL="0" marR="0">
                        <a:spcBef>
                          <a:spcPts val="0"/>
                        </a:spcBef>
                        <a:spcAft>
                          <a:spcPts val="0"/>
                        </a:spcAft>
                      </a:pPr>
                      <a:r>
                        <a:rPr lang="en-US" sz="900" dirty="0">
                          <a:effectLst/>
                        </a:rPr>
                        <a:t>Day 2 PM Focus – Right Heart Catheterization: Connection is Crucial/Application </a:t>
                      </a:r>
                      <a:endParaRPr lang="en-US" sz="900" dirty="0">
                        <a:effectLst/>
                        <a:latin typeface="Century Schoolbook" panose="02040604050505020304" pitchFamily="18" charset="0"/>
                        <a:ea typeface="Times New Roman" panose="02020603050405020304" pitchFamily="18" charset="0"/>
                        <a:cs typeface="Times New Roman" panose="02020603050405020304" pitchFamily="18" charset="0"/>
                      </a:endParaRPr>
                    </a:p>
                  </a:txBody>
                  <a:tcPr marL="121920" marR="121920" marT="34290" marB="3429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9285D"/>
                    </a:solidFill>
                  </a:tcPr>
                </a:tc>
                <a:tc hMerge="1">
                  <a:txBody>
                    <a:bodyPr/>
                    <a:lstStyle/>
                    <a:p>
                      <a:pPr algn="l"/>
                      <a:endParaRPr lang="en-US" sz="1100" dirty="0">
                        <a:latin typeface="+mn-lt"/>
                        <a:cs typeface="Arial" panose="020B0604020202020204" pitchFamily="34" charset="0"/>
                      </a:endParaRP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9285D"/>
                    </a:solidFill>
                  </a:tcPr>
                </a:tc>
                <a:extLst>
                  <a:ext uri="{0D108BD9-81ED-4DB2-BD59-A6C34878D82A}">
                    <a16:rowId xmlns:a16="http://schemas.microsoft.com/office/drawing/2014/main" val="150405150"/>
                  </a:ext>
                </a:extLst>
              </a:tr>
              <a:tr h="131696">
                <a:tc>
                  <a:txBody>
                    <a:bodyPr/>
                    <a:lstStyle/>
                    <a:p>
                      <a:pPr algn="r"/>
                      <a:r>
                        <a:rPr lang="en-US" sz="1000" b="1" dirty="0">
                          <a:solidFill>
                            <a:srgbClr val="19285D"/>
                          </a:solidFill>
                          <a:latin typeface="+mn-lt"/>
                          <a:cs typeface="Arial" panose="020B0604020202020204" pitchFamily="34" charset="0"/>
                        </a:rPr>
                        <a:t>12:00-1:15 pm</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LUNCH</a:t>
                      </a: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762979764"/>
                  </a:ext>
                </a:extLst>
              </a:tr>
              <a:tr h="131696">
                <a:tc>
                  <a:txBody>
                    <a:bodyPr/>
                    <a:lstStyle/>
                    <a:p>
                      <a:pPr algn="r"/>
                      <a:r>
                        <a:rPr lang="en-US" sz="1000" b="1" dirty="0">
                          <a:solidFill>
                            <a:srgbClr val="19285D"/>
                          </a:solidFill>
                          <a:latin typeface="+mn-lt"/>
                          <a:cs typeface="Arial" panose="020B0604020202020204" pitchFamily="34" charset="0"/>
                        </a:rPr>
                        <a:t>1:15-2:15 pm</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Lead the Dialogue: Listening/Questioning</a:t>
                      </a: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769089221"/>
                  </a:ext>
                </a:extLst>
              </a:tr>
              <a:tr h="131696">
                <a:tc>
                  <a:txBody>
                    <a:bodyPr/>
                    <a:lstStyle/>
                    <a:p>
                      <a:pPr marL="0" marR="0" lvl="0" indent="0" algn="r" defTabSz="412016" rtl="0" eaLnBrk="1" fontAlgn="auto" latinLnBrk="0" hangingPunct="0">
                        <a:lnSpc>
                          <a:spcPct val="100000"/>
                        </a:lnSpc>
                        <a:spcBef>
                          <a:spcPts val="0"/>
                        </a:spcBef>
                        <a:spcAft>
                          <a:spcPts val="0"/>
                        </a:spcAft>
                        <a:buClrTx/>
                        <a:buSzTx/>
                        <a:buFontTx/>
                        <a:buNone/>
                        <a:tabLst/>
                        <a:defRPr/>
                      </a:pPr>
                      <a:r>
                        <a:rPr lang="en-US" sz="1000" b="1" dirty="0">
                          <a:solidFill>
                            <a:srgbClr val="19285D"/>
                          </a:solidFill>
                          <a:latin typeface="+mn-lt"/>
                          <a:cs typeface="Arial" panose="020B0604020202020204" pitchFamily="34" charset="0"/>
                        </a:rPr>
                        <a:t>2:15-2:30 pm</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BREAK</a:t>
                      </a:r>
                      <a:endParaRPr lang="en-US" sz="1000" dirty="0">
                        <a:solidFill>
                          <a:srgbClr val="53565A"/>
                        </a:solidFill>
                        <a:latin typeface="+mn-lt"/>
                        <a:cs typeface="Arial" panose="020B0604020202020204" pitchFamily="34" charset="0"/>
                      </a:endParaRP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901434639"/>
                  </a:ext>
                </a:extLst>
              </a:tr>
              <a:tr h="131696">
                <a:tc>
                  <a:txBody>
                    <a:bodyPr/>
                    <a:lstStyle/>
                    <a:p>
                      <a:pPr algn="r"/>
                      <a:r>
                        <a:rPr lang="en-US" sz="1000" b="1" kern="1200" dirty="0">
                          <a:solidFill>
                            <a:srgbClr val="19285D"/>
                          </a:solidFill>
                          <a:latin typeface="+mn-lt"/>
                          <a:ea typeface="+mn-ea"/>
                          <a:cs typeface="Arial" panose="020B0604020202020204" pitchFamily="34" charset="0"/>
                        </a:rPr>
                        <a:t>2:30-3:45 pm</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Managing ‘Rabbit Holes’</a:t>
                      </a:r>
                      <a:endParaRPr lang="en-US" sz="1000" b="1" dirty="0">
                        <a:solidFill>
                          <a:srgbClr val="19285D"/>
                        </a:solidFill>
                        <a:latin typeface="+mn-lt"/>
                        <a:cs typeface="Arial" panose="020B0604020202020204" pitchFamily="34" charset="0"/>
                      </a:endParaRP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897116"/>
                  </a:ext>
                </a:extLst>
              </a:tr>
              <a:tr h="131696">
                <a:tc>
                  <a:txBody>
                    <a:bodyPr/>
                    <a:lstStyle/>
                    <a:p>
                      <a:pPr algn="r"/>
                      <a:r>
                        <a:rPr lang="en-US" sz="1000" b="1" kern="1200" dirty="0">
                          <a:solidFill>
                            <a:srgbClr val="19285D"/>
                          </a:solidFill>
                          <a:latin typeface="+mn-lt"/>
                          <a:ea typeface="+mn-ea"/>
                          <a:cs typeface="Arial" panose="020B0604020202020204" pitchFamily="34" charset="0"/>
                        </a:rPr>
                        <a:t>3:45-5:15 pm</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Dialogue Duos</a:t>
                      </a: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453478042"/>
                  </a:ext>
                </a:extLst>
              </a:tr>
            </a:tbl>
          </a:graphicData>
        </a:graphic>
      </p:graphicFrame>
      <p:sp>
        <p:nvSpPr>
          <p:cNvPr id="8" name="Isosceles Triangle 7">
            <a:extLst>
              <a:ext uri="{FF2B5EF4-FFF2-40B4-BE49-F238E27FC236}">
                <a16:creationId xmlns:a16="http://schemas.microsoft.com/office/drawing/2014/main" id="{E1ED0D34-FB39-8AB3-8C72-C026BF210346}"/>
              </a:ext>
            </a:extLst>
          </p:cNvPr>
          <p:cNvSpPr/>
          <p:nvPr/>
        </p:nvSpPr>
        <p:spPr>
          <a:xfrm rot="5400000">
            <a:off x="50887" y="5267138"/>
            <a:ext cx="224950" cy="326722"/>
          </a:xfrm>
          <a:prstGeom prst="triangle">
            <a:avLst/>
          </a:prstGeom>
          <a:solidFill>
            <a:srgbClr val="C1D7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B119A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70139944"/>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6375" y="546100"/>
            <a:ext cx="4365625" cy="2455863"/>
          </a:xfrm>
        </p:spPr>
      </p:sp>
      <p:sp>
        <p:nvSpPr>
          <p:cNvPr id="3" name="Notes Placeholder 2"/>
          <p:cNvSpPr>
            <a:spLocks noGrp="1"/>
          </p:cNvSpPr>
          <p:nvPr>
            <p:ph type="body" idx="1"/>
          </p:nvPr>
        </p:nvSpPr>
        <p:spPr>
          <a:xfrm>
            <a:off x="4758724" y="875838"/>
            <a:ext cx="4179286" cy="5982162"/>
          </a:xfrm>
        </p:spPr>
        <p:txBody>
          <a:bodyPr/>
          <a:lstStyle/>
          <a:p>
            <a:pPr>
              <a:spcAft>
                <a:spcPts val="300"/>
              </a:spcAft>
            </a:pPr>
            <a:r>
              <a:rPr lang="en-US" b="1" dirty="0"/>
              <a:t>Review</a:t>
            </a:r>
            <a:r>
              <a:rPr lang="en-US" dirty="0"/>
              <a:t> on-screen directions.</a:t>
            </a:r>
          </a:p>
          <a:p>
            <a:pPr>
              <a:spcAft>
                <a:spcPts val="300"/>
              </a:spcAft>
            </a:pPr>
            <a:r>
              <a:rPr lang="en-US" b="1" dirty="0"/>
              <a:t>Facilitate</a:t>
            </a:r>
            <a:r>
              <a:rPr lang="en-US" dirty="0"/>
              <a:t> the formation of participants into pairs.</a:t>
            </a:r>
          </a:p>
          <a:p>
            <a:pPr eaLnBrk="1" hangingPunct="1">
              <a:spcAft>
                <a:spcPts val="300"/>
              </a:spcAft>
              <a:defRPr/>
            </a:pPr>
            <a:r>
              <a:rPr lang="en-US" dirty="0"/>
              <a:t>Part 1: (10 minutes)</a:t>
            </a:r>
          </a:p>
          <a:p>
            <a:pPr lvl="1">
              <a:spcAft>
                <a:spcPts val="300"/>
              </a:spcAft>
              <a:defRPr/>
            </a:pPr>
            <a:r>
              <a:rPr lang="en-US" b="1" dirty="0"/>
              <a:t>Instruct</a:t>
            </a:r>
            <a:r>
              <a:rPr lang="en-US" dirty="0"/>
              <a:t> pairs to review the HCP context and practice role-playing it both ways with each other.</a:t>
            </a:r>
          </a:p>
          <a:p>
            <a:pPr eaLnBrk="1" hangingPunct="1">
              <a:spcAft>
                <a:spcPts val="300"/>
              </a:spcAft>
              <a:defRPr/>
            </a:pPr>
            <a:r>
              <a:rPr lang="en-US" dirty="0"/>
              <a:t>Part 2: (3–4 minutes each; 6–8 minutes total)</a:t>
            </a:r>
          </a:p>
          <a:p>
            <a:pPr lvl="1">
              <a:spcAft>
                <a:spcPts val="300"/>
              </a:spcAft>
            </a:pPr>
            <a:r>
              <a:rPr lang="en-US" b="1" dirty="0"/>
              <a:t>Call on </a:t>
            </a:r>
            <a:r>
              <a:rPr lang="en-US" dirty="0"/>
              <a:t>one duo to demonstrate their HCP conversation in front of the room.</a:t>
            </a:r>
          </a:p>
          <a:p>
            <a:pPr marL="1085850" lvl="2" indent="-171450">
              <a:spcAft>
                <a:spcPts val="300"/>
              </a:spcAft>
              <a:buClr>
                <a:srgbClr val="C1D72E"/>
              </a:buClr>
              <a:buFont typeface="Wingdings" panose="05000000000000000000" pitchFamily="2" charset="2"/>
              <a:buChar char="§"/>
            </a:pPr>
            <a:r>
              <a:rPr lang="en-US" dirty="0">
                <a:latin typeface="Arial" panose="020B0604020202020204" pitchFamily="34" charset="0"/>
                <a:cs typeface="Arial" panose="020B0604020202020204" pitchFamily="34" charset="0"/>
              </a:rPr>
              <a:t>At any time during the verbalization, the facilitator (April) or other expert (Kristi) may approach and hand the HCP a rabbit hole card. </a:t>
            </a:r>
          </a:p>
          <a:p>
            <a:pPr marL="1085850" lvl="2" indent="-171450">
              <a:spcAft>
                <a:spcPts val="300"/>
              </a:spcAft>
              <a:buClr>
                <a:srgbClr val="C1D72E"/>
              </a:buClr>
              <a:buFont typeface="Wingdings" panose="05000000000000000000" pitchFamily="2" charset="2"/>
              <a:buChar char="§"/>
            </a:pPr>
            <a:r>
              <a:rPr lang="en-US" dirty="0">
                <a:latin typeface="Arial" panose="020B0604020202020204" pitchFamily="34" charset="0"/>
                <a:cs typeface="Arial" panose="020B0604020202020204" pitchFamily="34" charset="0"/>
              </a:rPr>
              <a:t>The individual playing the “Rep” will then need to alter their approach for reaching a productive outcome.</a:t>
            </a:r>
          </a:p>
          <a:p>
            <a:pPr marL="1085850" lvl="2" indent="-171450">
              <a:spcAft>
                <a:spcPts val="300"/>
              </a:spcAft>
              <a:buClr>
                <a:srgbClr val="C1D72E"/>
              </a:buClr>
              <a:buFont typeface="Wingdings" panose="05000000000000000000" pitchFamily="2" charset="2"/>
              <a:buChar char="§"/>
            </a:pPr>
            <a:r>
              <a:rPr lang="en-US" dirty="0">
                <a:latin typeface="Arial" panose="020B0604020202020204" pitchFamily="34" charset="0"/>
                <a:cs typeface="Arial" panose="020B0604020202020204" pitchFamily="34" charset="0"/>
              </a:rPr>
              <a:t>Have the pair switch roles and repeat the conversation role-play.</a:t>
            </a:r>
          </a:p>
          <a:p>
            <a:pPr eaLnBrk="1" hangingPunct="1">
              <a:spcAft>
                <a:spcPts val="300"/>
              </a:spcAft>
              <a:defRPr/>
            </a:pPr>
            <a:r>
              <a:rPr lang="en-US" dirty="0"/>
              <a:t>Part 3: (2–4 minutes)</a:t>
            </a:r>
          </a:p>
          <a:p>
            <a:pPr lvl="1">
              <a:spcAft>
                <a:spcPts val="300"/>
              </a:spcAft>
              <a:defRPr/>
            </a:pPr>
            <a:r>
              <a:rPr lang="en-US" b="1" dirty="0"/>
              <a:t>Facilitate</a:t>
            </a:r>
            <a:r>
              <a:rPr lang="en-US" dirty="0"/>
              <a:t> a brief full-room debrief for the pair on their verbalization as the “Rep.” </a:t>
            </a:r>
          </a:p>
          <a:p>
            <a:pPr marL="1085850" lvl="2" indent="-171450">
              <a:spcAft>
                <a:spcPts val="300"/>
              </a:spcAft>
              <a:buClr>
                <a:srgbClr val="C1D72E"/>
              </a:buClr>
              <a:buFont typeface="Wingdings" panose="05000000000000000000" pitchFamily="2" charset="2"/>
              <a:buChar char="§"/>
              <a:defRPr/>
            </a:pPr>
            <a:r>
              <a:rPr lang="en-US" dirty="0">
                <a:latin typeface="Arial" panose="020B0604020202020204" pitchFamily="34" charset="0"/>
                <a:cs typeface="Arial" panose="020B0604020202020204" pitchFamily="34" charset="0"/>
              </a:rPr>
              <a:t>What went well?</a:t>
            </a:r>
          </a:p>
          <a:p>
            <a:pPr marL="1085850" lvl="2" indent="-171450">
              <a:spcAft>
                <a:spcPts val="300"/>
              </a:spcAft>
              <a:buClr>
                <a:srgbClr val="C1D72E"/>
              </a:buClr>
              <a:buFont typeface="Wingdings" panose="05000000000000000000" pitchFamily="2" charset="2"/>
              <a:buChar char="§"/>
              <a:defRPr/>
            </a:pPr>
            <a:r>
              <a:rPr lang="en-US" dirty="0">
                <a:latin typeface="Arial" panose="020B0604020202020204" pitchFamily="34" charset="0"/>
                <a:cs typeface="Arial" panose="020B0604020202020204" pitchFamily="34" charset="0"/>
              </a:rPr>
              <a:t>What can you improve for next time?</a:t>
            </a:r>
          </a:p>
          <a:p>
            <a:pPr>
              <a:spcAft>
                <a:spcPts val="300"/>
              </a:spcAft>
              <a:defRPr/>
            </a:pPr>
            <a:r>
              <a:rPr lang="en-US" b="1" dirty="0"/>
              <a:t>Continue</a:t>
            </a:r>
            <a:r>
              <a:rPr lang="en-US" dirty="0"/>
              <a:t> the above sequence until all pairs have demonstrated their HCP conversation.</a:t>
            </a:r>
          </a:p>
        </p:txBody>
      </p:sp>
      <p:sp>
        <p:nvSpPr>
          <p:cNvPr id="5" name="Rectangle 4">
            <a:extLst>
              <a:ext uri="{FF2B5EF4-FFF2-40B4-BE49-F238E27FC236}">
                <a16:creationId xmlns:a16="http://schemas.microsoft.com/office/drawing/2014/main" id="{5D006914-90AD-B453-06D1-096D86633899}"/>
              </a:ext>
            </a:extLst>
          </p:cNvPr>
          <p:cNvSpPr/>
          <p:nvPr/>
        </p:nvSpPr>
        <p:spPr>
          <a:xfrm>
            <a:off x="116305" y="30115"/>
            <a:ext cx="4908120" cy="277785"/>
          </a:xfrm>
          <a:prstGeom prst="rect">
            <a:avLst/>
          </a:prstGeom>
        </p:spPr>
        <p:txBody>
          <a:bodyPr wrap="square" lIns="92217" tIns="46109" rIns="92217" bIns="46109" anchor="ctr">
            <a:spAutoFit/>
          </a:bodyPr>
          <a:lstStyle/>
          <a:p>
            <a:pPr algn="l">
              <a:spcBef>
                <a:spcPts val="403"/>
              </a:spcBef>
            </a:pPr>
            <a:r>
              <a:rPr lang="en-US" sz="1200" b="1" dirty="0">
                <a:solidFill>
                  <a:schemeClr val="bg1"/>
                </a:solidFill>
                <a:latin typeface="Arial" panose="020B0604020202020204" pitchFamily="34" charset="0"/>
                <a:cs typeface="Arial" panose="020B0604020202020204" pitchFamily="34" charset="0"/>
              </a:rPr>
              <a:t>DAY 2: RCPS MASTERCLASS</a:t>
            </a:r>
          </a:p>
        </p:txBody>
      </p:sp>
      <p:graphicFrame>
        <p:nvGraphicFramePr>
          <p:cNvPr id="6" name="Table 5">
            <a:extLst>
              <a:ext uri="{FF2B5EF4-FFF2-40B4-BE49-F238E27FC236}">
                <a16:creationId xmlns:a16="http://schemas.microsoft.com/office/drawing/2014/main" id="{14D205B1-71A1-E10A-818A-C9AC093F3813}"/>
              </a:ext>
            </a:extLst>
          </p:cNvPr>
          <p:cNvGraphicFramePr>
            <a:graphicFrameLocks noGrp="1"/>
          </p:cNvGraphicFramePr>
          <p:nvPr>
            <p:extLst>
              <p:ext uri="{D42A27DB-BD31-4B8C-83A1-F6EECF244321}">
                <p14:modId xmlns:p14="http://schemas.microsoft.com/office/powerpoint/2010/main" val="2919447178"/>
              </p:ext>
            </p:extLst>
          </p:nvPr>
        </p:nvGraphicFramePr>
        <p:xfrm>
          <a:off x="239697" y="3348164"/>
          <a:ext cx="4310908" cy="883920"/>
        </p:xfrm>
        <a:graphic>
          <a:graphicData uri="http://schemas.openxmlformats.org/drawingml/2006/table">
            <a:tbl>
              <a:tblPr firstRow="1" bandRow="1">
                <a:tableStyleId>{5C22544A-7EE6-4342-B048-85BDC9FD1C3A}</a:tableStyleId>
              </a:tblPr>
              <a:tblGrid>
                <a:gridCol w="1399032">
                  <a:extLst>
                    <a:ext uri="{9D8B030D-6E8A-4147-A177-3AD203B41FA5}">
                      <a16:colId xmlns:a16="http://schemas.microsoft.com/office/drawing/2014/main" val="3460872777"/>
                    </a:ext>
                  </a:extLst>
                </a:gridCol>
                <a:gridCol w="2911876">
                  <a:extLst>
                    <a:ext uri="{9D8B030D-6E8A-4147-A177-3AD203B41FA5}">
                      <a16:colId xmlns:a16="http://schemas.microsoft.com/office/drawing/2014/main" val="3929844881"/>
                    </a:ext>
                  </a:extLst>
                </a:gridCol>
              </a:tblGrid>
              <a:tr h="0">
                <a:tc gridSpan="2">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white"/>
                          </a:solidFill>
                          <a:effectLst/>
                          <a:uLnTx/>
                          <a:uFillTx/>
                          <a:latin typeface="+mn-lt"/>
                          <a:ea typeface="+mn-ea"/>
                          <a:cs typeface="+mn-cs"/>
                        </a:rPr>
                        <a:t>Day 2 AM Focus – Right Heart Catheterization &amp; Our Patients</a:t>
                      </a:r>
                      <a:endParaRPr kumimoji="0" lang="en-US" sz="1000" b="1" i="0" u="none" strike="noStrike" kern="1200" cap="none" spc="0" normalizeH="0" baseline="0" noProof="0" dirty="0">
                        <a:ln>
                          <a:noFill/>
                        </a:ln>
                        <a:solidFill>
                          <a:prstClr val="white"/>
                        </a:solidFill>
                        <a:effectLst/>
                        <a:uLnTx/>
                        <a:uFillTx/>
                        <a:latin typeface="Century Schoolbook" panose="02040604050505020304" pitchFamily="18" charset="0"/>
                        <a:ea typeface="Times New Roman" panose="02020603050405020304" pitchFamily="18" charset="0"/>
                        <a:cs typeface="Times New Roman" panose="02020603050405020304" pitchFamily="18" charset="0"/>
                      </a:endParaRPr>
                    </a:p>
                  </a:txBody>
                  <a:tcPr marL="121920" marR="121920" marT="34290" marB="3429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9285D"/>
                    </a:solidFill>
                  </a:tcPr>
                </a:tc>
                <a:tc hMerge="1">
                  <a:txBody>
                    <a:bodyPr/>
                    <a:lstStyle/>
                    <a:p>
                      <a:pPr algn="l"/>
                      <a:endParaRPr lang="en-US" sz="1100" dirty="0">
                        <a:latin typeface="+mn-lt"/>
                        <a:cs typeface="Arial" panose="020B0604020202020204" pitchFamily="34" charset="0"/>
                      </a:endParaRP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9285D"/>
                    </a:solidFill>
                  </a:tcPr>
                </a:tc>
                <a:extLst>
                  <a:ext uri="{0D108BD9-81ED-4DB2-BD59-A6C34878D82A}">
                    <a16:rowId xmlns:a16="http://schemas.microsoft.com/office/drawing/2014/main" val="150405150"/>
                  </a:ext>
                </a:extLst>
              </a:tr>
              <a:tr h="0">
                <a:tc>
                  <a:txBody>
                    <a:bodyPr/>
                    <a:lstStyle/>
                    <a:p>
                      <a:pPr algn="r"/>
                      <a:r>
                        <a:rPr lang="en-US" sz="1000" b="1" dirty="0">
                          <a:solidFill>
                            <a:srgbClr val="19285D"/>
                          </a:solidFill>
                          <a:latin typeface="+mn-lt"/>
                          <a:cs typeface="Arial" panose="020B0604020202020204" pitchFamily="34" charset="0"/>
                        </a:rPr>
                        <a:t>9:30-10:00 am</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Ice Breaker</a:t>
                      </a: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62979764"/>
                  </a:ext>
                </a:extLst>
              </a:tr>
              <a:tr h="0">
                <a:tc>
                  <a:txBody>
                    <a:bodyPr/>
                    <a:lstStyle/>
                    <a:p>
                      <a:pPr algn="r"/>
                      <a:r>
                        <a:rPr lang="en-US" sz="1000" b="1" dirty="0">
                          <a:solidFill>
                            <a:srgbClr val="19285D"/>
                          </a:solidFill>
                          <a:latin typeface="+mn-lt"/>
                          <a:cs typeface="Arial" panose="020B0604020202020204" pitchFamily="34" charset="0"/>
                        </a:rPr>
                        <a:t>9:30-10:45 am </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spcBef>
                          <a:spcPts val="0"/>
                        </a:spcBef>
                        <a:spcAft>
                          <a:spcPts val="0"/>
                        </a:spcAft>
                      </a:pPr>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RHC Clinical Cultivator</a:t>
                      </a: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30955845"/>
                  </a:ext>
                </a:extLst>
              </a:tr>
              <a:tr h="0">
                <a:tc>
                  <a:txBody>
                    <a:bodyPr/>
                    <a:lstStyle/>
                    <a:p>
                      <a:pPr algn="r"/>
                      <a:r>
                        <a:rPr lang="en-US" sz="1000" b="1" kern="1200" dirty="0">
                          <a:solidFill>
                            <a:srgbClr val="19285D"/>
                          </a:solidFill>
                          <a:latin typeface="+mn-lt"/>
                          <a:ea typeface="+mn-ea"/>
                          <a:cs typeface="Arial" panose="020B0604020202020204" pitchFamily="34" charset="0"/>
                        </a:rPr>
                        <a:t>11:15 am-12:00 pm </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Patient Identifiers</a:t>
                      </a:r>
                      <a:endParaRPr lang="en-US" sz="1000" b="1" dirty="0">
                        <a:solidFill>
                          <a:srgbClr val="19285D"/>
                        </a:solidFill>
                        <a:latin typeface="+mn-lt"/>
                        <a:cs typeface="Arial" panose="020B0604020202020204" pitchFamily="34" charset="0"/>
                      </a:endParaRP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897116"/>
                  </a:ext>
                </a:extLst>
              </a:tr>
            </a:tbl>
          </a:graphicData>
        </a:graphic>
      </p:graphicFrame>
      <p:graphicFrame>
        <p:nvGraphicFramePr>
          <p:cNvPr id="7" name="Table 6">
            <a:extLst>
              <a:ext uri="{FF2B5EF4-FFF2-40B4-BE49-F238E27FC236}">
                <a16:creationId xmlns:a16="http://schemas.microsoft.com/office/drawing/2014/main" id="{5D2D9326-DDAD-64CA-B202-C8D5F17E2703}"/>
              </a:ext>
            </a:extLst>
          </p:cNvPr>
          <p:cNvGraphicFramePr>
            <a:graphicFrameLocks noGrp="1"/>
          </p:cNvGraphicFramePr>
          <p:nvPr>
            <p:extLst>
              <p:ext uri="{D42A27DB-BD31-4B8C-83A1-F6EECF244321}">
                <p14:modId xmlns:p14="http://schemas.microsoft.com/office/powerpoint/2010/main" val="190271376"/>
              </p:ext>
            </p:extLst>
          </p:nvPr>
        </p:nvGraphicFramePr>
        <p:xfrm>
          <a:off x="239697" y="4230065"/>
          <a:ext cx="4315702" cy="1310640"/>
        </p:xfrm>
        <a:graphic>
          <a:graphicData uri="http://schemas.openxmlformats.org/drawingml/2006/table">
            <a:tbl>
              <a:tblPr firstRow="1" bandRow="1">
                <a:tableStyleId>{5C22544A-7EE6-4342-B048-85BDC9FD1C3A}</a:tableStyleId>
              </a:tblPr>
              <a:tblGrid>
                <a:gridCol w="1397298">
                  <a:extLst>
                    <a:ext uri="{9D8B030D-6E8A-4147-A177-3AD203B41FA5}">
                      <a16:colId xmlns:a16="http://schemas.microsoft.com/office/drawing/2014/main" val="3460872777"/>
                    </a:ext>
                  </a:extLst>
                </a:gridCol>
                <a:gridCol w="2918404">
                  <a:extLst>
                    <a:ext uri="{9D8B030D-6E8A-4147-A177-3AD203B41FA5}">
                      <a16:colId xmlns:a16="http://schemas.microsoft.com/office/drawing/2014/main" val="3929844881"/>
                    </a:ext>
                  </a:extLst>
                </a:gridCol>
              </a:tblGrid>
              <a:tr h="131696">
                <a:tc gridSpan="2">
                  <a:txBody>
                    <a:bodyPr/>
                    <a:lstStyle/>
                    <a:p>
                      <a:pPr marL="0" marR="0">
                        <a:spcBef>
                          <a:spcPts val="0"/>
                        </a:spcBef>
                        <a:spcAft>
                          <a:spcPts val="0"/>
                        </a:spcAft>
                      </a:pPr>
                      <a:r>
                        <a:rPr lang="en-US" sz="900" dirty="0">
                          <a:effectLst/>
                        </a:rPr>
                        <a:t>Day 2 PM Focus – Right Heart Catheterization: Connection is Crucial/Application </a:t>
                      </a:r>
                      <a:endParaRPr lang="en-US" sz="900" dirty="0">
                        <a:effectLst/>
                        <a:latin typeface="Century Schoolbook" panose="02040604050505020304" pitchFamily="18" charset="0"/>
                        <a:ea typeface="Times New Roman" panose="02020603050405020304" pitchFamily="18" charset="0"/>
                        <a:cs typeface="Times New Roman" panose="02020603050405020304" pitchFamily="18" charset="0"/>
                      </a:endParaRPr>
                    </a:p>
                  </a:txBody>
                  <a:tcPr marL="121920" marR="121920" marT="34290" marB="3429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9285D"/>
                    </a:solidFill>
                  </a:tcPr>
                </a:tc>
                <a:tc hMerge="1">
                  <a:txBody>
                    <a:bodyPr/>
                    <a:lstStyle/>
                    <a:p>
                      <a:pPr algn="l"/>
                      <a:endParaRPr lang="en-US" sz="1100" dirty="0">
                        <a:latin typeface="+mn-lt"/>
                        <a:cs typeface="Arial" panose="020B0604020202020204" pitchFamily="34" charset="0"/>
                      </a:endParaRP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9285D"/>
                    </a:solidFill>
                  </a:tcPr>
                </a:tc>
                <a:extLst>
                  <a:ext uri="{0D108BD9-81ED-4DB2-BD59-A6C34878D82A}">
                    <a16:rowId xmlns:a16="http://schemas.microsoft.com/office/drawing/2014/main" val="150405150"/>
                  </a:ext>
                </a:extLst>
              </a:tr>
              <a:tr h="131696">
                <a:tc>
                  <a:txBody>
                    <a:bodyPr/>
                    <a:lstStyle/>
                    <a:p>
                      <a:pPr algn="r"/>
                      <a:r>
                        <a:rPr lang="en-US" sz="1000" b="1" dirty="0">
                          <a:solidFill>
                            <a:srgbClr val="19285D"/>
                          </a:solidFill>
                          <a:latin typeface="+mn-lt"/>
                          <a:cs typeface="Arial" panose="020B0604020202020204" pitchFamily="34" charset="0"/>
                        </a:rPr>
                        <a:t>12:00-1:15 pm</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LUNCH</a:t>
                      </a: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762979764"/>
                  </a:ext>
                </a:extLst>
              </a:tr>
              <a:tr h="131696">
                <a:tc>
                  <a:txBody>
                    <a:bodyPr/>
                    <a:lstStyle/>
                    <a:p>
                      <a:pPr algn="r"/>
                      <a:r>
                        <a:rPr lang="en-US" sz="1000" b="1" dirty="0">
                          <a:solidFill>
                            <a:srgbClr val="19285D"/>
                          </a:solidFill>
                          <a:latin typeface="+mn-lt"/>
                          <a:cs typeface="Arial" panose="020B0604020202020204" pitchFamily="34" charset="0"/>
                        </a:rPr>
                        <a:t>1:15-2:15 pm</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Lead the Dialogue: Listening/Questioning</a:t>
                      </a: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769089221"/>
                  </a:ext>
                </a:extLst>
              </a:tr>
              <a:tr h="131696">
                <a:tc>
                  <a:txBody>
                    <a:bodyPr/>
                    <a:lstStyle/>
                    <a:p>
                      <a:pPr marL="0" marR="0" lvl="0" indent="0" algn="r" defTabSz="412016" rtl="0" eaLnBrk="1" fontAlgn="auto" latinLnBrk="0" hangingPunct="0">
                        <a:lnSpc>
                          <a:spcPct val="100000"/>
                        </a:lnSpc>
                        <a:spcBef>
                          <a:spcPts val="0"/>
                        </a:spcBef>
                        <a:spcAft>
                          <a:spcPts val="0"/>
                        </a:spcAft>
                        <a:buClrTx/>
                        <a:buSzTx/>
                        <a:buFontTx/>
                        <a:buNone/>
                        <a:tabLst/>
                        <a:defRPr/>
                      </a:pPr>
                      <a:r>
                        <a:rPr lang="en-US" sz="1000" b="1" dirty="0">
                          <a:solidFill>
                            <a:srgbClr val="19285D"/>
                          </a:solidFill>
                          <a:latin typeface="+mn-lt"/>
                          <a:cs typeface="Arial" panose="020B0604020202020204" pitchFamily="34" charset="0"/>
                        </a:rPr>
                        <a:t>2:15-2:30 pm</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BREAK</a:t>
                      </a:r>
                      <a:endParaRPr lang="en-US" sz="1000" dirty="0">
                        <a:solidFill>
                          <a:srgbClr val="53565A"/>
                        </a:solidFill>
                        <a:latin typeface="+mn-lt"/>
                        <a:cs typeface="Arial" panose="020B0604020202020204" pitchFamily="34" charset="0"/>
                      </a:endParaRP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901434639"/>
                  </a:ext>
                </a:extLst>
              </a:tr>
              <a:tr h="131696">
                <a:tc>
                  <a:txBody>
                    <a:bodyPr/>
                    <a:lstStyle/>
                    <a:p>
                      <a:pPr algn="r"/>
                      <a:r>
                        <a:rPr lang="en-US" sz="1000" b="1" kern="1200" dirty="0">
                          <a:solidFill>
                            <a:srgbClr val="19285D"/>
                          </a:solidFill>
                          <a:latin typeface="+mn-lt"/>
                          <a:ea typeface="+mn-ea"/>
                          <a:cs typeface="Arial" panose="020B0604020202020204" pitchFamily="34" charset="0"/>
                        </a:rPr>
                        <a:t>2:30-3:45 pm</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Managing ‘Rabbit Holes’</a:t>
                      </a:r>
                      <a:endParaRPr lang="en-US" sz="1000" b="1" dirty="0">
                        <a:solidFill>
                          <a:srgbClr val="19285D"/>
                        </a:solidFill>
                        <a:latin typeface="+mn-lt"/>
                        <a:cs typeface="Arial" panose="020B0604020202020204" pitchFamily="34" charset="0"/>
                      </a:endParaRP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897116"/>
                  </a:ext>
                </a:extLst>
              </a:tr>
              <a:tr h="131696">
                <a:tc>
                  <a:txBody>
                    <a:bodyPr/>
                    <a:lstStyle/>
                    <a:p>
                      <a:pPr algn="r"/>
                      <a:r>
                        <a:rPr lang="en-US" sz="1000" b="1" kern="1200" dirty="0">
                          <a:solidFill>
                            <a:srgbClr val="19285D"/>
                          </a:solidFill>
                          <a:latin typeface="+mn-lt"/>
                          <a:ea typeface="+mn-ea"/>
                          <a:cs typeface="Arial" panose="020B0604020202020204" pitchFamily="34" charset="0"/>
                        </a:rPr>
                        <a:t>3:45-5:15 pm</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Dialogue Duos</a:t>
                      </a: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453478042"/>
                  </a:ext>
                </a:extLst>
              </a:tr>
            </a:tbl>
          </a:graphicData>
        </a:graphic>
      </p:graphicFrame>
      <p:sp>
        <p:nvSpPr>
          <p:cNvPr id="8" name="Isosceles Triangle 7">
            <a:extLst>
              <a:ext uri="{FF2B5EF4-FFF2-40B4-BE49-F238E27FC236}">
                <a16:creationId xmlns:a16="http://schemas.microsoft.com/office/drawing/2014/main" id="{D79FD2C8-CABF-0ADF-C4AB-2E9FE234DAF3}"/>
              </a:ext>
            </a:extLst>
          </p:cNvPr>
          <p:cNvSpPr/>
          <p:nvPr/>
        </p:nvSpPr>
        <p:spPr>
          <a:xfrm rot="5400000">
            <a:off x="50887" y="5267138"/>
            <a:ext cx="224950" cy="326722"/>
          </a:xfrm>
          <a:prstGeom prst="triangle">
            <a:avLst/>
          </a:prstGeom>
          <a:solidFill>
            <a:srgbClr val="C1D7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B119A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95226380"/>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133457" y="423077"/>
            <a:ext cx="8832989" cy="5667005"/>
          </a:xfrm>
          <a:solidFill>
            <a:schemeClr val="bg1"/>
          </a:solidFill>
        </p:spPr>
        <p:txBody>
          <a:bodyPr/>
          <a:lstStyle/>
          <a:p>
            <a:pPr marL="0" indent="0">
              <a:buNone/>
            </a:pPr>
            <a:endParaRPr lang="en-US" dirty="0"/>
          </a:p>
        </p:txBody>
      </p:sp>
      <p:sp>
        <p:nvSpPr>
          <p:cNvPr id="4" name="Rectangle 3">
            <a:extLst>
              <a:ext uri="{FF2B5EF4-FFF2-40B4-BE49-F238E27FC236}">
                <a16:creationId xmlns:a16="http://schemas.microsoft.com/office/drawing/2014/main" id="{4C28C2E8-4FF9-AF83-EA6F-28891575AD8B}"/>
              </a:ext>
            </a:extLst>
          </p:cNvPr>
          <p:cNvSpPr/>
          <p:nvPr/>
        </p:nvSpPr>
        <p:spPr>
          <a:xfrm>
            <a:off x="116305" y="30115"/>
            <a:ext cx="4908120" cy="277785"/>
          </a:xfrm>
          <a:prstGeom prst="rect">
            <a:avLst/>
          </a:prstGeom>
        </p:spPr>
        <p:txBody>
          <a:bodyPr wrap="square" lIns="92217" tIns="46109" rIns="92217" bIns="46109" anchor="ctr">
            <a:spAutoFit/>
          </a:bodyPr>
          <a:lstStyle/>
          <a:p>
            <a:pPr algn="l">
              <a:spcBef>
                <a:spcPts val="403"/>
              </a:spcBef>
            </a:pPr>
            <a:r>
              <a:rPr lang="fr-FR" sz="1200" b="1" dirty="0">
                <a:solidFill>
                  <a:schemeClr val="bg1"/>
                </a:solidFill>
                <a:latin typeface="Arial" panose="020B0604020202020204" pitchFamily="34" charset="0"/>
                <a:cs typeface="Arial" panose="020B0604020202020204" pitchFamily="34" charset="0"/>
              </a:rPr>
              <a:t>DIALOGUE DUO PRACTICE RABBIT HOLE CARDS</a:t>
            </a:r>
          </a:p>
        </p:txBody>
      </p:sp>
      <p:graphicFrame>
        <p:nvGraphicFramePr>
          <p:cNvPr id="5" name="Table 5">
            <a:extLst>
              <a:ext uri="{FF2B5EF4-FFF2-40B4-BE49-F238E27FC236}">
                <a16:creationId xmlns:a16="http://schemas.microsoft.com/office/drawing/2014/main" id="{5F9AE4E5-EBEB-A0CB-3E40-CF37DB471E26}"/>
              </a:ext>
            </a:extLst>
          </p:cNvPr>
          <p:cNvGraphicFramePr>
            <a:graphicFrameLocks noGrp="1"/>
          </p:cNvGraphicFramePr>
          <p:nvPr>
            <p:extLst>
              <p:ext uri="{D42A27DB-BD31-4B8C-83A1-F6EECF244321}">
                <p14:modId xmlns:p14="http://schemas.microsoft.com/office/powerpoint/2010/main" val="1277311221"/>
              </p:ext>
            </p:extLst>
          </p:nvPr>
        </p:nvGraphicFramePr>
        <p:xfrm>
          <a:off x="177554" y="439445"/>
          <a:ext cx="8788893" cy="5887722"/>
        </p:xfrm>
        <a:graphic>
          <a:graphicData uri="http://schemas.openxmlformats.org/drawingml/2006/table">
            <a:tbl>
              <a:tblPr firstRow="1" bandRow="1">
                <a:tableStyleId>{5C22544A-7EE6-4342-B048-85BDC9FD1C3A}</a:tableStyleId>
              </a:tblPr>
              <a:tblGrid>
                <a:gridCol w="2929631">
                  <a:extLst>
                    <a:ext uri="{9D8B030D-6E8A-4147-A177-3AD203B41FA5}">
                      <a16:colId xmlns:a16="http://schemas.microsoft.com/office/drawing/2014/main" val="1932199150"/>
                    </a:ext>
                  </a:extLst>
                </a:gridCol>
                <a:gridCol w="2929631">
                  <a:extLst>
                    <a:ext uri="{9D8B030D-6E8A-4147-A177-3AD203B41FA5}">
                      <a16:colId xmlns:a16="http://schemas.microsoft.com/office/drawing/2014/main" val="3656360796"/>
                    </a:ext>
                  </a:extLst>
                </a:gridCol>
                <a:gridCol w="2929631">
                  <a:extLst>
                    <a:ext uri="{9D8B030D-6E8A-4147-A177-3AD203B41FA5}">
                      <a16:colId xmlns:a16="http://schemas.microsoft.com/office/drawing/2014/main" val="3878247076"/>
                    </a:ext>
                  </a:extLst>
                </a:gridCol>
              </a:tblGrid>
              <a:tr h="1962574">
                <a:tc>
                  <a:txBody>
                    <a:bodyPr/>
                    <a:lstStyle/>
                    <a:p>
                      <a:endParaRPr lang="en-US" dirty="0"/>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bg1"/>
                    </a:solidFill>
                  </a:tcPr>
                </a:tc>
                <a:extLst>
                  <a:ext uri="{0D108BD9-81ED-4DB2-BD59-A6C34878D82A}">
                    <a16:rowId xmlns:a16="http://schemas.microsoft.com/office/drawing/2014/main" val="1339389990"/>
                  </a:ext>
                </a:extLst>
              </a:tr>
              <a:tr h="1962574">
                <a:tc>
                  <a:txBody>
                    <a:bodyPr/>
                    <a:lstStyle/>
                    <a:p>
                      <a:endParaRPr lang="en-US"/>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bg1"/>
                    </a:solidFill>
                  </a:tcPr>
                </a:tc>
                <a:extLst>
                  <a:ext uri="{0D108BD9-81ED-4DB2-BD59-A6C34878D82A}">
                    <a16:rowId xmlns:a16="http://schemas.microsoft.com/office/drawing/2014/main" val="1832492321"/>
                  </a:ext>
                </a:extLst>
              </a:tr>
              <a:tr h="1962574">
                <a:tc>
                  <a:txBody>
                    <a:bodyPr/>
                    <a:lstStyle/>
                    <a:p>
                      <a:endParaRPr lang="en-US" dirty="0"/>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bg1"/>
                    </a:solidFill>
                  </a:tcPr>
                </a:tc>
                <a:extLst>
                  <a:ext uri="{0D108BD9-81ED-4DB2-BD59-A6C34878D82A}">
                    <a16:rowId xmlns:a16="http://schemas.microsoft.com/office/drawing/2014/main" val="1562277701"/>
                  </a:ext>
                </a:extLst>
              </a:tr>
            </a:tbl>
          </a:graphicData>
        </a:graphic>
      </p:graphicFrame>
      <p:sp>
        <p:nvSpPr>
          <p:cNvPr id="8" name="Notes Placeholder 2">
            <a:extLst>
              <a:ext uri="{FF2B5EF4-FFF2-40B4-BE49-F238E27FC236}">
                <a16:creationId xmlns:a16="http://schemas.microsoft.com/office/drawing/2014/main" id="{07677F02-A43F-601E-FEAD-59CA33C0B10F}"/>
              </a:ext>
            </a:extLst>
          </p:cNvPr>
          <p:cNvSpPr txBox="1">
            <a:spLocks/>
          </p:cNvSpPr>
          <p:nvPr/>
        </p:nvSpPr>
        <p:spPr>
          <a:xfrm>
            <a:off x="259775" y="530832"/>
            <a:ext cx="2494013" cy="265440"/>
          </a:xfrm>
          <a:prstGeom prst="rect">
            <a:avLst/>
          </a:prstGeom>
          <a:noFill/>
        </p:spPr>
        <p:txBody>
          <a:bodyPr vert="horz" lIns="91440" tIns="45720" rIns="91440" bIns="45720" rtlCol="0"/>
          <a:lstStyle>
            <a:lvl1pPr marL="171450" indent="-171450" algn="l" defTabSz="914400" rtl="0" eaLnBrk="1" latinLnBrk="0" hangingPunct="1">
              <a:buClr>
                <a:srgbClr val="C1D72E"/>
              </a:buClr>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1pPr>
            <a:lvl2pPr marL="450000" indent="-171450" algn="l" defTabSz="914400" rtl="0" eaLnBrk="1" latinLnBrk="0" hangingPunct="1">
              <a:buClr>
                <a:srgbClr val="C1D72E"/>
              </a:buClr>
              <a:buFont typeface="Courier New" panose="02070309020205020404" pitchFamily="49" charset="0"/>
              <a:buChar char="o"/>
              <a:defRPr sz="1200" kern="1200">
                <a:solidFill>
                  <a:schemeClr val="tx1"/>
                </a:solidFill>
                <a:latin typeface="Arial" panose="020B0604020202020204" pitchFamily="34" charset="0"/>
                <a:ea typeface="+mn-ea"/>
                <a:cs typeface="Arial" panose="020B0604020202020204" pitchFamily="34" charset="0"/>
              </a:defRPr>
            </a:lvl2pPr>
            <a:lvl3pPr marL="914400" algn="l" defTabSz="914400" rtl="0" eaLnBrk="1" latinLnBrk="0" hangingPunct="1">
              <a:defRPr sz="1200" kern="1200">
                <a:solidFill>
                  <a:schemeClr val="tx1"/>
                </a:solidFill>
                <a:latin typeface="+mn-lt"/>
                <a:ea typeface="+mn-ea"/>
                <a:cs typeface="+mn-cs"/>
              </a:defRPr>
            </a:lvl3pPr>
            <a:lvl4pPr marL="720000" indent="-171450" algn="l" defTabSz="914400" rtl="0" eaLnBrk="1" latinLnBrk="0" hangingPunct="1">
              <a:buClr>
                <a:srgbClr val="C1D72E"/>
              </a:buClr>
              <a:buFont typeface="Arial Black"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4pPr>
            <a:lvl5pPr marL="990000" indent="-171450" algn="l" defTabSz="914400" rtl="0" eaLnBrk="1" latinLnBrk="0" hangingPunct="1">
              <a:buClr>
                <a:srgbClr val="C1D72E"/>
              </a:buClr>
              <a:buFont typeface="Wingdings" pitchFamily="2" charset="2"/>
              <a:buChar char="§"/>
              <a:defRPr sz="1200" kern="1200">
                <a:solidFill>
                  <a:schemeClr val="tx1"/>
                </a:solidFill>
                <a:latin typeface="Arial" panose="020B0604020202020204" pitchFamily="34" charset="0"/>
                <a:ea typeface="+mn-ea"/>
                <a:cs typeface="Arial" panose="020B0604020202020204" pitchFamily="34" charset="0"/>
              </a:defRPr>
            </a:lvl5pPr>
            <a:lvl6pPr marL="1350000" indent="-171450" algn="l" defTabSz="914400" rtl="0" eaLnBrk="1" latinLnBrk="0" hangingPunct="1">
              <a:buClr>
                <a:srgbClr val="C1D72E"/>
              </a:buClr>
              <a:buFont typeface="Arial Unicode MS" panose="020B0604020202020204" pitchFamily="34" charset="-128"/>
              <a:buChar char="‣"/>
              <a:defRPr sz="1200"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a:lstStyle>
          <a:p>
            <a:pPr marL="0" indent="0" defTabSz="457200">
              <a:buNone/>
            </a:pPr>
            <a:r>
              <a:rPr lang="en-US" sz="1600" b="1" dirty="0">
                <a:solidFill>
                  <a:srgbClr val="19285D"/>
                </a:solidFill>
                <a:latin typeface="Corbel" panose="020B0503020204020204" pitchFamily="34" charset="0"/>
              </a:rPr>
              <a:t>RABBIT HOLE CARD</a:t>
            </a:r>
          </a:p>
        </p:txBody>
      </p:sp>
      <p:cxnSp>
        <p:nvCxnSpPr>
          <p:cNvPr id="9" name="Straight Connector 8">
            <a:extLst>
              <a:ext uri="{FF2B5EF4-FFF2-40B4-BE49-F238E27FC236}">
                <a16:creationId xmlns:a16="http://schemas.microsoft.com/office/drawing/2014/main" id="{A7A7F1A2-D328-EB6A-D112-28BA58DD3C97}"/>
              </a:ext>
            </a:extLst>
          </p:cNvPr>
          <p:cNvCxnSpPr>
            <a:cxnSpLocks/>
          </p:cNvCxnSpPr>
          <p:nvPr/>
        </p:nvCxnSpPr>
        <p:spPr>
          <a:xfrm>
            <a:off x="177554" y="877161"/>
            <a:ext cx="2103120" cy="0"/>
          </a:xfrm>
          <a:prstGeom prst="line">
            <a:avLst/>
          </a:prstGeom>
          <a:ln w="12700">
            <a:solidFill>
              <a:srgbClr val="C1D72E"/>
            </a:solidFill>
          </a:ln>
          <a:effectLst/>
        </p:spPr>
        <p:style>
          <a:lnRef idx="2">
            <a:schemeClr val="accent1"/>
          </a:lnRef>
          <a:fillRef idx="0">
            <a:schemeClr val="accent1"/>
          </a:fillRef>
          <a:effectRef idx="1">
            <a:schemeClr val="accent1"/>
          </a:effectRef>
          <a:fontRef idx="minor">
            <a:schemeClr val="tx1"/>
          </a:fontRef>
        </p:style>
      </p:cxnSp>
      <p:sp>
        <p:nvSpPr>
          <p:cNvPr id="10" name="TextBox 9">
            <a:extLst>
              <a:ext uri="{FF2B5EF4-FFF2-40B4-BE49-F238E27FC236}">
                <a16:creationId xmlns:a16="http://schemas.microsoft.com/office/drawing/2014/main" id="{2C443A86-8E76-B1E5-6AE9-721B5EEBC2B4}"/>
              </a:ext>
            </a:extLst>
          </p:cNvPr>
          <p:cNvSpPr txBox="1"/>
          <p:nvPr/>
        </p:nvSpPr>
        <p:spPr>
          <a:xfrm>
            <a:off x="355107" y="1020932"/>
            <a:ext cx="2565646" cy="369332"/>
          </a:xfrm>
          <a:prstGeom prst="rect">
            <a:avLst/>
          </a:prstGeom>
          <a:noFill/>
        </p:spPr>
        <p:txBody>
          <a:bodyPr wrap="square" rtlCol="0">
            <a:spAutoFit/>
          </a:bodyPr>
          <a:lstStyle/>
          <a:p>
            <a:r>
              <a:rPr lang="en-US" dirty="0">
                <a:highlight>
                  <a:srgbClr val="FFFF00"/>
                </a:highlight>
                <a:latin typeface="Corbel" panose="020B0503020204020204" pitchFamily="34" charset="0"/>
              </a:rPr>
              <a:t>Placeholder</a:t>
            </a:r>
          </a:p>
        </p:txBody>
      </p:sp>
      <p:sp>
        <p:nvSpPr>
          <p:cNvPr id="11" name="Notes Placeholder 2">
            <a:extLst>
              <a:ext uri="{FF2B5EF4-FFF2-40B4-BE49-F238E27FC236}">
                <a16:creationId xmlns:a16="http://schemas.microsoft.com/office/drawing/2014/main" id="{346CBFCA-F1FE-D235-6889-6532FEC4A92E}"/>
              </a:ext>
            </a:extLst>
          </p:cNvPr>
          <p:cNvSpPr txBox="1">
            <a:spLocks/>
          </p:cNvSpPr>
          <p:nvPr/>
        </p:nvSpPr>
        <p:spPr>
          <a:xfrm>
            <a:off x="3193845" y="530832"/>
            <a:ext cx="2494013" cy="265440"/>
          </a:xfrm>
          <a:prstGeom prst="rect">
            <a:avLst/>
          </a:prstGeom>
          <a:noFill/>
        </p:spPr>
        <p:txBody>
          <a:bodyPr vert="horz" lIns="91440" tIns="45720" rIns="91440" bIns="45720" rtlCol="0"/>
          <a:lstStyle>
            <a:lvl1pPr marL="171450" indent="-171450" algn="l" defTabSz="914400" rtl="0" eaLnBrk="1" latinLnBrk="0" hangingPunct="1">
              <a:buClr>
                <a:srgbClr val="C1D72E"/>
              </a:buClr>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1pPr>
            <a:lvl2pPr marL="450000" indent="-171450" algn="l" defTabSz="914400" rtl="0" eaLnBrk="1" latinLnBrk="0" hangingPunct="1">
              <a:buClr>
                <a:srgbClr val="C1D72E"/>
              </a:buClr>
              <a:buFont typeface="Courier New" panose="02070309020205020404" pitchFamily="49" charset="0"/>
              <a:buChar char="o"/>
              <a:defRPr sz="1200" kern="1200">
                <a:solidFill>
                  <a:schemeClr val="tx1"/>
                </a:solidFill>
                <a:latin typeface="Arial" panose="020B0604020202020204" pitchFamily="34" charset="0"/>
                <a:ea typeface="+mn-ea"/>
                <a:cs typeface="Arial" panose="020B0604020202020204" pitchFamily="34" charset="0"/>
              </a:defRPr>
            </a:lvl2pPr>
            <a:lvl3pPr marL="914400" algn="l" defTabSz="914400" rtl="0" eaLnBrk="1" latinLnBrk="0" hangingPunct="1">
              <a:defRPr sz="1200" kern="1200">
                <a:solidFill>
                  <a:schemeClr val="tx1"/>
                </a:solidFill>
                <a:latin typeface="+mn-lt"/>
                <a:ea typeface="+mn-ea"/>
                <a:cs typeface="+mn-cs"/>
              </a:defRPr>
            </a:lvl3pPr>
            <a:lvl4pPr marL="720000" indent="-171450" algn="l" defTabSz="914400" rtl="0" eaLnBrk="1" latinLnBrk="0" hangingPunct="1">
              <a:buClr>
                <a:srgbClr val="C1D72E"/>
              </a:buClr>
              <a:buFont typeface="Arial Black"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4pPr>
            <a:lvl5pPr marL="990000" indent="-171450" algn="l" defTabSz="914400" rtl="0" eaLnBrk="1" latinLnBrk="0" hangingPunct="1">
              <a:buClr>
                <a:srgbClr val="C1D72E"/>
              </a:buClr>
              <a:buFont typeface="Wingdings" pitchFamily="2" charset="2"/>
              <a:buChar char="§"/>
              <a:defRPr sz="1200" kern="1200">
                <a:solidFill>
                  <a:schemeClr val="tx1"/>
                </a:solidFill>
                <a:latin typeface="Arial" panose="020B0604020202020204" pitchFamily="34" charset="0"/>
                <a:ea typeface="+mn-ea"/>
                <a:cs typeface="Arial" panose="020B0604020202020204" pitchFamily="34" charset="0"/>
              </a:defRPr>
            </a:lvl5pPr>
            <a:lvl6pPr marL="1350000" indent="-171450" algn="l" defTabSz="914400" rtl="0" eaLnBrk="1" latinLnBrk="0" hangingPunct="1">
              <a:buClr>
                <a:srgbClr val="C1D72E"/>
              </a:buClr>
              <a:buFont typeface="Arial Unicode MS" panose="020B0604020202020204" pitchFamily="34" charset="-128"/>
              <a:buChar char="‣"/>
              <a:defRPr sz="1200"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a:lstStyle>
          <a:p>
            <a:pPr marL="0" indent="0" defTabSz="457200">
              <a:buNone/>
            </a:pPr>
            <a:r>
              <a:rPr lang="en-US" sz="1600" b="1" dirty="0">
                <a:solidFill>
                  <a:srgbClr val="19285D"/>
                </a:solidFill>
                <a:latin typeface="Corbel" panose="020B0503020204020204" pitchFamily="34" charset="0"/>
              </a:rPr>
              <a:t>RABBIT HOLE CARD</a:t>
            </a:r>
          </a:p>
        </p:txBody>
      </p:sp>
      <p:cxnSp>
        <p:nvCxnSpPr>
          <p:cNvPr id="12" name="Straight Connector 11">
            <a:extLst>
              <a:ext uri="{FF2B5EF4-FFF2-40B4-BE49-F238E27FC236}">
                <a16:creationId xmlns:a16="http://schemas.microsoft.com/office/drawing/2014/main" id="{7D413D0B-C4EA-15D9-D2D1-5C55487A7E44}"/>
              </a:ext>
            </a:extLst>
          </p:cNvPr>
          <p:cNvCxnSpPr>
            <a:cxnSpLocks/>
          </p:cNvCxnSpPr>
          <p:nvPr/>
        </p:nvCxnSpPr>
        <p:spPr>
          <a:xfrm>
            <a:off x="3111624" y="877161"/>
            <a:ext cx="2103120" cy="0"/>
          </a:xfrm>
          <a:prstGeom prst="line">
            <a:avLst/>
          </a:prstGeom>
          <a:ln w="12700">
            <a:solidFill>
              <a:srgbClr val="C1D72E"/>
            </a:solidFill>
          </a:ln>
          <a:effectLst/>
        </p:spPr>
        <p:style>
          <a:lnRef idx="2">
            <a:schemeClr val="accent1"/>
          </a:lnRef>
          <a:fillRef idx="0">
            <a:schemeClr val="accent1"/>
          </a:fillRef>
          <a:effectRef idx="1">
            <a:schemeClr val="accent1"/>
          </a:effectRef>
          <a:fontRef idx="minor">
            <a:schemeClr val="tx1"/>
          </a:fontRef>
        </p:style>
      </p:cxnSp>
      <p:sp>
        <p:nvSpPr>
          <p:cNvPr id="13" name="TextBox 12">
            <a:extLst>
              <a:ext uri="{FF2B5EF4-FFF2-40B4-BE49-F238E27FC236}">
                <a16:creationId xmlns:a16="http://schemas.microsoft.com/office/drawing/2014/main" id="{BC6444EA-D285-9AD3-B39A-E72BF7032BC1}"/>
              </a:ext>
            </a:extLst>
          </p:cNvPr>
          <p:cNvSpPr txBox="1"/>
          <p:nvPr/>
        </p:nvSpPr>
        <p:spPr>
          <a:xfrm>
            <a:off x="3289177" y="1020932"/>
            <a:ext cx="2565646" cy="369332"/>
          </a:xfrm>
          <a:prstGeom prst="rect">
            <a:avLst/>
          </a:prstGeom>
          <a:noFill/>
        </p:spPr>
        <p:txBody>
          <a:bodyPr wrap="square" rtlCol="0">
            <a:spAutoFit/>
          </a:bodyPr>
          <a:lstStyle/>
          <a:p>
            <a:r>
              <a:rPr lang="en-US" dirty="0">
                <a:highlight>
                  <a:srgbClr val="FFFF00"/>
                </a:highlight>
                <a:latin typeface="Corbel" panose="020B0503020204020204" pitchFamily="34" charset="0"/>
              </a:rPr>
              <a:t>Placeholder</a:t>
            </a:r>
          </a:p>
        </p:txBody>
      </p:sp>
      <p:sp>
        <p:nvSpPr>
          <p:cNvPr id="14" name="Notes Placeholder 2">
            <a:extLst>
              <a:ext uri="{FF2B5EF4-FFF2-40B4-BE49-F238E27FC236}">
                <a16:creationId xmlns:a16="http://schemas.microsoft.com/office/drawing/2014/main" id="{29EE433D-FECE-25D5-B090-0D8B545A8859}"/>
              </a:ext>
            </a:extLst>
          </p:cNvPr>
          <p:cNvSpPr txBox="1">
            <a:spLocks/>
          </p:cNvSpPr>
          <p:nvPr/>
        </p:nvSpPr>
        <p:spPr>
          <a:xfrm>
            <a:off x="6127915" y="530832"/>
            <a:ext cx="2494013" cy="265440"/>
          </a:xfrm>
          <a:prstGeom prst="rect">
            <a:avLst/>
          </a:prstGeom>
          <a:noFill/>
        </p:spPr>
        <p:txBody>
          <a:bodyPr vert="horz" lIns="91440" tIns="45720" rIns="91440" bIns="45720" rtlCol="0"/>
          <a:lstStyle>
            <a:lvl1pPr marL="171450" indent="-171450" algn="l" defTabSz="914400" rtl="0" eaLnBrk="1" latinLnBrk="0" hangingPunct="1">
              <a:buClr>
                <a:srgbClr val="C1D72E"/>
              </a:buClr>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1pPr>
            <a:lvl2pPr marL="450000" indent="-171450" algn="l" defTabSz="914400" rtl="0" eaLnBrk="1" latinLnBrk="0" hangingPunct="1">
              <a:buClr>
                <a:srgbClr val="C1D72E"/>
              </a:buClr>
              <a:buFont typeface="Courier New" panose="02070309020205020404" pitchFamily="49" charset="0"/>
              <a:buChar char="o"/>
              <a:defRPr sz="1200" kern="1200">
                <a:solidFill>
                  <a:schemeClr val="tx1"/>
                </a:solidFill>
                <a:latin typeface="Arial" panose="020B0604020202020204" pitchFamily="34" charset="0"/>
                <a:ea typeface="+mn-ea"/>
                <a:cs typeface="Arial" panose="020B0604020202020204" pitchFamily="34" charset="0"/>
              </a:defRPr>
            </a:lvl2pPr>
            <a:lvl3pPr marL="914400" algn="l" defTabSz="914400" rtl="0" eaLnBrk="1" latinLnBrk="0" hangingPunct="1">
              <a:defRPr sz="1200" kern="1200">
                <a:solidFill>
                  <a:schemeClr val="tx1"/>
                </a:solidFill>
                <a:latin typeface="+mn-lt"/>
                <a:ea typeface="+mn-ea"/>
                <a:cs typeface="+mn-cs"/>
              </a:defRPr>
            </a:lvl3pPr>
            <a:lvl4pPr marL="720000" indent="-171450" algn="l" defTabSz="914400" rtl="0" eaLnBrk="1" latinLnBrk="0" hangingPunct="1">
              <a:buClr>
                <a:srgbClr val="C1D72E"/>
              </a:buClr>
              <a:buFont typeface="Arial Black"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4pPr>
            <a:lvl5pPr marL="990000" indent="-171450" algn="l" defTabSz="914400" rtl="0" eaLnBrk="1" latinLnBrk="0" hangingPunct="1">
              <a:buClr>
                <a:srgbClr val="C1D72E"/>
              </a:buClr>
              <a:buFont typeface="Wingdings" pitchFamily="2" charset="2"/>
              <a:buChar char="§"/>
              <a:defRPr sz="1200" kern="1200">
                <a:solidFill>
                  <a:schemeClr val="tx1"/>
                </a:solidFill>
                <a:latin typeface="Arial" panose="020B0604020202020204" pitchFamily="34" charset="0"/>
                <a:ea typeface="+mn-ea"/>
                <a:cs typeface="Arial" panose="020B0604020202020204" pitchFamily="34" charset="0"/>
              </a:defRPr>
            </a:lvl5pPr>
            <a:lvl6pPr marL="1350000" indent="-171450" algn="l" defTabSz="914400" rtl="0" eaLnBrk="1" latinLnBrk="0" hangingPunct="1">
              <a:buClr>
                <a:srgbClr val="C1D72E"/>
              </a:buClr>
              <a:buFont typeface="Arial Unicode MS" panose="020B0604020202020204" pitchFamily="34" charset="-128"/>
              <a:buChar char="‣"/>
              <a:defRPr sz="1200"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a:lstStyle>
          <a:p>
            <a:pPr marL="0" indent="0" defTabSz="457200">
              <a:buNone/>
            </a:pPr>
            <a:r>
              <a:rPr lang="en-US" sz="1600" b="1" dirty="0">
                <a:solidFill>
                  <a:srgbClr val="19285D"/>
                </a:solidFill>
                <a:latin typeface="Corbel" panose="020B0503020204020204" pitchFamily="34" charset="0"/>
              </a:rPr>
              <a:t>RABBIT HOLE CARD</a:t>
            </a:r>
          </a:p>
        </p:txBody>
      </p:sp>
      <p:cxnSp>
        <p:nvCxnSpPr>
          <p:cNvPr id="15" name="Straight Connector 14">
            <a:extLst>
              <a:ext uri="{FF2B5EF4-FFF2-40B4-BE49-F238E27FC236}">
                <a16:creationId xmlns:a16="http://schemas.microsoft.com/office/drawing/2014/main" id="{5CB3FCB3-EE7B-4187-9142-8659B28A0A8F}"/>
              </a:ext>
            </a:extLst>
          </p:cNvPr>
          <p:cNvCxnSpPr>
            <a:cxnSpLocks/>
          </p:cNvCxnSpPr>
          <p:nvPr/>
        </p:nvCxnSpPr>
        <p:spPr>
          <a:xfrm>
            <a:off x="6045694" y="877161"/>
            <a:ext cx="2103120" cy="0"/>
          </a:xfrm>
          <a:prstGeom prst="line">
            <a:avLst/>
          </a:prstGeom>
          <a:ln w="12700">
            <a:solidFill>
              <a:srgbClr val="C1D72E"/>
            </a:solidFill>
          </a:ln>
          <a:effectLst/>
        </p:spPr>
        <p:style>
          <a:lnRef idx="2">
            <a:schemeClr val="accent1"/>
          </a:lnRef>
          <a:fillRef idx="0">
            <a:schemeClr val="accent1"/>
          </a:fillRef>
          <a:effectRef idx="1">
            <a:schemeClr val="accent1"/>
          </a:effectRef>
          <a:fontRef idx="minor">
            <a:schemeClr val="tx1"/>
          </a:fontRef>
        </p:style>
      </p:cxnSp>
      <p:sp>
        <p:nvSpPr>
          <p:cNvPr id="16" name="TextBox 15">
            <a:extLst>
              <a:ext uri="{FF2B5EF4-FFF2-40B4-BE49-F238E27FC236}">
                <a16:creationId xmlns:a16="http://schemas.microsoft.com/office/drawing/2014/main" id="{636EEAF2-4A83-5E7A-6197-4FB4D2197311}"/>
              </a:ext>
            </a:extLst>
          </p:cNvPr>
          <p:cNvSpPr txBox="1"/>
          <p:nvPr/>
        </p:nvSpPr>
        <p:spPr>
          <a:xfrm>
            <a:off x="6223247" y="1020932"/>
            <a:ext cx="2565646" cy="369332"/>
          </a:xfrm>
          <a:prstGeom prst="rect">
            <a:avLst/>
          </a:prstGeom>
          <a:noFill/>
        </p:spPr>
        <p:txBody>
          <a:bodyPr wrap="square" rtlCol="0">
            <a:spAutoFit/>
          </a:bodyPr>
          <a:lstStyle/>
          <a:p>
            <a:r>
              <a:rPr lang="en-US" dirty="0">
                <a:highlight>
                  <a:srgbClr val="FFFF00"/>
                </a:highlight>
                <a:latin typeface="Corbel" panose="020B0503020204020204" pitchFamily="34" charset="0"/>
              </a:rPr>
              <a:t>Placeholder</a:t>
            </a:r>
          </a:p>
        </p:txBody>
      </p:sp>
      <p:sp>
        <p:nvSpPr>
          <p:cNvPr id="17" name="Notes Placeholder 2">
            <a:extLst>
              <a:ext uri="{FF2B5EF4-FFF2-40B4-BE49-F238E27FC236}">
                <a16:creationId xmlns:a16="http://schemas.microsoft.com/office/drawing/2014/main" id="{82AEC7C6-32D1-C3A9-461E-16E8E890BD36}"/>
              </a:ext>
            </a:extLst>
          </p:cNvPr>
          <p:cNvSpPr txBox="1">
            <a:spLocks/>
          </p:cNvSpPr>
          <p:nvPr/>
        </p:nvSpPr>
        <p:spPr>
          <a:xfrm>
            <a:off x="259775" y="2543376"/>
            <a:ext cx="2494013" cy="265440"/>
          </a:xfrm>
          <a:prstGeom prst="rect">
            <a:avLst/>
          </a:prstGeom>
          <a:noFill/>
        </p:spPr>
        <p:txBody>
          <a:bodyPr vert="horz" lIns="91440" tIns="45720" rIns="91440" bIns="45720" rtlCol="0"/>
          <a:lstStyle>
            <a:lvl1pPr marL="171450" indent="-171450" algn="l" defTabSz="914400" rtl="0" eaLnBrk="1" latinLnBrk="0" hangingPunct="1">
              <a:buClr>
                <a:srgbClr val="C1D72E"/>
              </a:buClr>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1pPr>
            <a:lvl2pPr marL="450000" indent="-171450" algn="l" defTabSz="914400" rtl="0" eaLnBrk="1" latinLnBrk="0" hangingPunct="1">
              <a:buClr>
                <a:srgbClr val="C1D72E"/>
              </a:buClr>
              <a:buFont typeface="Courier New" panose="02070309020205020404" pitchFamily="49" charset="0"/>
              <a:buChar char="o"/>
              <a:defRPr sz="1200" kern="1200">
                <a:solidFill>
                  <a:schemeClr val="tx1"/>
                </a:solidFill>
                <a:latin typeface="Arial" panose="020B0604020202020204" pitchFamily="34" charset="0"/>
                <a:ea typeface="+mn-ea"/>
                <a:cs typeface="Arial" panose="020B0604020202020204" pitchFamily="34" charset="0"/>
              </a:defRPr>
            </a:lvl2pPr>
            <a:lvl3pPr marL="914400" algn="l" defTabSz="914400" rtl="0" eaLnBrk="1" latinLnBrk="0" hangingPunct="1">
              <a:defRPr sz="1200" kern="1200">
                <a:solidFill>
                  <a:schemeClr val="tx1"/>
                </a:solidFill>
                <a:latin typeface="+mn-lt"/>
                <a:ea typeface="+mn-ea"/>
                <a:cs typeface="+mn-cs"/>
              </a:defRPr>
            </a:lvl3pPr>
            <a:lvl4pPr marL="720000" indent="-171450" algn="l" defTabSz="914400" rtl="0" eaLnBrk="1" latinLnBrk="0" hangingPunct="1">
              <a:buClr>
                <a:srgbClr val="C1D72E"/>
              </a:buClr>
              <a:buFont typeface="Arial Black"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4pPr>
            <a:lvl5pPr marL="990000" indent="-171450" algn="l" defTabSz="914400" rtl="0" eaLnBrk="1" latinLnBrk="0" hangingPunct="1">
              <a:buClr>
                <a:srgbClr val="C1D72E"/>
              </a:buClr>
              <a:buFont typeface="Wingdings" pitchFamily="2" charset="2"/>
              <a:buChar char="§"/>
              <a:defRPr sz="1200" kern="1200">
                <a:solidFill>
                  <a:schemeClr val="tx1"/>
                </a:solidFill>
                <a:latin typeface="Arial" panose="020B0604020202020204" pitchFamily="34" charset="0"/>
                <a:ea typeface="+mn-ea"/>
                <a:cs typeface="Arial" panose="020B0604020202020204" pitchFamily="34" charset="0"/>
              </a:defRPr>
            </a:lvl5pPr>
            <a:lvl6pPr marL="1350000" indent="-171450" algn="l" defTabSz="914400" rtl="0" eaLnBrk="1" latinLnBrk="0" hangingPunct="1">
              <a:buClr>
                <a:srgbClr val="C1D72E"/>
              </a:buClr>
              <a:buFont typeface="Arial Unicode MS" panose="020B0604020202020204" pitchFamily="34" charset="-128"/>
              <a:buChar char="‣"/>
              <a:defRPr sz="1200"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a:lstStyle>
          <a:p>
            <a:pPr marL="0" indent="0" defTabSz="457200">
              <a:buNone/>
            </a:pPr>
            <a:r>
              <a:rPr lang="en-US" sz="1600" b="1" dirty="0">
                <a:solidFill>
                  <a:srgbClr val="19285D"/>
                </a:solidFill>
                <a:latin typeface="Corbel" panose="020B0503020204020204" pitchFamily="34" charset="0"/>
              </a:rPr>
              <a:t>RABBIT HOLE CARD</a:t>
            </a:r>
          </a:p>
        </p:txBody>
      </p:sp>
      <p:cxnSp>
        <p:nvCxnSpPr>
          <p:cNvPr id="18" name="Straight Connector 17">
            <a:extLst>
              <a:ext uri="{FF2B5EF4-FFF2-40B4-BE49-F238E27FC236}">
                <a16:creationId xmlns:a16="http://schemas.microsoft.com/office/drawing/2014/main" id="{5C5B5135-0933-05B0-CFB8-88ECBACA098A}"/>
              </a:ext>
            </a:extLst>
          </p:cNvPr>
          <p:cNvCxnSpPr>
            <a:cxnSpLocks/>
          </p:cNvCxnSpPr>
          <p:nvPr/>
        </p:nvCxnSpPr>
        <p:spPr>
          <a:xfrm>
            <a:off x="177554" y="2889705"/>
            <a:ext cx="2103120" cy="0"/>
          </a:xfrm>
          <a:prstGeom prst="line">
            <a:avLst/>
          </a:prstGeom>
          <a:ln w="12700">
            <a:solidFill>
              <a:srgbClr val="C1D72E"/>
            </a:solidFill>
          </a:ln>
          <a:effectLst/>
        </p:spPr>
        <p:style>
          <a:lnRef idx="2">
            <a:schemeClr val="accent1"/>
          </a:lnRef>
          <a:fillRef idx="0">
            <a:schemeClr val="accent1"/>
          </a:fillRef>
          <a:effectRef idx="1">
            <a:schemeClr val="accent1"/>
          </a:effectRef>
          <a:fontRef idx="minor">
            <a:schemeClr val="tx1"/>
          </a:fontRef>
        </p:style>
      </p:cxnSp>
      <p:sp>
        <p:nvSpPr>
          <p:cNvPr id="19" name="TextBox 18">
            <a:extLst>
              <a:ext uri="{FF2B5EF4-FFF2-40B4-BE49-F238E27FC236}">
                <a16:creationId xmlns:a16="http://schemas.microsoft.com/office/drawing/2014/main" id="{3C2D99E8-3072-DBE7-B9CB-06A3BCB4A5F6}"/>
              </a:ext>
            </a:extLst>
          </p:cNvPr>
          <p:cNvSpPr txBox="1"/>
          <p:nvPr/>
        </p:nvSpPr>
        <p:spPr>
          <a:xfrm>
            <a:off x="355107" y="3033476"/>
            <a:ext cx="2565646" cy="369332"/>
          </a:xfrm>
          <a:prstGeom prst="rect">
            <a:avLst/>
          </a:prstGeom>
          <a:noFill/>
        </p:spPr>
        <p:txBody>
          <a:bodyPr wrap="square" rtlCol="0">
            <a:spAutoFit/>
          </a:bodyPr>
          <a:lstStyle/>
          <a:p>
            <a:r>
              <a:rPr lang="en-US" dirty="0">
                <a:highlight>
                  <a:srgbClr val="FFFF00"/>
                </a:highlight>
                <a:latin typeface="Corbel" panose="020B0503020204020204" pitchFamily="34" charset="0"/>
              </a:rPr>
              <a:t>Placeholder</a:t>
            </a:r>
          </a:p>
        </p:txBody>
      </p:sp>
      <p:sp>
        <p:nvSpPr>
          <p:cNvPr id="20" name="Notes Placeholder 2">
            <a:extLst>
              <a:ext uri="{FF2B5EF4-FFF2-40B4-BE49-F238E27FC236}">
                <a16:creationId xmlns:a16="http://schemas.microsoft.com/office/drawing/2014/main" id="{CCFF9019-DBFB-BA97-FEC7-4FC3978F4068}"/>
              </a:ext>
            </a:extLst>
          </p:cNvPr>
          <p:cNvSpPr txBox="1">
            <a:spLocks/>
          </p:cNvSpPr>
          <p:nvPr/>
        </p:nvSpPr>
        <p:spPr>
          <a:xfrm>
            <a:off x="3193845" y="2543376"/>
            <a:ext cx="2494013" cy="265440"/>
          </a:xfrm>
          <a:prstGeom prst="rect">
            <a:avLst/>
          </a:prstGeom>
          <a:noFill/>
        </p:spPr>
        <p:txBody>
          <a:bodyPr vert="horz" lIns="91440" tIns="45720" rIns="91440" bIns="45720" rtlCol="0"/>
          <a:lstStyle>
            <a:lvl1pPr marL="171450" indent="-171450" algn="l" defTabSz="914400" rtl="0" eaLnBrk="1" latinLnBrk="0" hangingPunct="1">
              <a:buClr>
                <a:srgbClr val="C1D72E"/>
              </a:buClr>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1pPr>
            <a:lvl2pPr marL="450000" indent="-171450" algn="l" defTabSz="914400" rtl="0" eaLnBrk="1" latinLnBrk="0" hangingPunct="1">
              <a:buClr>
                <a:srgbClr val="C1D72E"/>
              </a:buClr>
              <a:buFont typeface="Courier New" panose="02070309020205020404" pitchFamily="49" charset="0"/>
              <a:buChar char="o"/>
              <a:defRPr sz="1200" kern="1200">
                <a:solidFill>
                  <a:schemeClr val="tx1"/>
                </a:solidFill>
                <a:latin typeface="Arial" panose="020B0604020202020204" pitchFamily="34" charset="0"/>
                <a:ea typeface="+mn-ea"/>
                <a:cs typeface="Arial" panose="020B0604020202020204" pitchFamily="34" charset="0"/>
              </a:defRPr>
            </a:lvl2pPr>
            <a:lvl3pPr marL="914400" algn="l" defTabSz="914400" rtl="0" eaLnBrk="1" latinLnBrk="0" hangingPunct="1">
              <a:defRPr sz="1200" kern="1200">
                <a:solidFill>
                  <a:schemeClr val="tx1"/>
                </a:solidFill>
                <a:latin typeface="+mn-lt"/>
                <a:ea typeface="+mn-ea"/>
                <a:cs typeface="+mn-cs"/>
              </a:defRPr>
            </a:lvl3pPr>
            <a:lvl4pPr marL="720000" indent="-171450" algn="l" defTabSz="914400" rtl="0" eaLnBrk="1" latinLnBrk="0" hangingPunct="1">
              <a:buClr>
                <a:srgbClr val="C1D72E"/>
              </a:buClr>
              <a:buFont typeface="Arial Black"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4pPr>
            <a:lvl5pPr marL="990000" indent="-171450" algn="l" defTabSz="914400" rtl="0" eaLnBrk="1" latinLnBrk="0" hangingPunct="1">
              <a:buClr>
                <a:srgbClr val="C1D72E"/>
              </a:buClr>
              <a:buFont typeface="Wingdings" pitchFamily="2" charset="2"/>
              <a:buChar char="§"/>
              <a:defRPr sz="1200" kern="1200">
                <a:solidFill>
                  <a:schemeClr val="tx1"/>
                </a:solidFill>
                <a:latin typeface="Arial" panose="020B0604020202020204" pitchFamily="34" charset="0"/>
                <a:ea typeface="+mn-ea"/>
                <a:cs typeface="Arial" panose="020B0604020202020204" pitchFamily="34" charset="0"/>
              </a:defRPr>
            </a:lvl5pPr>
            <a:lvl6pPr marL="1350000" indent="-171450" algn="l" defTabSz="914400" rtl="0" eaLnBrk="1" latinLnBrk="0" hangingPunct="1">
              <a:buClr>
                <a:srgbClr val="C1D72E"/>
              </a:buClr>
              <a:buFont typeface="Arial Unicode MS" panose="020B0604020202020204" pitchFamily="34" charset="-128"/>
              <a:buChar char="‣"/>
              <a:defRPr sz="1200"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a:lstStyle>
          <a:p>
            <a:pPr marL="0" indent="0" defTabSz="457200">
              <a:buNone/>
            </a:pPr>
            <a:r>
              <a:rPr lang="en-US" sz="1600" b="1" dirty="0">
                <a:solidFill>
                  <a:srgbClr val="19285D"/>
                </a:solidFill>
                <a:latin typeface="Corbel" panose="020B0503020204020204" pitchFamily="34" charset="0"/>
              </a:rPr>
              <a:t>RABBIT HOLE CARD</a:t>
            </a:r>
          </a:p>
        </p:txBody>
      </p:sp>
      <p:cxnSp>
        <p:nvCxnSpPr>
          <p:cNvPr id="21" name="Straight Connector 20">
            <a:extLst>
              <a:ext uri="{FF2B5EF4-FFF2-40B4-BE49-F238E27FC236}">
                <a16:creationId xmlns:a16="http://schemas.microsoft.com/office/drawing/2014/main" id="{4B1FC1CD-5AE3-8770-2BB4-8587BA25F363}"/>
              </a:ext>
            </a:extLst>
          </p:cNvPr>
          <p:cNvCxnSpPr>
            <a:cxnSpLocks/>
          </p:cNvCxnSpPr>
          <p:nvPr/>
        </p:nvCxnSpPr>
        <p:spPr>
          <a:xfrm>
            <a:off x="3111624" y="2889705"/>
            <a:ext cx="2103120" cy="0"/>
          </a:xfrm>
          <a:prstGeom prst="line">
            <a:avLst/>
          </a:prstGeom>
          <a:ln w="12700">
            <a:solidFill>
              <a:srgbClr val="C1D72E"/>
            </a:solidFill>
          </a:ln>
          <a:effectLst/>
        </p:spPr>
        <p:style>
          <a:lnRef idx="2">
            <a:schemeClr val="accent1"/>
          </a:lnRef>
          <a:fillRef idx="0">
            <a:schemeClr val="accent1"/>
          </a:fillRef>
          <a:effectRef idx="1">
            <a:schemeClr val="accent1"/>
          </a:effectRef>
          <a:fontRef idx="minor">
            <a:schemeClr val="tx1"/>
          </a:fontRef>
        </p:style>
      </p:cxnSp>
      <p:sp>
        <p:nvSpPr>
          <p:cNvPr id="22" name="TextBox 21">
            <a:extLst>
              <a:ext uri="{FF2B5EF4-FFF2-40B4-BE49-F238E27FC236}">
                <a16:creationId xmlns:a16="http://schemas.microsoft.com/office/drawing/2014/main" id="{AE9BA2F0-F48F-589C-4AA7-7C599801DBCA}"/>
              </a:ext>
            </a:extLst>
          </p:cNvPr>
          <p:cNvSpPr txBox="1"/>
          <p:nvPr/>
        </p:nvSpPr>
        <p:spPr>
          <a:xfrm>
            <a:off x="3289177" y="3033476"/>
            <a:ext cx="2565646" cy="369332"/>
          </a:xfrm>
          <a:prstGeom prst="rect">
            <a:avLst/>
          </a:prstGeom>
          <a:noFill/>
        </p:spPr>
        <p:txBody>
          <a:bodyPr wrap="square" rtlCol="0">
            <a:spAutoFit/>
          </a:bodyPr>
          <a:lstStyle/>
          <a:p>
            <a:r>
              <a:rPr lang="en-US" dirty="0">
                <a:highlight>
                  <a:srgbClr val="FFFF00"/>
                </a:highlight>
                <a:latin typeface="Corbel" panose="020B0503020204020204" pitchFamily="34" charset="0"/>
              </a:rPr>
              <a:t>Placeholder</a:t>
            </a:r>
          </a:p>
        </p:txBody>
      </p:sp>
      <p:sp>
        <p:nvSpPr>
          <p:cNvPr id="23" name="Notes Placeholder 2">
            <a:extLst>
              <a:ext uri="{FF2B5EF4-FFF2-40B4-BE49-F238E27FC236}">
                <a16:creationId xmlns:a16="http://schemas.microsoft.com/office/drawing/2014/main" id="{D6CA647D-62C5-0BC6-5558-6EB8C5821B9C}"/>
              </a:ext>
            </a:extLst>
          </p:cNvPr>
          <p:cNvSpPr txBox="1">
            <a:spLocks/>
          </p:cNvSpPr>
          <p:nvPr/>
        </p:nvSpPr>
        <p:spPr>
          <a:xfrm>
            <a:off x="6127915" y="2543376"/>
            <a:ext cx="2494013" cy="265440"/>
          </a:xfrm>
          <a:prstGeom prst="rect">
            <a:avLst/>
          </a:prstGeom>
          <a:noFill/>
        </p:spPr>
        <p:txBody>
          <a:bodyPr vert="horz" lIns="91440" tIns="45720" rIns="91440" bIns="45720" rtlCol="0"/>
          <a:lstStyle>
            <a:lvl1pPr marL="171450" indent="-171450" algn="l" defTabSz="914400" rtl="0" eaLnBrk="1" latinLnBrk="0" hangingPunct="1">
              <a:buClr>
                <a:srgbClr val="C1D72E"/>
              </a:buClr>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1pPr>
            <a:lvl2pPr marL="450000" indent="-171450" algn="l" defTabSz="914400" rtl="0" eaLnBrk="1" latinLnBrk="0" hangingPunct="1">
              <a:buClr>
                <a:srgbClr val="C1D72E"/>
              </a:buClr>
              <a:buFont typeface="Courier New" panose="02070309020205020404" pitchFamily="49" charset="0"/>
              <a:buChar char="o"/>
              <a:defRPr sz="1200" kern="1200">
                <a:solidFill>
                  <a:schemeClr val="tx1"/>
                </a:solidFill>
                <a:latin typeface="Arial" panose="020B0604020202020204" pitchFamily="34" charset="0"/>
                <a:ea typeface="+mn-ea"/>
                <a:cs typeface="Arial" panose="020B0604020202020204" pitchFamily="34" charset="0"/>
              </a:defRPr>
            </a:lvl2pPr>
            <a:lvl3pPr marL="914400" algn="l" defTabSz="914400" rtl="0" eaLnBrk="1" latinLnBrk="0" hangingPunct="1">
              <a:defRPr sz="1200" kern="1200">
                <a:solidFill>
                  <a:schemeClr val="tx1"/>
                </a:solidFill>
                <a:latin typeface="+mn-lt"/>
                <a:ea typeface="+mn-ea"/>
                <a:cs typeface="+mn-cs"/>
              </a:defRPr>
            </a:lvl3pPr>
            <a:lvl4pPr marL="720000" indent="-171450" algn="l" defTabSz="914400" rtl="0" eaLnBrk="1" latinLnBrk="0" hangingPunct="1">
              <a:buClr>
                <a:srgbClr val="C1D72E"/>
              </a:buClr>
              <a:buFont typeface="Arial Black"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4pPr>
            <a:lvl5pPr marL="990000" indent="-171450" algn="l" defTabSz="914400" rtl="0" eaLnBrk="1" latinLnBrk="0" hangingPunct="1">
              <a:buClr>
                <a:srgbClr val="C1D72E"/>
              </a:buClr>
              <a:buFont typeface="Wingdings" pitchFamily="2" charset="2"/>
              <a:buChar char="§"/>
              <a:defRPr sz="1200" kern="1200">
                <a:solidFill>
                  <a:schemeClr val="tx1"/>
                </a:solidFill>
                <a:latin typeface="Arial" panose="020B0604020202020204" pitchFamily="34" charset="0"/>
                <a:ea typeface="+mn-ea"/>
                <a:cs typeface="Arial" panose="020B0604020202020204" pitchFamily="34" charset="0"/>
              </a:defRPr>
            </a:lvl5pPr>
            <a:lvl6pPr marL="1350000" indent="-171450" algn="l" defTabSz="914400" rtl="0" eaLnBrk="1" latinLnBrk="0" hangingPunct="1">
              <a:buClr>
                <a:srgbClr val="C1D72E"/>
              </a:buClr>
              <a:buFont typeface="Arial Unicode MS" panose="020B0604020202020204" pitchFamily="34" charset="-128"/>
              <a:buChar char="‣"/>
              <a:defRPr sz="1200"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a:lstStyle>
          <a:p>
            <a:pPr marL="0" indent="0" defTabSz="457200">
              <a:buNone/>
            </a:pPr>
            <a:r>
              <a:rPr lang="en-US" sz="1600" b="1" dirty="0">
                <a:solidFill>
                  <a:srgbClr val="19285D"/>
                </a:solidFill>
                <a:latin typeface="Corbel" panose="020B0503020204020204" pitchFamily="34" charset="0"/>
              </a:rPr>
              <a:t>RABBIT HOLE CARD</a:t>
            </a:r>
          </a:p>
        </p:txBody>
      </p:sp>
      <p:cxnSp>
        <p:nvCxnSpPr>
          <p:cNvPr id="24" name="Straight Connector 23">
            <a:extLst>
              <a:ext uri="{FF2B5EF4-FFF2-40B4-BE49-F238E27FC236}">
                <a16:creationId xmlns:a16="http://schemas.microsoft.com/office/drawing/2014/main" id="{FA6040FA-C522-4EE5-8BB4-D8EA38860BEA}"/>
              </a:ext>
            </a:extLst>
          </p:cNvPr>
          <p:cNvCxnSpPr>
            <a:cxnSpLocks/>
          </p:cNvCxnSpPr>
          <p:nvPr/>
        </p:nvCxnSpPr>
        <p:spPr>
          <a:xfrm>
            <a:off x="6045694" y="2889705"/>
            <a:ext cx="2103120" cy="0"/>
          </a:xfrm>
          <a:prstGeom prst="line">
            <a:avLst/>
          </a:prstGeom>
          <a:ln w="12700">
            <a:solidFill>
              <a:srgbClr val="C1D72E"/>
            </a:solidFill>
          </a:ln>
          <a:effectLst/>
        </p:spPr>
        <p:style>
          <a:lnRef idx="2">
            <a:schemeClr val="accent1"/>
          </a:lnRef>
          <a:fillRef idx="0">
            <a:schemeClr val="accent1"/>
          </a:fillRef>
          <a:effectRef idx="1">
            <a:schemeClr val="accent1"/>
          </a:effectRef>
          <a:fontRef idx="minor">
            <a:schemeClr val="tx1"/>
          </a:fontRef>
        </p:style>
      </p:cxnSp>
      <p:sp>
        <p:nvSpPr>
          <p:cNvPr id="25" name="TextBox 24">
            <a:extLst>
              <a:ext uri="{FF2B5EF4-FFF2-40B4-BE49-F238E27FC236}">
                <a16:creationId xmlns:a16="http://schemas.microsoft.com/office/drawing/2014/main" id="{BF77770B-37E9-E810-3A7E-29069F425091}"/>
              </a:ext>
            </a:extLst>
          </p:cNvPr>
          <p:cNvSpPr txBox="1"/>
          <p:nvPr/>
        </p:nvSpPr>
        <p:spPr>
          <a:xfrm>
            <a:off x="6223247" y="3033476"/>
            <a:ext cx="2565646" cy="369332"/>
          </a:xfrm>
          <a:prstGeom prst="rect">
            <a:avLst/>
          </a:prstGeom>
          <a:noFill/>
        </p:spPr>
        <p:txBody>
          <a:bodyPr wrap="square" rtlCol="0">
            <a:spAutoFit/>
          </a:bodyPr>
          <a:lstStyle/>
          <a:p>
            <a:r>
              <a:rPr lang="en-US" dirty="0">
                <a:highlight>
                  <a:srgbClr val="FFFF00"/>
                </a:highlight>
                <a:latin typeface="Corbel" panose="020B0503020204020204" pitchFamily="34" charset="0"/>
              </a:rPr>
              <a:t>Placeholder</a:t>
            </a:r>
          </a:p>
        </p:txBody>
      </p:sp>
      <p:sp>
        <p:nvSpPr>
          <p:cNvPr id="35" name="Notes Placeholder 2">
            <a:extLst>
              <a:ext uri="{FF2B5EF4-FFF2-40B4-BE49-F238E27FC236}">
                <a16:creationId xmlns:a16="http://schemas.microsoft.com/office/drawing/2014/main" id="{9D47812B-E69D-7D0D-2935-1B5FE94B90F6}"/>
              </a:ext>
            </a:extLst>
          </p:cNvPr>
          <p:cNvSpPr txBox="1">
            <a:spLocks/>
          </p:cNvSpPr>
          <p:nvPr/>
        </p:nvSpPr>
        <p:spPr>
          <a:xfrm>
            <a:off x="259775" y="4555920"/>
            <a:ext cx="2494013" cy="265440"/>
          </a:xfrm>
          <a:prstGeom prst="rect">
            <a:avLst/>
          </a:prstGeom>
          <a:noFill/>
        </p:spPr>
        <p:txBody>
          <a:bodyPr vert="horz" lIns="91440" tIns="45720" rIns="91440" bIns="45720" rtlCol="0"/>
          <a:lstStyle>
            <a:lvl1pPr marL="171450" indent="-171450" algn="l" defTabSz="914400" rtl="0" eaLnBrk="1" latinLnBrk="0" hangingPunct="1">
              <a:buClr>
                <a:srgbClr val="C1D72E"/>
              </a:buClr>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1pPr>
            <a:lvl2pPr marL="450000" indent="-171450" algn="l" defTabSz="914400" rtl="0" eaLnBrk="1" latinLnBrk="0" hangingPunct="1">
              <a:buClr>
                <a:srgbClr val="C1D72E"/>
              </a:buClr>
              <a:buFont typeface="Courier New" panose="02070309020205020404" pitchFamily="49" charset="0"/>
              <a:buChar char="o"/>
              <a:defRPr sz="1200" kern="1200">
                <a:solidFill>
                  <a:schemeClr val="tx1"/>
                </a:solidFill>
                <a:latin typeface="Arial" panose="020B0604020202020204" pitchFamily="34" charset="0"/>
                <a:ea typeface="+mn-ea"/>
                <a:cs typeface="Arial" panose="020B0604020202020204" pitchFamily="34" charset="0"/>
              </a:defRPr>
            </a:lvl2pPr>
            <a:lvl3pPr marL="914400" algn="l" defTabSz="914400" rtl="0" eaLnBrk="1" latinLnBrk="0" hangingPunct="1">
              <a:defRPr sz="1200" kern="1200">
                <a:solidFill>
                  <a:schemeClr val="tx1"/>
                </a:solidFill>
                <a:latin typeface="+mn-lt"/>
                <a:ea typeface="+mn-ea"/>
                <a:cs typeface="+mn-cs"/>
              </a:defRPr>
            </a:lvl3pPr>
            <a:lvl4pPr marL="720000" indent="-171450" algn="l" defTabSz="914400" rtl="0" eaLnBrk="1" latinLnBrk="0" hangingPunct="1">
              <a:buClr>
                <a:srgbClr val="C1D72E"/>
              </a:buClr>
              <a:buFont typeface="Arial Black"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4pPr>
            <a:lvl5pPr marL="990000" indent="-171450" algn="l" defTabSz="914400" rtl="0" eaLnBrk="1" latinLnBrk="0" hangingPunct="1">
              <a:buClr>
                <a:srgbClr val="C1D72E"/>
              </a:buClr>
              <a:buFont typeface="Wingdings" pitchFamily="2" charset="2"/>
              <a:buChar char="§"/>
              <a:defRPr sz="1200" kern="1200">
                <a:solidFill>
                  <a:schemeClr val="tx1"/>
                </a:solidFill>
                <a:latin typeface="Arial" panose="020B0604020202020204" pitchFamily="34" charset="0"/>
                <a:ea typeface="+mn-ea"/>
                <a:cs typeface="Arial" panose="020B0604020202020204" pitchFamily="34" charset="0"/>
              </a:defRPr>
            </a:lvl5pPr>
            <a:lvl6pPr marL="1350000" indent="-171450" algn="l" defTabSz="914400" rtl="0" eaLnBrk="1" latinLnBrk="0" hangingPunct="1">
              <a:buClr>
                <a:srgbClr val="C1D72E"/>
              </a:buClr>
              <a:buFont typeface="Arial Unicode MS" panose="020B0604020202020204" pitchFamily="34" charset="-128"/>
              <a:buChar char="‣"/>
              <a:defRPr sz="1200"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a:lstStyle>
          <a:p>
            <a:pPr marL="0" indent="0" defTabSz="457200">
              <a:buNone/>
            </a:pPr>
            <a:r>
              <a:rPr lang="en-US" sz="1600" b="1" dirty="0">
                <a:solidFill>
                  <a:srgbClr val="19285D"/>
                </a:solidFill>
                <a:latin typeface="Corbel" panose="020B0503020204020204" pitchFamily="34" charset="0"/>
              </a:rPr>
              <a:t>RABBIT HOLE CARD</a:t>
            </a:r>
          </a:p>
        </p:txBody>
      </p:sp>
      <p:cxnSp>
        <p:nvCxnSpPr>
          <p:cNvPr id="36" name="Straight Connector 35">
            <a:extLst>
              <a:ext uri="{FF2B5EF4-FFF2-40B4-BE49-F238E27FC236}">
                <a16:creationId xmlns:a16="http://schemas.microsoft.com/office/drawing/2014/main" id="{06DF58CE-E97D-05BA-F58B-FA5E74A1C4F1}"/>
              </a:ext>
            </a:extLst>
          </p:cNvPr>
          <p:cNvCxnSpPr>
            <a:cxnSpLocks/>
          </p:cNvCxnSpPr>
          <p:nvPr/>
        </p:nvCxnSpPr>
        <p:spPr>
          <a:xfrm>
            <a:off x="177554" y="4902249"/>
            <a:ext cx="2103120" cy="0"/>
          </a:xfrm>
          <a:prstGeom prst="line">
            <a:avLst/>
          </a:prstGeom>
          <a:ln w="12700">
            <a:solidFill>
              <a:srgbClr val="C1D72E"/>
            </a:solidFill>
          </a:ln>
          <a:effectLst/>
        </p:spPr>
        <p:style>
          <a:lnRef idx="2">
            <a:schemeClr val="accent1"/>
          </a:lnRef>
          <a:fillRef idx="0">
            <a:schemeClr val="accent1"/>
          </a:fillRef>
          <a:effectRef idx="1">
            <a:schemeClr val="accent1"/>
          </a:effectRef>
          <a:fontRef idx="minor">
            <a:schemeClr val="tx1"/>
          </a:fontRef>
        </p:style>
      </p:cxnSp>
      <p:sp>
        <p:nvSpPr>
          <p:cNvPr id="37" name="TextBox 36">
            <a:extLst>
              <a:ext uri="{FF2B5EF4-FFF2-40B4-BE49-F238E27FC236}">
                <a16:creationId xmlns:a16="http://schemas.microsoft.com/office/drawing/2014/main" id="{05F7E0E7-3DFD-AD4F-0E35-290383416051}"/>
              </a:ext>
            </a:extLst>
          </p:cNvPr>
          <p:cNvSpPr txBox="1"/>
          <p:nvPr/>
        </p:nvSpPr>
        <p:spPr>
          <a:xfrm>
            <a:off x="355107" y="5046020"/>
            <a:ext cx="2565646" cy="369332"/>
          </a:xfrm>
          <a:prstGeom prst="rect">
            <a:avLst/>
          </a:prstGeom>
          <a:noFill/>
        </p:spPr>
        <p:txBody>
          <a:bodyPr wrap="square" rtlCol="0">
            <a:spAutoFit/>
          </a:bodyPr>
          <a:lstStyle/>
          <a:p>
            <a:r>
              <a:rPr lang="en-US" dirty="0">
                <a:highlight>
                  <a:srgbClr val="FFFF00"/>
                </a:highlight>
                <a:latin typeface="Corbel" panose="020B0503020204020204" pitchFamily="34" charset="0"/>
              </a:rPr>
              <a:t>Placeholder</a:t>
            </a:r>
          </a:p>
        </p:txBody>
      </p:sp>
      <p:sp>
        <p:nvSpPr>
          <p:cNvPr id="38" name="Notes Placeholder 2">
            <a:extLst>
              <a:ext uri="{FF2B5EF4-FFF2-40B4-BE49-F238E27FC236}">
                <a16:creationId xmlns:a16="http://schemas.microsoft.com/office/drawing/2014/main" id="{65BAC09B-9261-5C71-AE1C-B011A2BFB12A}"/>
              </a:ext>
            </a:extLst>
          </p:cNvPr>
          <p:cNvSpPr txBox="1">
            <a:spLocks/>
          </p:cNvSpPr>
          <p:nvPr/>
        </p:nvSpPr>
        <p:spPr>
          <a:xfrm>
            <a:off x="3193845" y="4555920"/>
            <a:ext cx="2494013" cy="265440"/>
          </a:xfrm>
          <a:prstGeom prst="rect">
            <a:avLst/>
          </a:prstGeom>
          <a:noFill/>
        </p:spPr>
        <p:txBody>
          <a:bodyPr vert="horz" lIns="91440" tIns="45720" rIns="91440" bIns="45720" rtlCol="0"/>
          <a:lstStyle>
            <a:lvl1pPr marL="171450" indent="-171450" algn="l" defTabSz="914400" rtl="0" eaLnBrk="1" latinLnBrk="0" hangingPunct="1">
              <a:buClr>
                <a:srgbClr val="C1D72E"/>
              </a:buClr>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1pPr>
            <a:lvl2pPr marL="450000" indent="-171450" algn="l" defTabSz="914400" rtl="0" eaLnBrk="1" latinLnBrk="0" hangingPunct="1">
              <a:buClr>
                <a:srgbClr val="C1D72E"/>
              </a:buClr>
              <a:buFont typeface="Courier New" panose="02070309020205020404" pitchFamily="49" charset="0"/>
              <a:buChar char="o"/>
              <a:defRPr sz="1200" kern="1200">
                <a:solidFill>
                  <a:schemeClr val="tx1"/>
                </a:solidFill>
                <a:latin typeface="Arial" panose="020B0604020202020204" pitchFamily="34" charset="0"/>
                <a:ea typeface="+mn-ea"/>
                <a:cs typeface="Arial" panose="020B0604020202020204" pitchFamily="34" charset="0"/>
              </a:defRPr>
            </a:lvl2pPr>
            <a:lvl3pPr marL="914400" algn="l" defTabSz="914400" rtl="0" eaLnBrk="1" latinLnBrk="0" hangingPunct="1">
              <a:defRPr sz="1200" kern="1200">
                <a:solidFill>
                  <a:schemeClr val="tx1"/>
                </a:solidFill>
                <a:latin typeface="+mn-lt"/>
                <a:ea typeface="+mn-ea"/>
                <a:cs typeface="+mn-cs"/>
              </a:defRPr>
            </a:lvl3pPr>
            <a:lvl4pPr marL="720000" indent="-171450" algn="l" defTabSz="914400" rtl="0" eaLnBrk="1" latinLnBrk="0" hangingPunct="1">
              <a:buClr>
                <a:srgbClr val="C1D72E"/>
              </a:buClr>
              <a:buFont typeface="Arial Black"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4pPr>
            <a:lvl5pPr marL="990000" indent="-171450" algn="l" defTabSz="914400" rtl="0" eaLnBrk="1" latinLnBrk="0" hangingPunct="1">
              <a:buClr>
                <a:srgbClr val="C1D72E"/>
              </a:buClr>
              <a:buFont typeface="Wingdings" pitchFamily="2" charset="2"/>
              <a:buChar char="§"/>
              <a:defRPr sz="1200" kern="1200">
                <a:solidFill>
                  <a:schemeClr val="tx1"/>
                </a:solidFill>
                <a:latin typeface="Arial" panose="020B0604020202020204" pitchFamily="34" charset="0"/>
                <a:ea typeface="+mn-ea"/>
                <a:cs typeface="Arial" panose="020B0604020202020204" pitchFamily="34" charset="0"/>
              </a:defRPr>
            </a:lvl5pPr>
            <a:lvl6pPr marL="1350000" indent="-171450" algn="l" defTabSz="914400" rtl="0" eaLnBrk="1" latinLnBrk="0" hangingPunct="1">
              <a:buClr>
                <a:srgbClr val="C1D72E"/>
              </a:buClr>
              <a:buFont typeface="Arial Unicode MS" panose="020B0604020202020204" pitchFamily="34" charset="-128"/>
              <a:buChar char="‣"/>
              <a:defRPr sz="1200"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a:lstStyle>
          <a:p>
            <a:pPr marL="0" indent="0" defTabSz="457200">
              <a:buNone/>
            </a:pPr>
            <a:r>
              <a:rPr lang="en-US" sz="1600" b="1" dirty="0">
                <a:solidFill>
                  <a:srgbClr val="19285D"/>
                </a:solidFill>
                <a:latin typeface="Corbel" panose="020B0503020204020204" pitchFamily="34" charset="0"/>
              </a:rPr>
              <a:t>RABBIT HOLE CARD</a:t>
            </a:r>
          </a:p>
        </p:txBody>
      </p:sp>
      <p:cxnSp>
        <p:nvCxnSpPr>
          <p:cNvPr id="39" name="Straight Connector 38">
            <a:extLst>
              <a:ext uri="{FF2B5EF4-FFF2-40B4-BE49-F238E27FC236}">
                <a16:creationId xmlns:a16="http://schemas.microsoft.com/office/drawing/2014/main" id="{A66B31DC-1CAC-1179-9665-AF753EAF2BE4}"/>
              </a:ext>
            </a:extLst>
          </p:cNvPr>
          <p:cNvCxnSpPr>
            <a:cxnSpLocks/>
          </p:cNvCxnSpPr>
          <p:nvPr/>
        </p:nvCxnSpPr>
        <p:spPr>
          <a:xfrm>
            <a:off x="3111624" y="4902249"/>
            <a:ext cx="2103120" cy="0"/>
          </a:xfrm>
          <a:prstGeom prst="line">
            <a:avLst/>
          </a:prstGeom>
          <a:ln w="12700">
            <a:solidFill>
              <a:srgbClr val="C1D72E"/>
            </a:solidFill>
          </a:ln>
          <a:effectLst/>
        </p:spPr>
        <p:style>
          <a:lnRef idx="2">
            <a:schemeClr val="accent1"/>
          </a:lnRef>
          <a:fillRef idx="0">
            <a:schemeClr val="accent1"/>
          </a:fillRef>
          <a:effectRef idx="1">
            <a:schemeClr val="accent1"/>
          </a:effectRef>
          <a:fontRef idx="minor">
            <a:schemeClr val="tx1"/>
          </a:fontRef>
        </p:style>
      </p:cxnSp>
      <p:sp>
        <p:nvSpPr>
          <p:cNvPr id="40" name="TextBox 39">
            <a:extLst>
              <a:ext uri="{FF2B5EF4-FFF2-40B4-BE49-F238E27FC236}">
                <a16:creationId xmlns:a16="http://schemas.microsoft.com/office/drawing/2014/main" id="{31DBBB66-823C-FA07-9102-67A178BC9124}"/>
              </a:ext>
            </a:extLst>
          </p:cNvPr>
          <p:cNvSpPr txBox="1"/>
          <p:nvPr/>
        </p:nvSpPr>
        <p:spPr>
          <a:xfrm>
            <a:off x="3289177" y="5046020"/>
            <a:ext cx="2565646" cy="369332"/>
          </a:xfrm>
          <a:prstGeom prst="rect">
            <a:avLst/>
          </a:prstGeom>
          <a:noFill/>
        </p:spPr>
        <p:txBody>
          <a:bodyPr wrap="square" rtlCol="0">
            <a:spAutoFit/>
          </a:bodyPr>
          <a:lstStyle/>
          <a:p>
            <a:r>
              <a:rPr lang="en-US" dirty="0">
                <a:highlight>
                  <a:srgbClr val="FFFF00"/>
                </a:highlight>
                <a:latin typeface="Corbel" panose="020B0503020204020204" pitchFamily="34" charset="0"/>
              </a:rPr>
              <a:t>Placeholder</a:t>
            </a:r>
          </a:p>
        </p:txBody>
      </p:sp>
      <p:sp>
        <p:nvSpPr>
          <p:cNvPr id="41" name="Notes Placeholder 2">
            <a:extLst>
              <a:ext uri="{FF2B5EF4-FFF2-40B4-BE49-F238E27FC236}">
                <a16:creationId xmlns:a16="http://schemas.microsoft.com/office/drawing/2014/main" id="{45B8FE73-577B-E352-80A8-A50697AFF6D8}"/>
              </a:ext>
            </a:extLst>
          </p:cNvPr>
          <p:cNvSpPr txBox="1">
            <a:spLocks/>
          </p:cNvSpPr>
          <p:nvPr/>
        </p:nvSpPr>
        <p:spPr>
          <a:xfrm>
            <a:off x="6127915" y="4555920"/>
            <a:ext cx="2494013" cy="265440"/>
          </a:xfrm>
          <a:prstGeom prst="rect">
            <a:avLst/>
          </a:prstGeom>
          <a:noFill/>
        </p:spPr>
        <p:txBody>
          <a:bodyPr vert="horz" lIns="91440" tIns="45720" rIns="91440" bIns="45720" rtlCol="0"/>
          <a:lstStyle>
            <a:lvl1pPr marL="171450" indent="-171450" algn="l" defTabSz="914400" rtl="0" eaLnBrk="1" latinLnBrk="0" hangingPunct="1">
              <a:buClr>
                <a:srgbClr val="C1D72E"/>
              </a:buClr>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1pPr>
            <a:lvl2pPr marL="450000" indent="-171450" algn="l" defTabSz="914400" rtl="0" eaLnBrk="1" latinLnBrk="0" hangingPunct="1">
              <a:buClr>
                <a:srgbClr val="C1D72E"/>
              </a:buClr>
              <a:buFont typeface="Courier New" panose="02070309020205020404" pitchFamily="49" charset="0"/>
              <a:buChar char="o"/>
              <a:defRPr sz="1200" kern="1200">
                <a:solidFill>
                  <a:schemeClr val="tx1"/>
                </a:solidFill>
                <a:latin typeface="Arial" panose="020B0604020202020204" pitchFamily="34" charset="0"/>
                <a:ea typeface="+mn-ea"/>
                <a:cs typeface="Arial" panose="020B0604020202020204" pitchFamily="34" charset="0"/>
              </a:defRPr>
            </a:lvl2pPr>
            <a:lvl3pPr marL="914400" algn="l" defTabSz="914400" rtl="0" eaLnBrk="1" latinLnBrk="0" hangingPunct="1">
              <a:defRPr sz="1200" kern="1200">
                <a:solidFill>
                  <a:schemeClr val="tx1"/>
                </a:solidFill>
                <a:latin typeface="+mn-lt"/>
                <a:ea typeface="+mn-ea"/>
                <a:cs typeface="+mn-cs"/>
              </a:defRPr>
            </a:lvl3pPr>
            <a:lvl4pPr marL="720000" indent="-171450" algn="l" defTabSz="914400" rtl="0" eaLnBrk="1" latinLnBrk="0" hangingPunct="1">
              <a:buClr>
                <a:srgbClr val="C1D72E"/>
              </a:buClr>
              <a:buFont typeface="Arial Black"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4pPr>
            <a:lvl5pPr marL="990000" indent="-171450" algn="l" defTabSz="914400" rtl="0" eaLnBrk="1" latinLnBrk="0" hangingPunct="1">
              <a:buClr>
                <a:srgbClr val="C1D72E"/>
              </a:buClr>
              <a:buFont typeface="Wingdings" pitchFamily="2" charset="2"/>
              <a:buChar char="§"/>
              <a:defRPr sz="1200" kern="1200">
                <a:solidFill>
                  <a:schemeClr val="tx1"/>
                </a:solidFill>
                <a:latin typeface="Arial" panose="020B0604020202020204" pitchFamily="34" charset="0"/>
                <a:ea typeface="+mn-ea"/>
                <a:cs typeface="Arial" panose="020B0604020202020204" pitchFamily="34" charset="0"/>
              </a:defRPr>
            </a:lvl5pPr>
            <a:lvl6pPr marL="1350000" indent="-171450" algn="l" defTabSz="914400" rtl="0" eaLnBrk="1" latinLnBrk="0" hangingPunct="1">
              <a:buClr>
                <a:srgbClr val="C1D72E"/>
              </a:buClr>
              <a:buFont typeface="Arial Unicode MS" panose="020B0604020202020204" pitchFamily="34" charset="-128"/>
              <a:buChar char="‣"/>
              <a:defRPr sz="1200"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a:lstStyle>
          <a:p>
            <a:pPr marL="0" indent="0" defTabSz="457200">
              <a:buNone/>
            </a:pPr>
            <a:r>
              <a:rPr lang="en-US" sz="1600" b="1" dirty="0">
                <a:solidFill>
                  <a:srgbClr val="19285D"/>
                </a:solidFill>
                <a:latin typeface="Corbel" panose="020B0503020204020204" pitchFamily="34" charset="0"/>
              </a:rPr>
              <a:t>RABBIT HOLE CARD</a:t>
            </a:r>
          </a:p>
        </p:txBody>
      </p:sp>
      <p:cxnSp>
        <p:nvCxnSpPr>
          <p:cNvPr id="42" name="Straight Connector 41">
            <a:extLst>
              <a:ext uri="{FF2B5EF4-FFF2-40B4-BE49-F238E27FC236}">
                <a16:creationId xmlns:a16="http://schemas.microsoft.com/office/drawing/2014/main" id="{E9DEDDB6-0D56-969F-CE77-FD9B5D69C7FF}"/>
              </a:ext>
            </a:extLst>
          </p:cNvPr>
          <p:cNvCxnSpPr>
            <a:cxnSpLocks/>
          </p:cNvCxnSpPr>
          <p:nvPr/>
        </p:nvCxnSpPr>
        <p:spPr>
          <a:xfrm>
            <a:off x="6045694" y="4902249"/>
            <a:ext cx="2103120" cy="0"/>
          </a:xfrm>
          <a:prstGeom prst="line">
            <a:avLst/>
          </a:prstGeom>
          <a:ln w="12700">
            <a:solidFill>
              <a:srgbClr val="C1D72E"/>
            </a:solidFill>
          </a:ln>
          <a:effectLst/>
        </p:spPr>
        <p:style>
          <a:lnRef idx="2">
            <a:schemeClr val="accent1"/>
          </a:lnRef>
          <a:fillRef idx="0">
            <a:schemeClr val="accent1"/>
          </a:fillRef>
          <a:effectRef idx="1">
            <a:schemeClr val="accent1"/>
          </a:effectRef>
          <a:fontRef idx="minor">
            <a:schemeClr val="tx1"/>
          </a:fontRef>
        </p:style>
      </p:cxnSp>
      <p:sp>
        <p:nvSpPr>
          <p:cNvPr id="43" name="TextBox 42">
            <a:extLst>
              <a:ext uri="{FF2B5EF4-FFF2-40B4-BE49-F238E27FC236}">
                <a16:creationId xmlns:a16="http://schemas.microsoft.com/office/drawing/2014/main" id="{B506503B-4F78-BB82-1267-7B54BBEAA554}"/>
              </a:ext>
            </a:extLst>
          </p:cNvPr>
          <p:cNvSpPr txBox="1"/>
          <p:nvPr/>
        </p:nvSpPr>
        <p:spPr>
          <a:xfrm>
            <a:off x="6223247" y="5046020"/>
            <a:ext cx="2565646" cy="369332"/>
          </a:xfrm>
          <a:prstGeom prst="rect">
            <a:avLst/>
          </a:prstGeom>
          <a:noFill/>
        </p:spPr>
        <p:txBody>
          <a:bodyPr wrap="square" rtlCol="0">
            <a:spAutoFit/>
          </a:bodyPr>
          <a:lstStyle/>
          <a:p>
            <a:r>
              <a:rPr lang="en-US" dirty="0">
                <a:highlight>
                  <a:srgbClr val="FFFF00"/>
                </a:highlight>
                <a:latin typeface="Corbel" panose="020B0503020204020204" pitchFamily="34" charset="0"/>
              </a:rPr>
              <a:t>Placeholder</a:t>
            </a:r>
          </a:p>
        </p:txBody>
      </p:sp>
    </p:spTree>
    <p:extLst>
      <p:ext uri="{BB962C8B-B14F-4D97-AF65-F5344CB8AC3E}">
        <p14:creationId xmlns:p14="http://schemas.microsoft.com/office/powerpoint/2010/main" val="1076152933"/>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F02E968-C9B0-D336-A298-27E4189CA3CB}"/>
              </a:ext>
            </a:extLst>
          </p:cNvPr>
          <p:cNvSpPr/>
          <p:nvPr/>
        </p:nvSpPr>
        <p:spPr>
          <a:xfrm>
            <a:off x="71021" y="479395"/>
            <a:ext cx="8922059" cy="587701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57DA5B8A-824F-9922-830C-BF5D3FDAC9DF}"/>
              </a:ext>
            </a:extLst>
          </p:cNvPr>
          <p:cNvSpPr/>
          <p:nvPr/>
        </p:nvSpPr>
        <p:spPr>
          <a:xfrm>
            <a:off x="116305" y="30115"/>
            <a:ext cx="4908120" cy="277785"/>
          </a:xfrm>
          <a:prstGeom prst="rect">
            <a:avLst/>
          </a:prstGeom>
        </p:spPr>
        <p:txBody>
          <a:bodyPr wrap="square" lIns="92217" tIns="46109" rIns="92217" bIns="46109" anchor="ctr">
            <a:spAutoFit/>
          </a:bodyPr>
          <a:lstStyle/>
          <a:p>
            <a:pPr algn="l">
              <a:spcBef>
                <a:spcPts val="403"/>
              </a:spcBef>
            </a:pPr>
            <a:r>
              <a:rPr lang="en-US" sz="1200" b="1" dirty="0">
                <a:solidFill>
                  <a:schemeClr val="bg1"/>
                </a:solidFill>
                <a:latin typeface="Arial" panose="020B0604020202020204" pitchFamily="34" charset="0"/>
                <a:cs typeface="Arial" panose="020B0604020202020204" pitchFamily="34" charset="0"/>
              </a:rPr>
              <a:t>DAY 2: RCPS MASTERCLASS</a:t>
            </a:r>
          </a:p>
        </p:txBody>
      </p:sp>
      <p:pic>
        <p:nvPicPr>
          <p:cNvPr id="7" name="Picture 6">
            <a:extLst>
              <a:ext uri="{FF2B5EF4-FFF2-40B4-BE49-F238E27FC236}">
                <a16:creationId xmlns:a16="http://schemas.microsoft.com/office/drawing/2014/main" id="{FD9F0546-2FE4-1620-A3E5-E45DDBC8D53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362144" y="583484"/>
            <a:ext cx="4419710" cy="5691031"/>
          </a:xfrm>
          <a:prstGeom prst="rect">
            <a:avLst/>
          </a:prstGeom>
          <a:ln>
            <a:solidFill>
              <a:schemeClr val="tx2"/>
            </a:solidFill>
          </a:ln>
        </p:spPr>
      </p:pic>
    </p:spTree>
    <p:extLst>
      <p:ext uri="{BB962C8B-B14F-4D97-AF65-F5344CB8AC3E}">
        <p14:creationId xmlns:p14="http://schemas.microsoft.com/office/powerpoint/2010/main" val="830645265"/>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6375" y="546100"/>
            <a:ext cx="4365625" cy="2455863"/>
          </a:xfrm>
        </p:spPr>
      </p:sp>
      <p:sp>
        <p:nvSpPr>
          <p:cNvPr id="3" name="Notes Placeholder 2"/>
          <p:cNvSpPr>
            <a:spLocks noGrp="1"/>
          </p:cNvSpPr>
          <p:nvPr>
            <p:ph type="body" idx="1"/>
          </p:nvPr>
        </p:nvSpPr>
        <p:spPr/>
        <p:txBody>
          <a:bodyPr/>
          <a:lstStyle/>
          <a:p>
            <a:r>
              <a:rPr lang="en-US" b="1" dirty="0"/>
              <a:t>Solicit</a:t>
            </a:r>
            <a:r>
              <a:rPr lang="en-US" dirty="0"/>
              <a:t> key takeaways from participants.</a:t>
            </a:r>
          </a:p>
        </p:txBody>
      </p:sp>
      <p:sp>
        <p:nvSpPr>
          <p:cNvPr id="4" name="Rectangle 3">
            <a:extLst>
              <a:ext uri="{FF2B5EF4-FFF2-40B4-BE49-F238E27FC236}">
                <a16:creationId xmlns:a16="http://schemas.microsoft.com/office/drawing/2014/main" id="{B2672331-D49E-375C-2BFF-2FC9F41065E2}"/>
              </a:ext>
            </a:extLst>
          </p:cNvPr>
          <p:cNvSpPr/>
          <p:nvPr/>
        </p:nvSpPr>
        <p:spPr>
          <a:xfrm>
            <a:off x="116305" y="30115"/>
            <a:ext cx="4908120" cy="277785"/>
          </a:xfrm>
          <a:prstGeom prst="rect">
            <a:avLst/>
          </a:prstGeom>
        </p:spPr>
        <p:txBody>
          <a:bodyPr wrap="square" lIns="92217" tIns="46109" rIns="92217" bIns="46109" anchor="ctr">
            <a:spAutoFit/>
          </a:bodyPr>
          <a:lstStyle/>
          <a:p>
            <a:pPr algn="l">
              <a:spcBef>
                <a:spcPts val="403"/>
              </a:spcBef>
            </a:pPr>
            <a:r>
              <a:rPr lang="en-US" sz="1200" b="1" dirty="0">
                <a:solidFill>
                  <a:schemeClr val="bg1"/>
                </a:solidFill>
                <a:latin typeface="Arial" panose="020B0604020202020204" pitchFamily="34" charset="0"/>
                <a:cs typeface="Arial" panose="020B0604020202020204" pitchFamily="34" charset="0"/>
              </a:rPr>
              <a:t>DAY 2: RCPS MASTERCLASS</a:t>
            </a:r>
          </a:p>
        </p:txBody>
      </p:sp>
      <p:graphicFrame>
        <p:nvGraphicFramePr>
          <p:cNvPr id="5" name="Table 4">
            <a:extLst>
              <a:ext uri="{FF2B5EF4-FFF2-40B4-BE49-F238E27FC236}">
                <a16:creationId xmlns:a16="http://schemas.microsoft.com/office/drawing/2014/main" id="{CF52EDE9-6E9A-0744-F557-B410235CE11A}"/>
              </a:ext>
            </a:extLst>
          </p:cNvPr>
          <p:cNvGraphicFramePr>
            <a:graphicFrameLocks noGrp="1"/>
          </p:cNvGraphicFramePr>
          <p:nvPr>
            <p:extLst>
              <p:ext uri="{D42A27DB-BD31-4B8C-83A1-F6EECF244321}">
                <p14:modId xmlns:p14="http://schemas.microsoft.com/office/powerpoint/2010/main" val="2919447178"/>
              </p:ext>
            </p:extLst>
          </p:nvPr>
        </p:nvGraphicFramePr>
        <p:xfrm>
          <a:off x="239697" y="3348164"/>
          <a:ext cx="4310908" cy="883920"/>
        </p:xfrm>
        <a:graphic>
          <a:graphicData uri="http://schemas.openxmlformats.org/drawingml/2006/table">
            <a:tbl>
              <a:tblPr firstRow="1" bandRow="1">
                <a:tableStyleId>{5C22544A-7EE6-4342-B048-85BDC9FD1C3A}</a:tableStyleId>
              </a:tblPr>
              <a:tblGrid>
                <a:gridCol w="1399032">
                  <a:extLst>
                    <a:ext uri="{9D8B030D-6E8A-4147-A177-3AD203B41FA5}">
                      <a16:colId xmlns:a16="http://schemas.microsoft.com/office/drawing/2014/main" val="3460872777"/>
                    </a:ext>
                  </a:extLst>
                </a:gridCol>
                <a:gridCol w="2911876">
                  <a:extLst>
                    <a:ext uri="{9D8B030D-6E8A-4147-A177-3AD203B41FA5}">
                      <a16:colId xmlns:a16="http://schemas.microsoft.com/office/drawing/2014/main" val="3929844881"/>
                    </a:ext>
                  </a:extLst>
                </a:gridCol>
              </a:tblGrid>
              <a:tr h="0">
                <a:tc gridSpan="2">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white"/>
                          </a:solidFill>
                          <a:effectLst/>
                          <a:uLnTx/>
                          <a:uFillTx/>
                          <a:latin typeface="+mn-lt"/>
                          <a:ea typeface="+mn-ea"/>
                          <a:cs typeface="+mn-cs"/>
                        </a:rPr>
                        <a:t>Day 2 AM Focus – Right Heart Catheterization &amp; Our Patients</a:t>
                      </a:r>
                      <a:endParaRPr kumimoji="0" lang="en-US" sz="1000" b="1" i="0" u="none" strike="noStrike" kern="1200" cap="none" spc="0" normalizeH="0" baseline="0" noProof="0" dirty="0">
                        <a:ln>
                          <a:noFill/>
                        </a:ln>
                        <a:solidFill>
                          <a:prstClr val="white"/>
                        </a:solidFill>
                        <a:effectLst/>
                        <a:uLnTx/>
                        <a:uFillTx/>
                        <a:latin typeface="Century Schoolbook" panose="02040604050505020304" pitchFamily="18" charset="0"/>
                        <a:ea typeface="Times New Roman" panose="02020603050405020304" pitchFamily="18" charset="0"/>
                        <a:cs typeface="Times New Roman" panose="02020603050405020304" pitchFamily="18" charset="0"/>
                      </a:endParaRPr>
                    </a:p>
                  </a:txBody>
                  <a:tcPr marL="121920" marR="121920" marT="34290" marB="3429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9285D"/>
                    </a:solidFill>
                  </a:tcPr>
                </a:tc>
                <a:tc hMerge="1">
                  <a:txBody>
                    <a:bodyPr/>
                    <a:lstStyle/>
                    <a:p>
                      <a:pPr algn="l"/>
                      <a:endParaRPr lang="en-US" sz="1100" dirty="0">
                        <a:latin typeface="+mn-lt"/>
                        <a:cs typeface="Arial" panose="020B0604020202020204" pitchFamily="34" charset="0"/>
                      </a:endParaRP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9285D"/>
                    </a:solidFill>
                  </a:tcPr>
                </a:tc>
                <a:extLst>
                  <a:ext uri="{0D108BD9-81ED-4DB2-BD59-A6C34878D82A}">
                    <a16:rowId xmlns:a16="http://schemas.microsoft.com/office/drawing/2014/main" val="150405150"/>
                  </a:ext>
                </a:extLst>
              </a:tr>
              <a:tr h="0">
                <a:tc>
                  <a:txBody>
                    <a:bodyPr/>
                    <a:lstStyle/>
                    <a:p>
                      <a:pPr algn="r"/>
                      <a:r>
                        <a:rPr lang="en-US" sz="1000" b="1" dirty="0">
                          <a:solidFill>
                            <a:srgbClr val="19285D"/>
                          </a:solidFill>
                          <a:latin typeface="+mn-lt"/>
                          <a:cs typeface="Arial" panose="020B0604020202020204" pitchFamily="34" charset="0"/>
                        </a:rPr>
                        <a:t>9:30-10:00 am</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Ice Breaker</a:t>
                      </a: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62979764"/>
                  </a:ext>
                </a:extLst>
              </a:tr>
              <a:tr h="0">
                <a:tc>
                  <a:txBody>
                    <a:bodyPr/>
                    <a:lstStyle/>
                    <a:p>
                      <a:pPr algn="r"/>
                      <a:r>
                        <a:rPr lang="en-US" sz="1000" b="1" dirty="0">
                          <a:solidFill>
                            <a:srgbClr val="19285D"/>
                          </a:solidFill>
                          <a:latin typeface="+mn-lt"/>
                          <a:cs typeface="Arial" panose="020B0604020202020204" pitchFamily="34" charset="0"/>
                        </a:rPr>
                        <a:t>9:30-10:45 am </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spcBef>
                          <a:spcPts val="0"/>
                        </a:spcBef>
                        <a:spcAft>
                          <a:spcPts val="0"/>
                        </a:spcAft>
                      </a:pPr>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RHC Clinical Cultivator</a:t>
                      </a: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30955845"/>
                  </a:ext>
                </a:extLst>
              </a:tr>
              <a:tr h="0">
                <a:tc>
                  <a:txBody>
                    <a:bodyPr/>
                    <a:lstStyle/>
                    <a:p>
                      <a:pPr algn="r"/>
                      <a:r>
                        <a:rPr lang="en-US" sz="1000" b="1" kern="1200" dirty="0">
                          <a:solidFill>
                            <a:srgbClr val="19285D"/>
                          </a:solidFill>
                          <a:latin typeface="+mn-lt"/>
                          <a:ea typeface="+mn-ea"/>
                          <a:cs typeface="Arial" panose="020B0604020202020204" pitchFamily="34" charset="0"/>
                        </a:rPr>
                        <a:t>11:15 am-12:00 pm </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Patient Identifiers</a:t>
                      </a:r>
                      <a:endParaRPr lang="en-US" sz="1000" b="1" dirty="0">
                        <a:solidFill>
                          <a:srgbClr val="19285D"/>
                        </a:solidFill>
                        <a:latin typeface="+mn-lt"/>
                        <a:cs typeface="Arial" panose="020B0604020202020204" pitchFamily="34" charset="0"/>
                      </a:endParaRP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897116"/>
                  </a:ext>
                </a:extLst>
              </a:tr>
            </a:tbl>
          </a:graphicData>
        </a:graphic>
      </p:graphicFrame>
      <p:graphicFrame>
        <p:nvGraphicFramePr>
          <p:cNvPr id="6" name="Table 5">
            <a:extLst>
              <a:ext uri="{FF2B5EF4-FFF2-40B4-BE49-F238E27FC236}">
                <a16:creationId xmlns:a16="http://schemas.microsoft.com/office/drawing/2014/main" id="{61DECCB9-8C9C-B94E-DBC6-8974D5A62F63}"/>
              </a:ext>
            </a:extLst>
          </p:cNvPr>
          <p:cNvGraphicFramePr>
            <a:graphicFrameLocks noGrp="1"/>
          </p:cNvGraphicFramePr>
          <p:nvPr>
            <p:extLst>
              <p:ext uri="{D42A27DB-BD31-4B8C-83A1-F6EECF244321}">
                <p14:modId xmlns:p14="http://schemas.microsoft.com/office/powerpoint/2010/main" val="190271376"/>
              </p:ext>
            </p:extLst>
          </p:nvPr>
        </p:nvGraphicFramePr>
        <p:xfrm>
          <a:off x="239697" y="4230065"/>
          <a:ext cx="4315702" cy="1310640"/>
        </p:xfrm>
        <a:graphic>
          <a:graphicData uri="http://schemas.openxmlformats.org/drawingml/2006/table">
            <a:tbl>
              <a:tblPr firstRow="1" bandRow="1">
                <a:tableStyleId>{5C22544A-7EE6-4342-B048-85BDC9FD1C3A}</a:tableStyleId>
              </a:tblPr>
              <a:tblGrid>
                <a:gridCol w="1397298">
                  <a:extLst>
                    <a:ext uri="{9D8B030D-6E8A-4147-A177-3AD203B41FA5}">
                      <a16:colId xmlns:a16="http://schemas.microsoft.com/office/drawing/2014/main" val="3460872777"/>
                    </a:ext>
                  </a:extLst>
                </a:gridCol>
                <a:gridCol w="2918404">
                  <a:extLst>
                    <a:ext uri="{9D8B030D-6E8A-4147-A177-3AD203B41FA5}">
                      <a16:colId xmlns:a16="http://schemas.microsoft.com/office/drawing/2014/main" val="3929844881"/>
                    </a:ext>
                  </a:extLst>
                </a:gridCol>
              </a:tblGrid>
              <a:tr h="131696">
                <a:tc gridSpan="2">
                  <a:txBody>
                    <a:bodyPr/>
                    <a:lstStyle/>
                    <a:p>
                      <a:pPr marL="0" marR="0">
                        <a:spcBef>
                          <a:spcPts val="0"/>
                        </a:spcBef>
                        <a:spcAft>
                          <a:spcPts val="0"/>
                        </a:spcAft>
                      </a:pPr>
                      <a:r>
                        <a:rPr lang="en-US" sz="900" dirty="0">
                          <a:effectLst/>
                        </a:rPr>
                        <a:t>Day 2 PM Focus – Right Heart Catheterization: Connection is Crucial/Application </a:t>
                      </a:r>
                      <a:endParaRPr lang="en-US" sz="900" dirty="0">
                        <a:effectLst/>
                        <a:latin typeface="Century Schoolbook" panose="02040604050505020304" pitchFamily="18" charset="0"/>
                        <a:ea typeface="Times New Roman" panose="02020603050405020304" pitchFamily="18" charset="0"/>
                        <a:cs typeface="Times New Roman" panose="02020603050405020304" pitchFamily="18" charset="0"/>
                      </a:endParaRPr>
                    </a:p>
                  </a:txBody>
                  <a:tcPr marL="121920" marR="121920" marT="34290" marB="3429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9285D"/>
                    </a:solidFill>
                  </a:tcPr>
                </a:tc>
                <a:tc hMerge="1">
                  <a:txBody>
                    <a:bodyPr/>
                    <a:lstStyle/>
                    <a:p>
                      <a:pPr algn="l"/>
                      <a:endParaRPr lang="en-US" sz="1100" dirty="0">
                        <a:latin typeface="+mn-lt"/>
                        <a:cs typeface="Arial" panose="020B0604020202020204" pitchFamily="34" charset="0"/>
                      </a:endParaRP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9285D"/>
                    </a:solidFill>
                  </a:tcPr>
                </a:tc>
                <a:extLst>
                  <a:ext uri="{0D108BD9-81ED-4DB2-BD59-A6C34878D82A}">
                    <a16:rowId xmlns:a16="http://schemas.microsoft.com/office/drawing/2014/main" val="150405150"/>
                  </a:ext>
                </a:extLst>
              </a:tr>
              <a:tr h="131696">
                <a:tc>
                  <a:txBody>
                    <a:bodyPr/>
                    <a:lstStyle/>
                    <a:p>
                      <a:pPr algn="r"/>
                      <a:r>
                        <a:rPr lang="en-US" sz="1000" b="1" dirty="0">
                          <a:solidFill>
                            <a:srgbClr val="19285D"/>
                          </a:solidFill>
                          <a:latin typeface="+mn-lt"/>
                          <a:cs typeface="Arial" panose="020B0604020202020204" pitchFamily="34" charset="0"/>
                        </a:rPr>
                        <a:t>12:00-1:15 pm</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LUNCH</a:t>
                      </a: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762979764"/>
                  </a:ext>
                </a:extLst>
              </a:tr>
              <a:tr h="131696">
                <a:tc>
                  <a:txBody>
                    <a:bodyPr/>
                    <a:lstStyle/>
                    <a:p>
                      <a:pPr algn="r"/>
                      <a:r>
                        <a:rPr lang="en-US" sz="1000" b="1" dirty="0">
                          <a:solidFill>
                            <a:srgbClr val="19285D"/>
                          </a:solidFill>
                          <a:latin typeface="+mn-lt"/>
                          <a:cs typeface="Arial" panose="020B0604020202020204" pitchFamily="34" charset="0"/>
                        </a:rPr>
                        <a:t>1:15-2:15 pm</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Lead the Dialogue: Listening/Questioning</a:t>
                      </a: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769089221"/>
                  </a:ext>
                </a:extLst>
              </a:tr>
              <a:tr h="131696">
                <a:tc>
                  <a:txBody>
                    <a:bodyPr/>
                    <a:lstStyle/>
                    <a:p>
                      <a:pPr marL="0" marR="0" lvl="0" indent="0" algn="r" defTabSz="412016" rtl="0" eaLnBrk="1" fontAlgn="auto" latinLnBrk="0" hangingPunct="0">
                        <a:lnSpc>
                          <a:spcPct val="100000"/>
                        </a:lnSpc>
                        <a:spcBef>
                          <a:spcPts val="0"/>
                        </a:spcBef>
                        <a:spcAft>
                          <a:spcPts val="0"/>
                        </a:spcAft>
                        <a:buClrTx/>
                        <a:buSzTx/>
                        <a:buFontTx/>
                        <a:buNone/>
                        <a:tabLst/>
                        <a:defRPr/>
                      </a:pPr>
                      <a:r>
                        <a:rPr lang="en-US" sz="1000" b="1" dirty="0">
                          <a:solidFill>
                            <a:srgbClr val="19285D"/>
                          </a:solidFill>
                          <a:latin typeface="+mn-lt"/>
                          <a:cs typeface="Arial" panose="020B0604020202020204" pitchFamily="34" charset="0"/>
                        </a:rPr>
                        <a:t>2:15-2:30 pm</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BREAK</a:t>
                      </a:r>
                      <a:endParaRPr lang="en-US" sz="1000" dirty="0">
                        <a:solidFill>
                          <a:srgbClr val="53565A"/>
                        </a:solidFill>
                        <a:latin typeface="+mn-lt"/>
                        <a:cs typeface="Arial" panose="020B0604020202020204" pitchFamily="34" charset="0"/>
                      </a:endParaRP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901434639"/>
                  </a:ext>
                </a:extLst>
              </a:tr>
              <a:tr h="131696">
                <a:tc>
                  <a:txBody>
                    <a:bodyPr/>
                    <a:lstStyle/>
                    <a:p>
                      <a:pPr algn="r"/>
                      <a:r>
                        <a:rPr lang="en-US" sz="1000" b="1" kern="1200" dirty="0">
                          <a:solidFill>
                            <a:srgbClr val="19285D"/>
                          </a:solidFill>
                          <a:latin typeface="+mn-lt"/>
                          <a:ea typeface="+mn-ea"/>
                          <a:cs typeface="Arial" panose="020B0604020202020204" pitchFamily="34" charset="0"/>
                        </a:rPr>
                        <a:t>2:30-3:45 pm</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Managing ‘Rabbit Holes’</a:t>
                      </a:r>
                      <a:endParaRPr lang="en-US" sz="1000" b="1" dirty="0">
                        <a:solidFill>
                          <a:srgbClr val="19285D"/>
                        </a:solidFill>
                        <a:latin typeface="+mn-lt"/>
                        <a:cs typeface="Arial" panose="020B0604020202020204" pitchFamily="34" charset="0"/>
                      </a:endParaRP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897116"/>
                  </a:ext>
                </a:extLst>
              </a:tr>
              <a:tr h="131696">
                <a:tc>
                  <a:txBody>
                    <a:bodyPr/>
                    <a:lstStyle/>
                    <a:p>
                      <a:pPr algn="r"/>
                      <a:r>
                        <a:rPr lang="en-US" sz="1000" b="1" kern="1200" dirty="0">
                          <a:solidFill>
                            <a:srgbClr val="19285D"/>
                          </a:solidFill>
                          <a:latin typeface="+mn-lt"/>
                          <a:ea typeface="+mn-ea"/>
                          <a:cs typeface="Arial" panose="020B0604020202020204" pitchFamily="34" charset="0"/>
                        </a:rPr>
                        <a:t>3:45-5:15 pm</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Dialogue Duos</a:t>
                      </a: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453478042"/>
                  </a:ext>
                </a:extLst>
              </a:tr>
            </a:tbl>
          </a:graphicData>
        </a:graphic>
      </p:graphicFrame>
    </p:spTree>
    <p:extLst>
      <p:ext uri="{BB962C8B-B14F-4D97-AF65-F5344CB8AC3E}">
        <p14:creationId xmlns:p14="http://schemas.microsoft.com/office/powerpoint/2010/main" val="2715750439"/>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6375" y="546100"/>
            <a:ext cx="4365625" cy="2455863"/>
          </a:xfrm>
        </p:spPr>
      </p:sp>
      <p:sp>
        <p:nvSpPr>
          <p:cNvPr id="3" name="Notes Placeholder 2"/>
          <p:cNvSpPr>
            <a:spLocks noGrp="1"/>
          </p:cNvSpPr>
          <p:nvPr>
            <p:ph type="body" idx="1"/>
          </p:nvPr>
        </p:nvSpPr>
        <p:spPr/>
        <p:txBody>
          <a:bodyPr/>
          <a:lstStyle/>
          <a:p>
            <a:r>
              <a:rPr lang="en-US" b="1" dirty="0"/>
              <a:t>Thank</a:t>
            </a:r>
            <a:r>
              <a:rPr lang="en-US" dirty="0"/>
              <a:t> participants for attending and </a:t>
            </a:r>
            <a:r>
              <a:rPr lang="en-US" b="1" dirty="0"/>
              <a:t>conclude</a:t>
            </a:r>
            <a:r>
              <a:rPr lang="en-US" dirty="0"/>
              <a:t> the day’s training. </a:t>
            </a:r>
            <a:endParaRPr lang="en-US" dirty="0">
              <a:solidFill>
                <a:srgbClr val="11233B"/>
              </a:solidFill>
              <a:effectLst/>
              <a:latin typeface="Century Schoolbook" panose="02040604050505020304" pitchFamily="18" charset="0"/>
            </a:endParaRPr>
          </a:p>
          <a:p>
            <a:endParaRPr lang="en-US" dirty="0"/>
          </a:p>
        </p:txBody>
      </p:sp>
      <p:sp>
        <p:nvSpPr>
          <p:cNvPr id="4" name="Rectangle 3">
            <a:extLst>
              <a:ext uri="{FF2B5EF4-FFF2-40B4-BE49-F238E27FC236}">
                <a16:creationId xmlns:a16="http://schemas.microsoft.com/office/drawing/2014/main" id="{ECDB5149-3626-A1B2-B826-67F2C6C9AC9A}"/>
              </a:ext>
            </a:extLst>
          </p:cNvPr>
          <p:cNvSpPr/>
          <p:nvPr/>
        </p:nvSpPr>
        <p:spPr>
          <a:xfrm>
            <a:off x="116305" y="30115"/>
            <a:ext cx="4908120" cy="277785"/>
          </a:xfrm>
          <a:prstGeom prst="rect">
            <a:avLst/>
          </a:prstGeom>
        </p:spPr>
        <p:txBody>
          <a:bodyPr wrap="square" lIns="92217" tIns="46109" rIns="92217" bIns="46109" anchor="ctr">
            <a:spAutoFit/>
          </a:bodyPr>
          <a:lstStyle/>
          <a:p>
            <a:pPr algn="l">
              <a:spcBef>
                <a:spcPts val="403"/>
              </a:spcBef>
            </a:pPr>
            <a:r>
              <a:rPr lang="en-US" sz="1200" b="1" dirty="0">
                <a:solidFill>
                  <a:schemeClr val="bg1"/>
                </a:solidFill>
                <a:latin typeface="Arial" panose="020B0604020202020204" pitchFamily="34" charset="0"/>
                <a:cs typeface="Arial" panose="020B0604020202020204" pitchFamily="34" charset="0"/>
              </a:rPr>
              <a:t>DAY 2: RCPS MASTERCLASS</a:t>
            </a:r>
          </a:p>
        </p:txBody>
      </p:sp>
      <p:graphicFrame>
        <p:nvGraphicFramePr>
          <p:cNvPr id="5" name="Table 4">
            <a:extLst>
              <a:ext uri="{FF2B5EF4-FFF2-40B4-BE49-F238E27FC236}">
                <a16:creationId xmlns:a16="http://schemas.microsoft.com/office/drawing/2014/main" id="{32A75148-8E1C-2868-D17C-A484000573DE}"/>
              </a:ext>
            </a:extLst>
          </p:cNvPr>
          <p:cNvGraphicFramePr>
            <a:graphicFrameLocks noGrp="1"/>
          </p:cNvGraphicFramePr>
          <p:nvPr>
            <p:extLst>
              <p:ext uri="{D42A27DB-BD31-4B8C-83A1-F6EECF244321}">
                <p14:modId xmlns:p14="http://schemas.microsoft.com/office/powerpoint/2010/main" val="577322405"/>
              </p:ext>
            </p:extLst>
          </p:nvPr>
        </p:nvGraphicFramePr>
        <p:xfrm>
          <a:off x="239697" y="3348164"/>
          <a:ext cx="4310908" cy="883920"/>
        </p:xfrm>
        <a:graphic>
          <a:graphicData uri="http://schemas.openxmlformats.org/drawingml/2006/table">
            <a:tbl>
              <a:tblPr firstRow="1" bandRow="1">
                <a:tableStyleId>{5C22544A-7EE6-4342-B048-85BDC9FD1C3A}</a:tableStyleId>
              </a:tblPr>
              <a:tblGrid>
                <a:gridCol w="1399032">
                  <a:extLst>
                    <a:ext uri="{9D8B030D-6E8A-4147-A177-3AD203B41FA5}">
                      <a16:colId xmlns:a16="http://schemas.microsoft.com/office/drawing/2014/main" val="3460872777"/>
                    </a:ext>
                  </a:extLst>
                </a:gridCol>
                <a:gridCol w="2911876">
                  <a:extLst>
                    <a:ext uri="{9D8B030D-6E8A-4147-A177-3AD203B41FA5}">
                      <a16:colId xmlns:a16="http://schemas.microsoft.com/office/drawing/2014/main" val="3929844881"/>
                    </a:ext>
                  </a:extLst>
                </a:gridCol>
              </a:tblGrid>
              <a:tr h="0">
                <a:tc gridSpan="2">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white"/>
                          </a:solidFill>
                          <a:effectLst/>
                          <a:uLnTx/>
                          <a:uFillTx/>
                          <a:latin typeface="+mn-lt"/>
                          <a:ea typeface="+mn-ea"/>
                          <a:cs typeface="+mn-cs"/>
                        </a:rPr>
                        <a:t>Day 2 AM Focus – Right Heart Catheterization &amp; Our Patients</a:t>
                      </a:r>
                      <a:endParaRPr kumimoji="0" lang="en-US" sz="1000" b="1" i="0" u="none" strike="noStrike" kern="1200" cap="none" spc="0" normalizeH="0" baseline="0" noProof="0" dirty="0">
                        <a:ln>
                          <a:noFill/>
                        </a:ln>
                        <a:solidFill>
                          <a:prstClr val="white"/>
                        </a:solidFill>
                        <a:effectLst/>
                        <a:uLnTx/>
                        <a:uFillTx/>
                        <a:latin typeface="Century Schoolbook" panose="02040604050505020304" pitchFamily="18" charset="0"/>
                        <a:ea typeface="Times New Roman" panose="02020603050405020304" pitchFamily="18" charset="0"/>
                        <a:cs typeface="Times New Roman" panose="02020603050405020304" pitchFamily="18" charset="0"/>
                      </a:endParaRPr>
                    </a:p>
                  </a:txBody>
                  <a:tcPr marL="121920" marR="121920" marT="34290" marB="3429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9285D"/>
                    </a:solidFill>
                  </a:tcPr>
                </a:tc>
                <a:tc hMerge="1">
                  <a:txBody>
                    <a:bodyPr/>
                    <a:lstStyle/>
                    <a:p>
                      <a:pPr algn="l"/>
                      <a:endParaRPr lang="en-US" sz="1100" dirty="0">
                        <a:latin typeface="+mn-lt"/>
                        <a:cs typeface="Arial" panose="020B0604020202020204" pitchFamily="34" charset="0"/>
                      </a:endParaRP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9285D"/>
                    </a:solidFill>
                  </a:tcPr>
                </a:tc>
                <a:extLst>
                  <a:ext uri="{0D108BD9-81ED-4DB2-BD59-A6C34878D82A}">
                    <a16:rowId xmlns:a16="http://schemas.microsoft.com/office/drawing/2014/main" val="150405150"/>
                  </a:ext>
                </a:extLst>
              </a:tr>
              <a:tr h="0">
                <a:tc>
                  <a:txBody>
                    <a:bodyPr/>
                    <a:lstStyle/>
                    <a:p>
                      <a:pPr algn="r"/>
                      <a:r>
                        <a:rPr lang="en-US" sz="1000" b="1" dirty="0">
                          <a:solidFill>
                            <a:srgbClr val="19285D"/>
                          </a:solidFill>
                          <a:latin typeface="+mn-lt"/>
                          <a:cs typeface="Arial" panose="020B0604020202020204" pitchFamily="34" charset="0"/>
                        </a:rPr>
                        <a:t>9:30-10:00 am</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Ice Breaker</a:t>
                      </a: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62979764"/>
                  </a:ext>
                </a:extLst>
              </a:tr>
              <a:tr h="0">
                <a:tc>
                  <a:txBody>
                    <a:bodyPr/>
                    <a:lstStyle/>
                    <a:p>
                      <a:pPr algn="r"/>
                      <a:r>
                        <a:rPr lang="en-US" sz="1000" b="1" dirty="0">
                          <a:solidFill>
                            <a:srgbClr val="19285D"/>
                          </a:solidFill>
                          <a:latin typeface="+mn-lt"/>
                          <a:cs typeface="Arial" panose="020B0604020202020204" pitchFamily="34" charset="0"/>
                        </a:rPr>
                        <a:t>9:30-10:45 am </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spcBef>
                          <a:spcPts val="0"/>
                        </a:spcBef>
                        <a:spcAft>
                          <a:spcPts val="0"/>
                        </a:spcAft>
                      </a:pPr>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RHC Clinical Cultivator</a:t>
                      </a: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30955845"/>
                  </a:ext>
                </a:extLst>
              </a:tr>
              <a:tr h="0">
                <a:tc>
                  <a:txBody>
                    <a:bodyPr/>
                    <a:lstStyle/>
                    <a:p>
                      <a:pPr algn="r"/>
                      <a:r>
                        <a:rPr lang="en-US" sz="1000" b="1" kern="1200" dirty="0">
                          <a:solidFill>
                            <a:srgbClr val="19285D"/>
                          </a:solidFill>
                          <a:latin typeface="+mn-lt"/>
                          <a:ea typeface="+mn-ea"/>
                          <a:cs typeface="Arial" panose="020B0604020202020204" pitchFamily="34" charset="0"/>
                        </a:rPr>
                        <a:t>11:15 am-12:00 pm </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Patient Identifiers</a:t>
                      </a:r>
                      <a:endParaRPr lang="en-US" sz="1000" b="1" dirty="0">
                        <a:solidFill>
                          <a:srgbClr val="19285D"/>
                        </a:solidFill>
                        <a:latin typeface="+mn-lt"/>
                        <a:cs typeface="Arial" panose="020B0604020202020204" pitchFamily="34" charset="0"/>
                      </a:endParaRP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897116"/>
                  </a:ext>
                </a:extLst>
              </a:tr>
            </a:tbl>
          </a:graphicData>
        </a:graphic>
      </p:graphicFrame>
      <p:graphicFrame>
        <p:nvGraphicFramePr>
          <p:cNvPr id="6" name="Table 5">
            <a:extLst>
              <a:ext uri="{FF2B5EF4-FFF2-40B4-BE49-F238E27FC236}">
                <a16:creationId xmlns:a16="http://schemas.microsoft.com/office/drawing/2014/main" id="{55F04979-E2A6-EB2F-BAA3-7DC668DB41A3}"/>
              </a:ext>
            </a:extLst>
          </p:cNvPr>
          <p:cNvGraphicFramePr>
            <a:graphicFrameLocks noGrp="1"/>
          </p:cNvGraphicFramePr>
          <p:nvPr>
            <p:extLst>
              <p:ext uri="{D42A27DB-BD31-4B8C-83A1-F6EECF244321}">
                <p14:modId xmlns:p14="http://schemas.microsoft.com/office/powerpoint/2010/main" val="1913984660"/>
              </p:ext>
            </p:extLst>
          </p:nvPr>
        </p:nvGraphicFramePr>
        <p:xfrm>
          <a:off x="239697" y="4230065"/>
          <a:ext cx="4315702" cy="1310640"/>
        </p:xfrm>
        <a:graphic>
          <a:graphicData uri="http://schemas.openxmlformats.org/drawingml/2006/table">
            <a:tbl>
              <a:tblPr firstRow="1" bandRow="1">
                <a:tableStyleId>{5C22544A-7EE6-4342-B048-85BDC9FD1C3A}</a:tableStyleId>
              </a:tblPr>
              <a:tblGrid>
                <a:gridCol w="1397298">
                  <a:extLst>
                    <a:ext uri="{9D8B030D-6E8A-4147-A177-3AD203B41FA5}">
                      <a16:colId xmlns:a16="http://schemas.microsoft.com/office/drawing/2014/main" val="3460872777"/>
                    </a:ext>
                  </a:extLst>
                </a:gridCol>
                <a:gridCol w="2918404">
                  <a:extLst>
                    <a:ext uri="{9D8B030D-6E8A-4147-A177-3AD203B41FA5}">
                      <a16:colId xmlns:a16="http://schemas.microsoft.com/office/drawing/2014/main" val="3929844881"/>
                    </a:ext>
                  </a:extLst>
                </a:gridCol>
              </a:tblGrid>
              <a:tr h="131696">
                <a:tc gridSpan="2">
                  <a:txBody>
                    <a:bodyPr/>
                    <a:lstStyle/>
                    <a:p>
                      <a:pPr marL="0" marR="0">
                        <a:spcBef>
                          <a:spcPts val="0"/>
                        </a:spcBef>
                        <a:spcAft>
                          <a:spcPts val="0"/>
                        </a:spcAft>
                      </a:pPr>
                      <a:r>
                        <a:rPr lang="en-US" sz="900" dirty="0">
                          <a:effectLst/>
                        </a:rPr>
                        <a:t>Day 2 PM Focus – Right Heart Catheterization: Connection is Crucial/Application </a:t>
                      </a:r>
                      <a:endParaRPr lang="en-US" sz="900" dirty="0">
                        <a:effectLst/>
                        <a:latin typeface="Century Schoolbook" panose="02040604050505020304" pitchFamily="18" charset="0"/>
                        <a:ea typeface="Times New Roman" panose="02020603050405020304" pitchFamily="18" charset="0"/>
                        <a:cs typeface="Times New Roman" panose="02020603050405020304" pitchFamily="18" charset="0"/>
                      </a:endParaRPr>
                    </a:p>
                  </a:txBody>
                  <a:tcPr marL="121920" marR="121920" marT="34290" marB="3429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9285D"/>
                    </a:solidFill>
                  </a:tcPr>
                </a:tc>
                <a:tc hMerge="1">
                  <a:txBody>
                    <a:bodyPr/>
                    <a:lstStyle/>
                    <a:p>
                      <a:pPr algn="l"/>
                      <a:endParaRPr lang="en-US" sz="1100" dirty="0">
                        <a:latin typeface="+mn-lt"/>
                        <a:cs typeface="Arial" panose="020B0604020202020204" pitchFamily="34" charset="0"/>
                      </a:endParaRP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9285D"/>
                    </a:solidFill>
                  </a:tcPr>
                </a:tc>
                <a:extLst>
                  <a:ext uri="{0D108BD9-81ED-4DB2-BD59-A6C34878D82A}">
                    <a16:rowId xmlns:a16="http://schemas.microsoft.com/office/drawing/2014/main" val="150405150"/>
                  </a:ext>
                </a:extLst>
              </a:tr>
              <a:tr h="131696">
                <a:tc>
                  <a:txBody>
                    <a:bodyPr/>
                    <a:lstStyle/>
                    <a:p>
                      <a:pPr algn="r"/>
                      <a:r>
                        <a:rPr lang="en-US" sz="1000" b="1" dirty="0">
                          <a:solidFill>
                            <a:srgbClr val="19285D"/>
                          </a:solidFill>
                          <a:latin typeface="+mn-lt"/>
                          <a:cs typeface="Arial" panose="020B0604020202020204" pitchFamily="34" charset="0"/>
                        </a:rPr>
                        <a:t>12:00-1:15 pm</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LUNCH</a:t>
                      </a: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762979764"/>
                  </a:ext>
                </a:extLst>
              </a:tr>
              <a:tr h="131696">
                <a:tc>
                  <a:txBody>
                    <a:bodyPr/>
                    <a:lstStyle/>
                    <a:p>
                      <a:pPr algn="r"/>
                      <a:r>
                        <a:rPr lang="en-US" sz="1000" b="1" dirty="0">
                          <a:solidFill>
                            <a:srgbClr val="19285D"/>
                          </a:solidFill>
                          <a:latin typeface="+mn-lt"/>
                          <a:cs typeface="Arial" panose="020B0604020202020204" pitchFamily="34" charset="0"/>
                        </a:rPr>
                        <a:t>1:15-2:15 pm</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Lead the Dialogue: Listening/Questioning</a:t>
                      </a: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769089221"/>
                  </a:ext>
                </a:extLst>
              </a:tr>
              <a:tr h="131696">
                <a:tc>
                  <a:txBody>
                    <a:bodyPr/>
                    <a:lstStyle/>
                    <a:p>
                      <a:pPr marL="0" marR="0" lvl="0" indent="0" algn="r" defTabSz="412016" rtl="0" eaLnBrk="1" fontAlgn="auto" latinLnBrk="0" hangingPunct="0">
                        <a:lnSpc>
                          <a:spcPct val="100000"/>
                        </a:lnSpc>
                        <a:spcBef>
                          <a:spcPts val="0"/>
                        </a:spcBef>
                        <a:spcAft>
                          <a:spcPts val="0"/>
                        </a:spcAft>
                        <a:buClrTx/>
                        <a:buSzTx/>
                        <a:buFontTx/>
                        <a:buNone/>
                        <a:tabLst/>
                        <a:defRPr/>
                      </a:pPr>
                      <a:r>
                        <a:rPr lang="en-US" sz="1000" b="1" dirty="0">
                          <a:solidFill>
                            <a:srgbClr val="19285D"/>
                          </a:solidFill>
                          <a:latin typeface="+mn-lt"/>
                          <a:cs typeface="Arial" panose="020B0604020202020204" pitchFamily="34" charset="0"/>
                        </a:rPr>
                        <a:t>2:15-2:30 pm</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BREAK</a:t>
                      </a:r>
                      <a:endParaRPr lang="en-US" sz="1000" dirty="0">
                        <a:solidFill>
                          <a:srgbClr val="53565A"/>
                        </a:solidFill>
                        <a:latin typeface="+mn-lt"/>
                        <a:cs typeface="Arial" panose="020B0604020202020204" pitchFamily="34" charset="0"/>
                      </a:endParaRP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901434639"/>
                  </a:ext>
                </a:extLst>
              </a:tr>
              <a:tr h="131696">
                <a:tc>
                  <a:txBody>
                    <a:bodyPr/>
                    <a:lstStyle/>
                    <a:p>
                      <a:pPr algn="r"/>
                      <a:r>
                        <a:rPr lang="en-US" sz="1000" b="1" kern="1200" dirty="0">
                          <a:solidFill>
                            <a:srgbClr val="19285D"/>
                          </a:solidFill>
                          <a:latin typeface="+mn-lt"/>
                          <a:ea typeface="+mn-ea"/>
                          <a:cs typeface="Arial" panose="020B0604020202020204" pitchFamily="34" charset="0"/>
                        </a:rPr>
                        <a:t>2:30-3:45 pm</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Managing ‘Rabbit Holes’</a:t>
                      </a:r>
                      <a:endParaRPr lang="en-US" sz="1000" b="1" dirty="0">
                        <a:solidFill>
                          <a:srgbClr val="19285D"/>
                        </a:solidFill>
                        <a:latin typeface="+mn-lt"/>
                        <a:cs typeface="Arial" panose="020B0604020202020204" pitchFamily="34" charset="0"/>
                      </a:endParaRP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897116"/>
                  </a:ext>
                </a:extLst>
              </a:tr>
              <a:tr h="131696">
                <a:tc>
                  <a:txBody>
                    <a:bodyPr/>
                    <a:lstStyle/>
                    <a:p>
                      <a:pPr algn="r"/>
                      <a:r>
                        <a:rPr lang="en-US" sz="1000" b="1" kern="1200" dirty="0">
                          <a:solidFill>
                            <a:srgbClr val="19285D"/>
                          </a:solidFill>
                          <a:latin typeface="+mn-lt"/>
                          <a:ea typeface="+mn-ea"/>
                          <a:cs typeface="Arial" panose="020B0604020202020204" pitchFamily="34" charset="0"/>
                        </a:rPr>
                        <a:t>3:45-5:15 pm</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Dialogue Duos</a:t>
                      </a: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453478042"/>
                  </a:ext>
                </a:extLst>
              </a:tr>
            </a:tbl>
          </a:graphicData>
        </a:graphic>
      </p:graphicFrame>
    </p:spTree>
    <p:extLst>
      <p:ext uri="{BB962C8B-B14F-4D97-AF65-F5344CB8AC3E}">
        <p14:creationId xmlns:p14="http://schemas.microsoft.com/office/powerpoint/2010/main" val="4290078832"/>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E33CFB7-CB86-562A-F11E-800B7F09BE7E}"/>
              </a:ext>
            </a:extLst>
          </p:cNvPr>
          <p:cNvPicPr>
            <a:picLocks noChangeAspect="1"/>
          </p:cNvPicPr>
          <p:nvPr/>
        </p:nvPicPr>
        <p:blipFill>
          <a:blip r:embed="rId3">
            <a:extLst>
              <a:ext uri="{28A0092B-C50C-407E-A947-70E740481C1C}">
                <a14:useLocalDpi xmlns:a14="http://schemas.microsoft.com/office/drawing/2010/main" val="0"/>
              </a:ext>
            </a:extLst>
          </a:blip>
          <a:srcRect l="12636" r="12636"/>
          <a:stretch/>
        </p:blipFill>
        <p:spPr>
          <a:xfrm>
            <a:off x="0" y="0"/>
            <a:ext cx="9144000" cy="6858000"/>
          </a:xfrm>
          <a:prstGeom prst="rect">
            <a:avLst/>
          </a:prstGeom>
        </p:spPr>
      </p:pic>
      <p:sp>
        <p:nvSpPr>
          <p:cNvPr id="2" name="Rectangle 1">
            <a:extLst>
              <a:ext uri="{FF2B5EF4-FFF2-40B4-BE49-F238E27FC236}">
                <a16:creationId xmlns:a16="http://schemas.microsoft.com/office/drawing/2014/main" id="{2F05A441-9F44-CC79-905D-4EFE3E6002B3}"/>
              </a:ext>
            </a:extLst>
          </p:cNvPr>
          <p:cNvSpPr/>
          <p:nvPr/>
        </p:nvSpPr>
        <p:spPr>
          <a:xfrm>
            <a:off x="2872542" y="4542874"/>
            <a:ext cx="3398915" cy="585561"/>
          </a:xfrm>
          <a:prstGeom prst="rect">
            <a:avLst/>
          </a:prstGeom>
          <a:effectLst/>
        </p:spPr>
        <p:txBody>
          <a:bodyPr wrap="square" lIns="92217" tIns="46109" rIns="92217" bIns="46109">
            <a:spAutoFit/>
          </a:bodyPr>
          <a:lstStyle/>
          <a:p>
            <a:pPr algn="ctr">
              <a:spcBef>
                <a:spcPts val="403"/>
              </a:spcBef>
            </a:pPr>
            <a:r>
              <a:rPr lang="en-US" sz="3200" b="1" dirty="0">
                <a:solidFill>
                  <a:schemeClr val="bg1"/>
                </a:solidFill>
                <a:latin typeface="Corbel" panose="020B0503020204020204" pitchFamily="34" charset="0"/>
                <a:cs typeface="Arial" panose="020B0604020202020204" pitchFamily="34" charset="0"/>
              </a:rPr>
              <a:t>DAY 3</a:t>
            </a:r>
            <a:endParaRPr lang="en-US" sz="3200" dirty="0">
              <a:solidFill>
                <a:schemeClr val="bg1"/>
              </a:solidFill>
              <a:latin typeface="Corbel" panose="020B0503020204020204" pitchFamily="34" charset="0"/>
              <a:cs typeface="Arial" panose="020B0604020202020204" pitchFamily="34" charset="0"/>
            </a:endParaRPr>
          </a:p>
        </p:txBody>
      </p:sp>
    </p:spTree>
    <p:extLst>
      <p:ext uri="{BB962C8B-B14F-4D97-AF65-F5344CB8AC3E}">
        <p14:creationId xmlns:p14="http://schemas.microsoft.com/office/powerpoint/2010/main" val="16166623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6375" y="546100"/>
            <a:ext cx="4365625" cy="2455863"/>
          </a:xfrm>
        </p:spPr>
      </p:sp>
      <p:sp>
        <p:nvSpPr>
          <p:cNvPr id="3" name="Notes Placeholder 2"/>
          <p:cNvSpPr>
            <a:spLocks noGrp="1"/>
          </p:cNvSpPr>
          <p:nvPr>
            <p:ph type="body" idx="1"/>
          </p:nvPr>
        </p:nvSpPr>
        <p:spPr/>
        <p:txBody>
          <a:bodyPr/>
          <a:lstStyle/>
          <a:p>
            <a:pPr>
              <a:spcBef>
                <a:spcPts val="600"/>
              </a:spcBef>
            </a:pPr>
            <a:r>
              <a:rPr lang="en-US" b="1" dirty="0"/>
              <a:t>Tell</a:t>
            </a:r>
            <a:r>
              <a:rPr lang="en-US" dirty="0"/>
              <a:t> participants they will now take a break.</a:t>
            </a:r>
          </a:p>
          <a:p>
            <a:pPr>
              <a:spcBef>
                <a:spcPts val="600"/>
              </a:spcBef>
            </a:pPr>
            <a:r>
              <a:rPr lang="en-US" b="1" dirty="0"/>
              <a:t>Ensure</a:t>
            </a:r>
            <a:r>
              <a:rPr lang="en-US" dirty="0"/>
              <a:t> they know what time to reconvene.</a:t>
            </a:r>
          </a:p>
          <a:p>
            <a:pPr>
              <a:spcBef>
                <a:spcPts val="600"/>
              </a:spcBef>
            </a:pPr>
            <a:r>
              <a:rPr lang="en-US" b="1" dirty="0"/>
              <a:t>Dismiss</a:t>
            </a:r>
            <a:r>
              <a:rPr lang="en-US" dirty="0"/>
              <a:t> participants for their break.</a:t>
            </a:r>
          </a:p>
          <a:p>
            <a:pPr>
              <a:spcBef>
                <a:spcPts val="600"/>
              </a:spcBef>
            </a:pPr>
            <a:r>
              <a:rPr lang="en-US" dirty="0"/>
              <a:t>When time is up, </a:t>
            </a:r>
            <a:r>
              <a:rPr lang="en-US" b="1" dirty="0"/>
              <a:t>reconvene</a:t>
            </a:r>
            <a:r>
              <a:rPr lang="en-US" dirty="0"/>
              <a:t> participants.</a:t>
            </a:r>
          </a:p>
        </p:txBody>
      </p:sp>
      <p:sp>
        <p:nvSpPr>
          <p:cNvPr id="4" name="Rectangle 3">
            <a:extLst>
              <a:ext uri="{FF2B5EF4-FFF2-40B4-BE49-F238E27FC236}">
                <a16:creationId xmlns:a16="http://schemas.microsoft.com/office/drawing/2014/main" id="{E02D030B-1FA6-EB79-EFB8-A023D1CF69DB}"/>
              </a:ext>
            </a:extLst>
          </p:cNvPr>
          <p:cNvSpPr/>
          <p:nvPr/>
        </p:nvSpPr>
        <p:spPr>
          <a:xfrm>
            <a:off x="116305" y="30115"/>
            <a:ext cx="4908120" cy="277785"/>
          </a:xfrm>
          <a:prstGeom prst="rect">
            <a:avLst/>
          </a:prstGeom>
        </p:spPr>
        <p:txBody>
          <a:bodyPr wrap="square" lIns="92217" tIns="46109" rIns="92217" bIns="46109" anchor="ctr">
            <a:spAutoFit/>
          </a:bodyPr>
          <a:lstStyle/>
          <a:p>
            <a:pPr algn="l">
              <a:spcBef>
                <a:spcPts val="403"/>
              </a:spcBef>
            </a:pPr>
            <a:r>
              <a:rPr lang="en-US" sz="1200" b="1" dirty="0">
                <a:solidFill>
                  <a:schemeClr val="bg1"/>
                </a:solidFill>
                <a:latin typeface="Arial" panose="020B0604020202020204" pitchFamily="34" charset="0"/>
                <a:cs typeface="Arial" panose="020B0604020202020204" pitchFamily="34" charset="0"/>
              </a:rPr>
              <a:t>DAY 1: RCPS MASTERCLASS</a:t>
            </a:r>
          </a:p>
        </p:txBody>
      </p:sp>
      <p:graphicFrame>
        <p:nvGraphicFramePr>
          <p:cNvPr id="8" name="Table 7">
            <a:extLst>
              <a:ext uri="{FF2B5EF4-FFF2-40B4-BE49-F238E27FC236}">
                <a16:creationId xmlns:a16="http://schemas.microsoft.com/office/drawing/2014/main" id="{36C8A8D1-5216-6F16-A099-F9438C9FFEB4}"/>
              </a:ext>
            </a:extLst>
          </p:cNvPr>
          <p:cNvGraphicFramePr>
            <a:graphicFrameLocks noGrp="1"/>
          </p:cNvGraphicFramePr>
          <p:nvPr>
            <p:extLst>
              <p:ext uri="{D42A27DB-BD31-4B8C-83A1-F6EECF244321}">
                <p14:modId xmlns:p14="http://schemas.microsoft.com/office/powerpoint/2010/main" val="1232722330"/>
              </p:ext>
            </p:extLst>
          </p:nvPr>
        </p:nvGraphicFramePr>
        <p:xfrm>
          <a:off x="239697" y="3401430"/>
          <a:ext cx="4310908" cy="1104900"/>
        </p:xfrm>
        <a:graphic>
          <a:graphicData uri="http://schemas.openxmlformats.org/drawingml/2006/table">
            <a:tbl>
              <a:tblPr firstRow="1" bandRow="1">
                <a:tableStyleId>{5C22544A-7EE6-4342-B048-85BDC9FD1C3A}</a:tableStyleId>
              </a:tblPr>
              <a:tblGrid>
                <a:gridCol w="1399032">
                  <a:extLst>
                    <a:ext uri="{9D8B030D-6E8A-4147-A177-3AD203B41FA5}">
                      <a16:colId xmlns:a16="http://schemas.microsoft.com/office/drawing/2014/main" val="3460872777"/>
                    </a:ext>
                  </a:extLst>
                </a:gridCol>
                <a:gridCol w="2911876">
                  <a:extLst>
                    <a:ext uri="{9D8B030D-6E8A-4147-A177-3AD203B41FA5}">
                      <a16:colId xmlns:a16="http://schemas.microsoft.com/office/drawing/2014/main" val="3929844881"/>
                    </a:ext>
                  </a:extLst>
                </a:gridCol>
              </a:tblGrid>
              <a:tr h="0">
                <a:tc gridSpan="2">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white"/>
                          </a:solidFill>
                          <a:effectLst/>
                          <a:uLnTx/>
                          <a:uFillTx/>
                          <a:latin typeface="+mn-lt"/>
                          <a:ea typeface="+mn-ea"/>
                          <a:cs typeface="+mn-cs"/>
                        </a:rPr>
                        <a:t>Day 1 AM Focus – Echocardiogram &amp; Our Patients</a:t>
                      </a:r>
                      <a:endParaRPr kumimoji="0" lang="en-US" sz="1000" b="1" i="0" u="none" strike="noStrike" kern="1200" cap="none" spc="0" normalizeH="0" baseline="0" noProof="0" dirty="0">
                        <a:ln>
                          <a:noFill/>
                        </a:ln>
                        <a:solidFill>
                          <a:prstClr val="white"/>
                        </a:solidFill>
                        <a:effectLst/>
                        <a:uLnTx/>
                        <a:uFillTx/>
                        <a:latin typeface="Century Schoolbook" panose="02040604050505020304" pitchFamily="18" charset="0"/>
                        <a:ea typeface="Times New Roman" panose="02020603050405020304" pitchFamily="18" charset="0"/>
                        <a:cs typeface="Times New Roman" panose="02020603050405020304" pitchFamily="18" charset="0"/>
                      </a:endParaRPr>
                    </a:p>
                  </a:txBody>
                  <a:tcPr marL="121920" marR="121920" marT="34290" marB="3429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9285D"/>
                    </a:solidFill>
                  </a:tcPr>
                </a:tc>
                <a:tc hMerge="1">
                  <a:txBody>
                    <a:bodyPr/>
                    <a:lstStyle/>
                    <a:p>
                      <a:pPr algn="l"/>
                      <a:endParaRPr lang="en-US" sz="1100" dirty="0">
                        <a:latin typeface="+mn-lt"/>
                        <a:cs typeface="Arial" panose="020B0604020202020204" pitchFamily="34" charset="0"/>
                      </a:endParaRP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9285D"/>
                    </a:solidFill>
                  </a:tcPr>
                </a:tc>
                <a:extLst>
                  <a:ext uri="{0D108BD9-81ED-4DB2-BD59-A6C34878D82A}">
                    <a16:rowId xmlns:a16="http://schemas.microsoft.com/office/drawing/2014/main" val="150405150"/>
                  </a:ext>
                </a:extLst>
              </a:tr>
              <a:tr h="0">
                <a:tc>
                  <a:txBody>
                    <a:bodyPr/>
                    <a:lstStyle/>
                    <a:p>
                      <a:pPr algn="r"/>
                      <a:r>
                        <a:rPr lang="en-US" sz="1000" b="1" dirty="0">
                          <a:solidFill>
                            <a:srgbClr val="19285D"/>
                          </a:solidFill>
                          <a:latin typeface="+mn-lt"/>
                          <a:cs typeface="Arial" panose="020B0604020202020204" pitchFamily="34" charset="0"/>
                        </a:rPr>
                        <a:t>9:00-9:30 am</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Welcome &amp; Ice Breaker</a:t>
                      </a: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62979764"/>
                  </a:ext>
                </a:extLst>
              </a:tr>
              <a:tr h="0">
                <a:tc>
                  <a:txBody>
                    <a:bodyPr/>
                    <a:lstStyle/>
                    <a:p>
                      <a:pPr algn="r"/>
                      <a:r>
                        <a:rPr lang="en-US" sz="1000" b="1" dirty="0">
                          <a:solidFill>
                            <a:srgbClr val="19285D"/>
                          </a:solidFill>
                          <a:latin typeface="+mn-lt"/>
                          <a:cs typeface="Arial" panose="020B0604020202020204" pitchFamily="34" charset="0"/>
                        </a:rPr>
                        <a:t>9:30-10:45 am </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spcBef>
                          <a:spcPts val="0"/>
                        </a:spcBef>
                        <a:spcAft>
                          <a:spcPts val="0"/>
                        </a:spcAft>
                      </a:pPr>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Echo Clinical Cultivator</a:t>
                      </a: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30955845"/>
                  </a:ext>
                </a:extLst>
              </a:tr>
              <a:tr h="0">
                <a:tc>
                  <a:txBody>
                    <a:bodyPr/>
                    <a:lstStyle/>
                    <a:p>
                      <a:pPr marL="0" marR="0" lvl="0" indent="0" algn="r" defTabSz="412016" rtl="0" eaLnBrk="1" fontAlgn="auto" latinLnBrk="0" hangingPunct="0">
                        <a:lnSpc>
                          <a:spcPct val="100000"/>
                        </a:lnSpc>
                        <a:spcBef>
                          <a:spcPts val="0"/>
                        </a:spcBef>
                        <a:spcAft>
                          <a:spcPts val="0"/>
                        </a:spcAft>
                        <a:buClrTx/>
                        <a:buSzTx/>
                        <a:buFontTx/>
                        <a:buNone/>
                        <a:tabLst/>
                        <a:defRPr/>
                      </a:pPr>
                      <a:r>
                        <a:rPr lang="en-US" sz="1000" b="1" dirty="0">
                          <a:solidFill>
                            <a:srgbClr val="19285D"/>
                          </a:solidFill>
                          <a:latin typeface="+mn-lt"/>
                          <a:cs typeface="Arial" panose="020B0604020202020204" pitchFamily="34" charset="0"/>
                        </a:rPr>
                        <a:t>10:45-11:00 am </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BREAK</a:t>
                      </a:r>
                      <a:endParaRPr lang="en-US" sz="1000" dirty="0">
                        <a:solidFill>
                          <a:srgbClr val="53565A"/>
                        </a:solidFill>
                        <a:latin typeface="+mn-lt"/>
                        <a:cs typeface="Arial" panose="020B0604020202020204" pitchFamily="34" charset="0"/>
                      </a:endParaRP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01434639"/>
                  </a:ext>
                </a:extLst>
              </a:tr>
              <a:tr h="0">
                <a:tc>
                  <a:txBody>
                    <a:bodyPr/>
                    <a:lstStyle/>
                    <a:p>
                      <a:pPr algn="r"/>
                      <a:r>
                        <a:rPr lang="en-US" sz="1000" b="1" kern="1200" dirty="0">
                          <a:solidFill>
                            <a:srgbClr val="19285D"/>
                          </a:solidFill>
                          <a:latin typeface="+mn-lt"/>
                          <a:ea typeface="+mn-ea"/>
                          <a:cs typeface="Arial" panose="020B0604020202020204" pitchFamily="34" charset="0"/>
                        </a:rPr>
                        <a:t>11:00 am-12:00 pm </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Patient Identifiers</a:t>
                      </a:r>
                      <a:endParaRPr lang="en-US" sz="1000" b="1" dirty="0">
                        <a:solidFill>
                          <a:srgbClr val="19285D"/>
                        </a:solidFill>
                        <a:latin typeface="+mn-lt"/>
                        <a:cs typeface="Arial" panose="020B0604020202020204" pitchFamily="34" charset="0"/>
                      </a:endParaRP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897116"/>
                  </a:ext>
                </a:extLst>
              </a:tr>
            </a:tbl>
          </a:graphicData>
        </a:graphic>
      </p:graphicFrame>
      <p:sp>
        <p:nvSpPr>
          <p:cNvPr id="9" name="Isosceles Triangle 6">
            <a:extLst>
              <a:ext uri="{FF2B5EF4-FFF2-40B4-BE49-F238E27FC236}">
                <a16:creationId xmlns:a16="http://schemas.microsoft.com/office/drawing/2014/main" id="{FD95F0FF-9D32-9458-AF36-BB914D0D9B47}"/>
              </a:ext>
            </a:extLst>
          </p:cNvPr>
          <p:cNvSpPr/>
          <p:nvPr/>
        </p:nvSpPr>
        <p:spPr>
          <a:xfrm rot="5400000">
            <a:off x="50887" y="4029844"/>
            <a:ext cx="224950" cy="326722"/>
          </a:xfrm>
          <a:prstGeom prst="triangle">
            <a:avLst/>
          </a:prstGeom>
          <a:solidFill>
            <a:srgbClr val="C1D7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B119AE"/>
              </a:solidFill>
            </a:endParaRPr>
          </a:p>
        </p:txBody>
      </p:sp>
      <p:graphicFrame>
        <p:nvGraphicFramePr>
          <p:cNvPr id="10" name="Table 9">
            <a:extLst>
              <a:ext uri="{FF2B5EF4-FFF2-40B4-BE49-F238E27FC236}">
                <a16:creationId xmlns:a16="http://schemas.microsoft.com/office/drawing/2014/main" id="{1D32DAF2-7784-9E66-702E-22C090FD9712}"/>
              </a:ext>
            </a:extLst>
          </p:cNvPr>
          <p:cNvGraphicFramePr>
            <a:graphicFrameLocks noGrp="1"/>
          </p:cNvGraphicFramePr>
          <p:nvPr>
            <p:extLst>
              <p:ext uri="{D42A27DB-BD31-4B8C-83A1-F6EECF244321}">
                <p14:modId xmlns:p14="http://schemas.microsoft.com/office/powerpoint/2010/main" val="509849318"/>
              </p:ext>
            </p:extLst>
          </p:nvPr>
        </p:nvGraphicFramePr>
        <p:xfrm>
          <a:off x="240214" y="4506330"/>
          <a:ext cx="4315702" cy="1546860"/>
        </p:xfrm>
        <a:graphic>
          <a:graphicData uri="http://schemas.openxmlformats.org/drawingml/2006/table">
            <a:tbl>
              <a:tblPr firstRow="1" bandRow="1">
                <a:tableStyleId>{5C22544A-7EE6-4342-B048-85BDC9FD1C3A}</a:tableStyleId>
              </a:tblPr>
              <a:tblGrid>
                <a:gridCol w="1397298">
                  <a:extLst>
                    <a:ext uri="{9D8B030D-6E8A-4147-A177-3AD203B41FA5}">
                      <a16:colId xmlns:a16="http://schemas.microsoft.com/office/drawing/2014/main" val="3460872777"/>
                    </a:ext>
                  </a:extLst>
                </a:gridCol>
                <a:gridCol w="2918404">
                  <a:extLst>
                    <a:ext uri="{9D8B030D-6E8A-4147-A177-3AD203B41FA5}">
                      <a16:colId xmlns:a16="http://schemas.microsoft.com/office/drawing/2014/main" val="3929844881"/>
                    </a:ext>
                  </a:extLst>
                </a:gridCol>
              </a:tblGrid>
              <a:tr h="131696">
                <a:tc gridSpan="2">
                  <a:txBody>
                    <a:bodyPr/>
                    <a:lstStyle/>
                    <a:p>
                      <a:pPr marL="0" marR="0">
                        <a:spcBef>
                          <a:spcPts val="0"/>
                        </a:spcBef>
                        <a:spcAft>
                          <a:spcPts val="0"/>
                        </a:spcAft>
                      </a:pPr>
                      <a:r>
                        <a:rPr lang="en-US" sz="1000" dirty="0">
                          <a:effectLst/>
                        </a:rPr>
                        <a:t>Day 1 PM Focus – </a:t>
                      </a:r>
                      <a:r>
                        <a:rPr kumimoji="0" lang="en-US" sz="1000" b="1" i="0" u="none" strike="noStrike" kern="1200" cap="none" spc="0" normalizeH="0" baseline="0" noProof="0" dirty="0">
                          <a:ln>
                            <a:noFill/>
                          </a:ln>
                          <a:solidFill>
                            <a:prstClr val="white"/>
                          </a:solidFill>
                          <a:effectLst/>
                          <a:uLnTx/>
                          <a:uFillTx/>
                          <a:latin typeface="+mn-lt"/>
                          <a:ea typeface="+mn-ea"/>
                          <a:cs typeface="+mn-cs"/>
                        </a:rPr>
                        <a:t>Echocardiogram</a:t>
                      </a:r>
                      <a:r>
                        <a:rPr lang="en-US" sz="1000" dirty="0">
                          <a:effectLst/>
                        </a:rPr>
                        <a:t>: Connection is Crucial/Application </a:t>
                      </a:r>
                      <a:endParaRPr lang="en-US" sz="1000" dirty="0">
                        <a:effectLst/>
                        <a:latin typeface="Century Schoolbook" panose="02040604050505020304" pitchFamily="18" charset="0"/>
                        <a:ea typeface="Times New Roman" panose="02020603050405020304" pitchFamily="18" charset="0"/>
                        <a:cs typeface="Times New Roman" panose="02020603050405020304" pitchFamily="18" charset="0"/>
                      </a:endParaRPr>
                    </a:p>
                  </a:txBody>
                  <a:tcPr marL="121920" marR="121920" marT="34290" marB="3429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9285D"/>
                    </a:solidFill>
                  </a:tcPr>
                </a:tc>
                <a:tc hMerge="1">
                  <a:txBody>
                    <a:bodyPr/>
                    <a:lstStyle/>
                    <a:p>
                      <a:pPr algn="l"/>
                      <a:endParaRPr lang="en-US" sz="1100" dirty="0">
                        <a:latin typeface="+mn-lt"/>
                        <a:cs typeface="Arial" panose="020B0604020202020204" pitchFamily="34" charset="0"/>
                      </a:endParaRP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9285D"/>
                    </a:solidFill>
                  </a:tcPr>
                </a:tc>
                <a:extLst>
                  <a:ext uri="{0D108BD9-81ED-4DB2-BD59-A6C34878D82A}">
                    <a16:rowId xmlns:a16="http://schemas.microsoft.com/office/drawing/2014/main" val="150405150"/>
                  </a:ext>
                </a:extLst>
              </a:tr>
              <a:tr h="131696">
                <a:tc>
                  <a:txBody>
                    <a:bodyPr/>
                    <a:lstStyle/>
                    <a:p>
                      <a:pPr algn="r"/>
                      <a:r>
                        <a:rPr lang="en-US" sz="1000" b="1" dirty="0">
                          <a:solidFill>
                            <a:srgbClr val="19285D"/>
                          </a:solidFill>
                          <a:latin typeface="+mn-lt"/>
                          <a:cs typeface="Arial" panose="020B0604020202020204" pitchFamily="34" charset="0"/>
                        </a:rPr>
                        <a:t>12:00-1:00 pm</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LUNCH</a:t>
                      </a: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762979764"/>
                  </a:ext>
                </a:extLst>
              </a:tr>
              <a:tr h="131696">
                <a:tc>
                  <a:txBody>
                    <a:bodyPr/>
                    <a:lstStyle/>
                    <a:p>
                      <a:pPr algn="r"/>
                      <a:r>
                        <a:rPr lang="en-US" sz="1000" b="1" dirty="0">
                          <a:solidFill>
                            <a:srgbClr val="19285D"/>
                          </a:solidFill>
                          <a:latin typeface="+mn-lt"/>
                          <a:cs typeface="Arial" panose="020B0604020202020204" pitchFamily="34" charset="0"/>
                        </a:rPr>
                        <a:t>1:00-2:00 pm</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Lead the Dialogue: Listening/Questioning</a:t>
                      </a: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769089221"/>
                  </a:ext>
                </a:extLst>
              </a:tr>
              <a:tr h="131696">
                <a:tc>
                  <a:txBody>
                    <a:bodyPr/>
                    <a:lstStyle/>
                    <a:p>
                      <a:pPr marL="0" marR="0" lvl="0" indent="0" algn="r" defTabSz="412016" rtl="0" eaLnBrk="1" fontAlgn="auto" latinLnBrk="0" hangingPunct="0">
                        <a:lnSpc>
                          <a:spcPct val="100000"/>
                        </a:lnSpc>
                        <a:spcBef>
                          <a:spcPts val="0"/>
                        </a:spcBef>
                        <a:spcAft>
                          <a:spcPts val="0"/>
                        </a:spcAft>
                        <a:buClrTx/>
                        <a:buSzTx/>
                        <a:buFontTx/>
                        <a:buNone/>
                        <a:tabLst/>
                        <a:defRPr/>
                      </a:pPr>
                      <a:r>
                        <a:rPr lang="en-US" sz="1000" b="1" dirty="0">
                          <a:solidFill>
                            <a:srgbClr val="19285D"/>
                          </a:solidFill>
                          <a:latin typeface="+mn-lt"/>
                          <a:cs typeface="Arial" panose="020B0604020202020204" pitchFamily="34" charset="0"/>
                        </a:rPr>
                        <a:t>2:00-2:15 pm</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BREAK</a:t>
                      </a:r>
                      <a:endParaRPr lang="en-US" sz="1000" dirty="0">
                        <a:solidFill>
                          <a:srgbClr val="53565A"/>
                        </a:solidFill>
                        <a:latin typeface="+mn-lt"/>
                        <a:cs typeface="Arial" panose="020B0604020202020204" pitchFamily="34" charset="0"/>
                      </a:endParaRP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901434639"/>
                  </a:ext>
                </a:extLst>
              </a:tr>
              <a:tr h="131696">
                <a:tc>
                  <a:txBody>
                    <a:bodyPr/>
                    <a:lstStyle/>
                    <a:p>
                      <a:pPr algn="r"/>
                      <a:r>
                        <a:rPr lang="en-US" sz="1000" b="1" kern="1200" dirty="0">
                          <a:solidFill>
                            <a:srgbClr val="19285D"/>
                          </a:solidFill>
                          <a:latin typeface="+mn-lt"/>
                          <a:ea typeface="+mn-ea"/>
                          <a:cs typeface="Arial" panose="020B0604020202020204" pitchFamily="34" charset="0"/>
                        </a:rPr>
                        <a:t>2:15-3:15 pm</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Managing ‘Rabbit Holes’</a:t>
                      </a:r>
                      <a:endParaRPr lang="en-US" sz="1000" b="1" dirty="0">
                        <a:solidFill>
                          <a:srgbClr val="19285D"/>
                        </a:solidFill>
                        <a:latin typeface="+mn-lt"/>
                        <a:cs typeface="Arial" panose="020B0604020202020204" pitchFamily="34" charset="0"/>
                      </a:endParaRP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897116"/>
                  </a:ext>
                </a:extLst>
              </a:tr>
              <a:tr h="131696">
                <a:tc>
                  <a:txBody>
                    <a:bodyPr/>
                    <a:lstStyle/>
                    <a:p>
                      <a:pPr algn="r"/>
                      <a:r>
                        <a:rPr lang="en-US" sz="1000" b="1" kern="1200" dirty="0">
                          <a:solidFill>
                            <a:srgbClr val="19285D"/>
                          </a:solidFill>
                          <a:latin typeface="+mn-lt"/>
                          <a:ea typeface="+mn-ea"/>
                          <a:cs typeface="Arial" panose="020B0604020202020204" pitchFamily="34" charset="0"/>
                        </a:rPr>
                        <a:t>3:15-3:45 pm</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GROW</a:t>
                      </a: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007396224"/>
                  </a:ext>
                </a:extLst>
              </a:tr>
              <a:tr h="131696">
                <a:tc>
                  <a:txBody>
                    <a:bodyPr/>
                    <a:lstStyle/>
                    <a:p>
                      <a:pPr algn="r"/>
                      <a:r>
                        <a:rPr lang="en-US" sz="1000" b="1" kern="1200" dirty="0">
                          <a:solidFill>
                            <a:srgbClr val="19285D"/>
                          </a:solidFill>
                          <a:latin typeface="+mn-lt"/>
                          <a:ea typeface="+mn-ea"/>
                          <a:cs typeface="Arial" panose="020B0604020202020204" pitchFamily="34" charset="0"/>
                        </a:rPr>
                        <a:t>3:45-5:00 pm</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Dialogue Duos</a:t>
                      </a: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453478042"/>
                  </a:ext>
                </a:extLst>
              </a:tr>
            </a:tbl>
          </a:graphicData>
        </a:graphic>
      </p:graphicFrame>
    </p:spTree>
    <p:extLst>
      <p:ext uri="{BB962C8B-B14F-4D97-AF65-F5344CB8AC3E}">
        <p14:creationId xmlns:p14="http://schemas.microsoft.com/office/powerpoint/2010/main" val="1131208181"/>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B2ADB12-CF72-47AF-8031-5080D54179D2}"/>
              </a:ext>
            </a:extLst>
          </p:cNvPr>
          <p:cNvSpPr/>
          <p:nvPr/>
        </p:nvSpPr>
        <p:spPr>
          <a:xfrm>
            <a:off x="0" y="20542"/>
            <a:ext cx="9144000" cy="6355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Logo&#10;&#10;Description automatically generated with medium confidence">
            <a:extLst>
              <a:ext uri="{FF2B5EF4-FFF2-40B4-BE49-F238E27FC236}">
                <a16:creationId xmlns:a16="http://schemas.microsoft.com/office/drawing/2014/main" id="{7DE2525D-FD9A-E005-DF19-3323097CABE7}"/>
              </a:ext>
            </a:extLst>
          </p:cNvPr>
          <p:cNvPicPr>
            <a:picLocks noChangeAspect="1"/>
          </p:cNvPicPr>
          <p:nvPr/>
        </p:nvPicPr>
        <p:blipFill rotWithShape="1">
          <a:blip r:embed="rId3">
            <a:extLst>
              <a:ext uri="{28A0092B-C50C-407E-A947-70E740481C1C}">
                <a14:useLocalDpi xmlns:a14="http://schemas.microsoft.com/office/drawing/2010/main" val="0"/>
              </a:ext>
            </a:extLst>
          </a:blip>
          <a:srcRect l="12709" r="12709" b="90187"/>
          <a:stretch/>
        </p:blipFill>
        <p:spPr>
          <a:xfrm>
            <a:off x="0" y="-26894"/>
            <a:ext cx="9144000" cy="674650"/>
          </a:xfrm>
          <a:prstGeom prst="rect">
            <a:avLst/>
          </a:prstGeom>
        </p:spPr>
      </p:pic>
      <p:sp>
        <p:nvSpPr>
          <p:cNvPr id="7" name="Rectangle 6">
            <a:extLst>
              <a:ext uri="{FF2B5EF4-FFF2-40B4-BE49-F238E27FC236}">
                <a16:creationId xmlns:a16="http://schemas.microsoft.com/office/drawing/2014/main" id="{5E1B8AC0-E838-473E-9CAC-D3462B56747B}"/>
              </a:ext>
            </a:extLst>
          </p:cNvPr>
          <p:cNvSpPr/>
          <p:nvPr/>
        </p:nvSpPr>
        <p:spPr>
          <a:xfrm>
            <a:off x="409605" y="113025"/>
            <a:ext cx="8058778" cy="400895"/>
          </a:xfrm>
          <a:prstGeom prst="rect">
            <a:avLst/>
          </a:prstGeom>
          <a:effectLst/>
        </p:spPr>
        <p:txBody>
          <a:bodyPr wrap="square" lIns="92217" tIns="46109" rIns="92217" bIns="46109">
            <a:spAutoFit/>
          </a:bodyPr>
          <a:lstStyle/>
          <a:p>
            <a:pPr algn="l">
              <a:spcBef>
                <a:spcPts val="403"/>
              </a:spcBef>
            </a:pPr>
            <a:r>
              <a:rPr lang="en-US" sz="2000" b="1" dirty="0">
                <a:solidFill>
                  <a:schemeClr val="bg1"/>
                </a:solidFill>
                <a:latin typeface="Corbel" panose="020B0503020204020204" pitchFamily="34" charset="0"/>
                <a:cs typeface="Arial" panose="020B0604020202020204" pitchFamily="34" charset="0"/>
              </a:rPr>
              <a:t>DAY 3 AT-A-GLANCE</a:t>
            </a:r>
            <a:endParaRPr lang="en-US" sz="2000" dirty="0">
              <a:solidFill>
                <a:schemeClr val="bg1"/>
              </a:solidFill>
              <a:latin typeface="Corbel" panose="020B0503020204020204" pitchFamily="34" charset="0"/>
              <a:cs typeface="Arial" panose="020B0604020202020204" pitchFamily="34" charset="0"/>
            </a:endParaRPr>
          </a:p>
        </p:txBody>
      </p:sp>
      <p:sp>
        <p:nvSpPr>
          <p:cNvPr id="12" name="Notes Placeholder 2">
            <a:extLst>
              <a:ext uri="{FF2B5EF4-FFF2-40B4-BE49-F238E27FC236}">
                <a16:creationId xmlns:a16="http://schemas.microsoft.com/office/drawing/2014/main" id="{59F52FD1-4DD6-DF6A-EDEC-680D1C6F9A98}"/>
              </a:ext>
            </a:extLst>
          </p:cNvPr>
          <p:cNvSpPr txBox="1">
            <a:spLocks/>
          </p:cNvSpPr>
          <p:nvPr/>
        </p:nvSpPr>
        <p:spPr>
          <a:xfrm>
            <a:off x="398019" y="844195"/>
            <a:ext cx="4314452" cy="5628496"/>
          </a:xfrm>
          <a:prstGeom prst="rect">
            <a:avLst/>
          </a:prstGeom>
          <a:noFill/>
          <a:ln>
            <a:noFill/>
          </a:ln>
        </p:spPr>
        <p:txBody>
          <a:bodyPr vert="horz" lIns="93177" tIns="46589" rIns="93177" bIns="46589" rtlCol="0"/>
          <a:lstStyle>
            <a:lvl1pPr algn="l" defTabSz="455613" rtl="0" fontAlgn="base">
              <a:spcBef>
                <a:spcPct val="30000"/>
              </a:spcBef>
              <a:spcAft>
                <a:spcPct val="0"/>
              </a:spcAft>
              <a:defRPr sz="1200" kern="1200">
                <a:solidFill>
                  <a:srgbClr val="574319"/>
                </a:solidFill>
                <a:latin typeface="Segoe UI"/>
                <a:ea typeface="Geneva" pitchFamily="123" charset="-128"/>
                <a:cs typeface="+mn-cs"/>
              </a:defRPr>
            </a:lvl1pPr>
            <a:lvl2pPr marL="455613" algn="l" defTabSz="455613" rtl="0" fontAlgn="base">
              <a:spcBef>
                <a:spcPct val="30000"/>
              </a:spcBef>
              <a:spcAft>
                <a:spcPct val="0"/>
              </a:spcAft>
              <a:defRPr sz="1200" kern="1200">
                <a:solidFill>
                  <a:srgbClr val="574319"/>
                </a:solidFill>
                <a:latin typeface="Segoe UI"/>
                <a:ea typeface="Geneva" pitchFamily="123" charset="-128"/>
                <a:cs typeface="+mn-cs"/>
              </a:defRPr>
            </a:lvl2pPr>
            <a:lvl3pPr marL="912813" algn="l" defTabSz="455613" rtl="0" fontAlgn="base">
              <a:spcBef>
                <a:spcPct val="30000"/>
              </a:spcBef>
              <a:spcAft>
                <a:spcPct val="0"/>
              </a:spcAft>
              <a:defRPr sz="1200" kern="1200">
                <a:solidFill>
                  <a:srgbClr val="574319"/>
                </a:solidFill>
                <a:latin typeface="Segoe UI"/>
                <a:ea typeface="Geneva" pitchFamily="123" charset="-128"/>
                <a:cs typeface="+mn-cs"/>
              </a:defRPr>
            </a:lvl3pPr>
            <a:lvl4pPr marL="1370013" algn="l" defTabSz="455613" rtl="0" fontAlgn="base">
              <a:spcBef>
                <a:spcPct val="30000"/>
              </a:spcBef>
              <a:spcAft>
                <a:spcPct val="0"/>
              </a:spcAft>
              <a:defRPr sz="1200" kern="1200">
                <a:solidFill>
                  <a:srgbClr val="574319"/>
                </a:solidFill>
                <a:latin typeface="Segoe UI"/>
                <a:ea typeface="Geneva" pitchFamily="123" charset="-128"/>
                <a:cs typeface="+mn-cs"/>
              </a:defRPr>
            </a:lvl4pPr>
            <a:lvl5pPr marL="1827213" algn="l" defTabSz="455613" rtl="0" fontAlgn="base">
              <a:spcBef>
                <a:spcPct val="30000"/>
              </a:spcBef>
              <a:spcAft>
                <a:spcPct val="0"/>
              </a:spcAft>
              <a:defRPr sz="1200" kern="1200">
                <a:solidFill>
                  <a:srgbClr val="574319"/>
                </a:solidFill>
                <a:latin typeface="Segoe UI"/>
                <a:ea typeface="Geneva" pitchFamily="123" charset="-128"/>
                <a:cs typeface="+mn-cs"/>
              </a:defRPr>
            </a:lvl5pPr>
            <a:lvl6pPr marL="2285600" algn="l" defTabSz="457120" rtl="0" eaLnBrk="1" latinLnBrk="0" hangingPunct="1">
              <a:defRPr sz="1200" kern="1200">
                <a:solidFill>
                  <a:schemeClr val="tx1"/>
                </a:solidFill>
                <a:latin typeface="+mn-lt"/>
                <a:ea typeface="+mn-ea"/>
                <a:cs typeface="+mn-cs"/>
              </a:defRPr>
            </a:lvl6pPr>
            <a:lvl7pPr marL="2742720" algn="l" defTabSz="457120" rtl="0" eaLnBrk="1" latinLnBrk="0" hangingPunct="1">
              <a:defRPr sz="1200" kern="1200">
                <a:solidFill>
                  <a:schemeClr val="tx1"/>
                </a:solidFill>
                <a:latin typeface="+mn-lt"/>
                <a:ea typeface="+mn-ea"/>
                <a:cs typeface="+mn-cs"/>
              </a:defRPr>
            </a:lvl7pPr>
            <a:lvl8pPr marL="3199840" algn="l" defTabSz="457120" rtl="0" eaLnBrk="1" latinLnBrk="0" hangingPunct="1">
              <a:defRPr sz="1200" kern="1200">
                <a:solidFill>
                  <a:schemeClr val="tx1"/>
                </a:solidFill>
                <a:latin typeface="+mn-lt"/>
                <a:ea typeface="+mn-ea"/>
                <a:cs typeface="+mn-cs"/>
              </a:defRPr>
            </a:lvl8pPr>
            <a:lvl9pPr marL="3656960" algn="l" defTabSz="457120" rtl="0" eaLnBrk="1" latinLnBrk="0" hangingPunct="1">
              <a:defRPr sz="1200" kern="1200">
                <a:solidFill>
                  <a:schemeClr val="tx1"/>
                </a:solidFill>
                <a:latin typeface="+mn-lt"/>
                <a:ea typeface="+mn-ea"/>
                <a:cs typeface="+mn-cs"/>
              </a:defRPr>
            </a:lvl9pPr>
          </a:lstStyle>
          <a:p>
            <a:pPr>
              <a:spcBef>
                <a:spcPts val="0"/>
              </a:spcBef>
              <a:spcAft>
                <a:spcPts val="0"/>
              </a:spcAft>
              <a:buClr>
                <a:srgbClr val="C1D72E"/>
              </a:buClr>
            </a:pPr>
            <a:r>
              <a:rPr lang="en-US" sz="1400" b="1" dirty="0">
                <a:solidFill>
                  <a:srgbClr val="19285D"/>
                </a:solidFill>
                <a:latin typeface="Corbel" panose="020B0503020204020204" pitchFamily="34" charset="0"/>
                <a:cs typeface="Arial" panose="020B0604020202020204" pitchFamily="34" charset="0"/>
              </a:rPr>
              <a:t>GOAL</a:t>
            </a:r>
            <a:endParaRPr lang="en-US" sz="1400" dirty="0">
              <a:solidFill>
                <a:srgbClr val="19285D"/>
              </a:solidFill>
              <a:latin typeface="Corbel" panose="020B0503020204020204" pitchFamily="34" charset="0"/>
              <a:cs typeface="Arial" panose="020B0604020202020204" pitchFamily="34" charset="0"/>
            </a:endParaRPr>
          </a:p>
          <a:p>
            <a:pPr>
              <a:spcBef>
                <a:spcPts val="300"/>
              </a:spcBef>
              <a:buClr>
                <a:srgbClr val="C1D72E"/>
              </a:buClr>
            </a:pPr>
            <a:r>
              <a:rPr lang="en-US" sz="1100" dirty="0">
                <a:solidFill>
                  <a:srgbClr val="53565A"/>
                </a:solidFill>
                <a:latin typeface="+mn-lt"/>
                <a:cs typeface="Arial" panose="020B0604020202020204" pitchFamily="34" charset="0"/>
              </a:rPr>
              <a:t>The goal of Day 3 is for learners to apply key insights previously learned from SMEs and colleagues to work through a challenging problem with a real-life HCP. </a:t>
            </a:r>
          </a:p>
          <a:p>
            <a:pPr>
              <a:spcBef>
                <a:spcPts val="0"/>
              </a:spcBef>
              <a:buClr>
                <a:srgbClr val="C1D72E"/>
              </a:buClr>
            </a:pPr>
            <a:endParaRPr lang="en-US" sz="1100" dirty="0">
              <a:solidFill>
                <a:srgbClr val="53565A"/>
              </a:solidFill>
              <a:latin typeface="+mn-lt"/>
              <a:cs typeface="Arial" panose="020B0604020202020204" pitchFamily="34" charset="0"/>
            </a:endParaRPr>
          </a:p>
          <a:p>
            <a:pPr>
              <a:spcBef>
                <a:spcPts val="0"/>
              </a:spcBef>
              <a:spcAft>
                <a:spcPts val="0"/>
              </a:spcAft>
              <a:buClr>
                <a:srgbClr val="C1D72E"/>
              </a:buClr>
            </a:pPr>
            <a:r>
              <a:rPr lang="en-US" sz="1400" b="1" dirty="0">
                <a:solidFill>
                  <a:srgbClr val="19285D"/>
                </a:solidFill>
                <a:latin typeface="Corbel" panose="020B0503020204020204" pitchFamily="34" charset="0"/>
                <a:cs typeface="Arial" panose="020B0604020202020204" pitchFamily="34" charset="0"/>
              </a:rPr>
              <a:t>LEARNING OBJECTIVES</a:t>
            </a:r>
          </a:p>
          <a:p>
            <a:pPr>
              <a:spcBef>
                <a:spcPts val="300"/>
              </a:spcBef>
              <a:buClr>
                <a:srgbClr val="C1D72E"/>
              </a:buClr>
            </a:pPr>
            <a:r>
              <a:rPr lang="en-US" sz="1100" dirty="0">
                <a:solidFill>
                  <a:srgbClr val="53565A"/>
                </a:solidFill>
                <a:latin typeface="+mn-lt"/>
                <a:cs typeface="Arial" panose="020B0604020202020204" pitchFamily="34" charset="0"/>
              </a:rPr>
              <a:t>Upon</a:t>
            </a:r>
            <a:r>
              <a:rPr lang="en-US" sz="1100" b="1" dirty="0">
                <a:solidFill>
                  <a:srgbClr val="53565A"/>
                </a:solidFill>
                <a:latin typeface="+mn-lt"/>
                <a:cs typeface="Arial" panose="020B0604020202020204" pitchFamily="34" charset="0"/>
              </a:rPr>
              <a:t> </a:t>
            </a:r>
            <a:r>
              <a:rPr lang="en-US" sz="1100" dirty="0">
                <a:solidFill>
                  <a:srgbClr val="53565A"/>
                </a:solidFill>
                <a:latin typeface="+mn-lt"/>
                <a:cs typeface="Arial" panose="020B0604020202020204" pitchFamily="34" charset="0"/>
              </a:rPr>
              <a:t>completion of Day 3 training, representatives will be able to:</a:t>
            </a:r>
          </a:p>
          <a:p>
            <a:pPr marL="172907" indent="-172907">
              <a:spcBef>
                <a:spcPts val="300"/>
              </a:spcBef>
              <a:buClr>
                <a:srgbClr val="C1D72E"/>
              </a:buClr>
              <a:buFont typeface="Wingdings" panose="05000000000000000000" pitchFamily="2" charset="2"/>
              <a:buChar char="ü"/>
            </a:pPr>
            <a:r>
              <a:rPr lang="en-US" sz="1100" dirty="0">
                <a:solidFill>
                  <a:srgbClr val="53565A"/>
                </a:solidFill>
                <a:latin typeface="+mn-lt"/>
                <a:cs typeface="Arial" panose="020B0604020202020204" pitchFamily="34" charset="0"/>
              </a:rPr>
              <a:t>Apply solutions to overcome challenges with real-life HCPs.</a:t>
            </a:r>
          </a:p>
          <a:p>
            <a:pPr marL="172907" indent="-172907">
              <a:spcBef>
                <a:spcPts val="300"/>
              </a:spcBef>
              <a:buClr>
                <a:srgbClr val="C1D72E"/>
              </a:buClr>
              <a:buFont typeface="Wingdings" panose="05000000000000000000" pitchFamily="2" charset="2"/>
              <a:buChar char="ü"/>
            </a:pPr>
            <a:r>
              <a:rPr lang="en-US" sz="1100" dirty="0">
                <a:solidFill>
                  <a:srgbClr val="53565A"/>
                </a:solidFill>
                <a:latin typeface="+mn-lt"/>
                <a:cs typeface="Arial" panose="020B0604020202020204" pitchFamily="34" charset="0"/>
              </a:rPr>
              <a:t>Demonstrate skills learned during Masterclass to hold successful HCP conversations.</a:t>
            </a:r>
          </a:p>
          <a:p>
            <a:pPr lvl="0">
              <a:spcBef>
                <a:spcPts val="0"/>
              </a:spcBef>
              <a:spcAft>
                <a:spcPts val="300"/>
              </a:spcAft>
              <a:buClr>
                <a:srgbClr val="C1D72E"/>
              </a:buClr>
            </a:pPr>
            <a:endParaRPr lang="en-US" sz="1100" dirty="0">
              <a:solidFill>
                <a:srgbClr val="53565A"/>
              </a:solidFill>
              <a:latin typeface="+mn-lt"/>
              <a:cs typeface="Arial" panose="020B0604020202020204" pitchFamily="34" charset="0"/>
            </a:endParaRPr>
          </a:p>
          <a:p>
            <a:pPr lvl="0">
              <a:spcBef>
                <a:spcPts val="0"/>
              </a:spcBef>
              <a:spcAft>
                <a:spcPts val="0"/>
              </a:spcAft>
              <a:buClr>
                <a:srgbClr val="C1D72E"/>
              </a:buClr>
            </a:pPr>
            <a:r>
              <a:rPr lang="en-US" sz="1400" b="1" dirty="0">
                <a:solidFill>
                  <a:srgbClr val="19285D"/>
                </a:solidFill>
                <a:latin typeface="Corbel" panose="020B0503020204020204" pitchFamily="34" charset="0"/>
                <a:cs typeface="Arial" panose="020B0604020202020204" pitchFamily="34" charset="0"/>
              </a:rPr>
              <a:t>MATERIALS NEEDED</a:t>
            </a:r>
          </a:p>
          <a:p>
            <a:pPr marL="285750" lvl="1" indent="-285750">
              <a:spcBef>
                <a:spcPts val="300"/>
              </a:spcBef>
              <a:buClr>
                <a:srgbClr val="C1D72E"/>
              </a:buClr>
              <a:buFont typeface="Wingdings" panose="05000000000000000000" pitchFamily="2" charset="2"/>
              <a:buChar char="q"/>
            </a:pPr>
            <a:r>
              <a:rPr lang="en-US" sz="1100" dirty="0">
                <a:solidFill>
                  <a:srgbClr val="53565A"/>
                </a:solidFill>
                <a:latin typeface="+mn-lt"/>
                <a:cs typeface="Arial" panose="020B0604020202020204" pitchFamily="34" charset="0"/>
              </a:rPr>
              <a:t>HCP Analysis Profile (1 per participant)</a:t>
            </a:r>
          </a:p>
          <a:p>
            <a:pPr marL="285750" lvl="1" indent="-285750">
              <a:spcBef>
                <a:spcPts val="300"/>
              </a:spcBef>
              <a:buClr>
                <a:srgbClr val="C1D72E"/>
              </a:buClr>
              <a:buFont typeface="Wingdings" panose="05000000000000000000" pitchFamily="2" charset="2"/>
              <a:buChar char="q"/>
            </a:pPr>
            <a:r>
              <a:rPr lang="en-US" sz="1100" dirty="0">
                <a:solidFill>
                  <a:srgbClr val="53565A"/>
                </a:solidFill>
                <a:latin typeface="+mn-lt"/>
                <a:cs typeface="Arial" panose="020B0604020202020204" pitchFamily="34" charset="0"/>
              </a:rPr>
              <a:t>GROW Worksheet  (1 per participant)</a:t>
            </a:r>
          </a:p>
          <a:p>
            <a:pPr marL="285750" lvl="1" indent="-285750">
              <a:spcBef>
                <a:spcPts val="300"/>
              </a:spcBef>
              <a:buClr>
                <a:srgbClr val="C1D72E"/>
              </a:buClr>
              <a:buFont typeface="Wingdings" panose="05000000000000000000" pitchFamily="2" charset="2"/>
              <a:buChar char="q"/>
            </a:pPr>
            <a:r>
              <a:rPr lang="en-US" sz="1100" dirty="0">
                <a:solidFill>
                  <a:srgbClr val="53565A"/>
                </a:solidFill>
                <a:latin typeface="+mn-lt"/>
                <a:cs typeface="Arial" panose="020B0604020202020204" pitchFamily="34" charset="0"/>
              </a:rPr>
              <a:t>Observer Evaluation (1 per participant)</a:t>
            </a:r>
          </a:p>
          <a:p>
            <a:pPr marL="285750" lvl="1" indent="-285750">
              <a:spcBef>
                <a:spcPts val="300"/>
              </a:spcBef>
              <a:buClr>
                <a:srgbClr val="C1D72E"/>
              </a:buClr>
              <a:buFont typeface="Wingdings" panose="05000000000000000000" pitchFamily="2" charset="2"/>
              <a:buChar char="q"/>
            </a:pPr>
            <a:endParaRPr lang="en-US" sz="1100" dirty="0">
              <a:solidFill>
                <a:srgbClr val="53565A"/>
              </a:solidFill>
              <a:latin typeface="+mn-lt"/>
              <a:cs typeface="Arial" panose="020B0604020202020204" pitchFamily="34" charset="0"/>
            </a:endParaRPr>
          </a:p>
          <a:p>
            <a:pPr>
              <a:spcBef>
                <a:spcPts val="0"/>
              </a:spcBef>
              <a:spcAft>
                <a:spcPts val="0"/>
              </a:spcAft>
              <a:buClr>
                <a:srgbClr val="C1D72E"/>
              </a:buClr>
            </a:pPr>
            <a:r>
              <a:rPr lang="en-US" sz="1400" b="1" dirty="0">
                <a:solidFill>
                  <a:srgbClr val="19285D"/>
                </a:solidFill>
                <a:latin typeface="Corbel" panose="020B0503020204020204" pitchFamily="34" charset="0"/>
                <a:cs typeface="Calibri" panose="020F0502020204030204" pitchFamily="34" charset="0"/>
              </a:rPr>
              <a:t>KEY REMINDERS FOR FACILITATOR</a:t>
            </a:r>
            <a:endParaRPr lang="en-US" sz="1400" dirty="0">
              <a:solidFill>
                <a:srgbClr val="19285D"/>
              </a:solidFill>
              <a:latin typeface="Corbel" panose="020B0503020204020204" pitchFamily="34" charset="0"/>
              <a:cs typeface="Calibri" panose="020F0502020204030204" pitchFamily="34" charset="0"/>
            </a:endParaRPr>
          </a:p>
          <a:p>
            <a:pPr marL="227013" indent="-166688" defTabSz="914354" fontAlgn="auto">
              <a:spcBef>
                <a:spcPts val="600"/>
              </a:spcBef>
              <a:spcAft>
                <a:spcPts val="0"/>
              </a:spcAft>
              <a:buClr>
                <a:srgbClr val="C1D72E"/>
              </a:buClr>
              <a:buFont typeface="Arial" panose="020B0604020202020204" pitchFamily="34" charset="0"/>
              <a:buChar char="•"/>
            </a:pPr>
            <a:r>
              <a:rPr lang="en-US" sz="1100" dirty="0">
                <a:solidFill>
                  <a:srgbClr val="53565A"/>
                </a:solidFill>
                <a:latin typeface="Calibri" panose="020F0502020204030204" pitchFamily="34" charset="0"/>
                <a:cs typeface="Calibri" panose="020F0502020204030204" pitchFamily="34" charset="0"/>
              </a:rPr>
              <a:t>Prior to the sessions, review all facilitator notes IN DETAIL, and prepare any relevant stories/personal examples.</a:t>
            </a:r>
          </a:p>
          <a:p>
            <a:pPr marL="227013" indent="-166688" defTabSz="914354" fontAlgn="auto">
              <a:spcBef>
                <a:spcPts val="600"/>
              </a:spcBef>
              <a:spcAft>
                <a:spcPts val="0"/>
              </a:spcAft>
              <a:buClr>
                <a:srgbClr val="C1D72E"/>
              </a:buClr>
              <a:buFont typeface="Arial" panose="020B0604020202020204" pitchFamily="34" charset="0"/>
              <a:buChar char="•"/>
            </a:pPr>
            <a:r>
              <a:rPr lang="en-US" sz="1100" dirty="0">
                <a:solidFill>
                  <a:srgbClr val="53565A"/>
                </a:solidFill>
                <a:latin typeface="Calibri" panose="020F0502020204030204" pitchFamily="34" charset="0"/>
                <a:cs typeface="Calibri" panose="020F0502020204030204" pitchFamily="34" charset="0"/>
              </a:rPr>
              <a:t>Confer with any supporting non-participants (Kristi) and determine whether they will support classroom facilitation.</a:t>
            </a:r>
          </a:p>
          <a:p>
            <a:pPr marL="227013" indent="-166688" defTabSz="914354" fontAlgn="auto">
              <a:spcBef>
                <a:spcPts val="600"/>
              </a:spcBef>
              <a:spcAft>
                <a:spcPts val="0"/>
              </a:spcAft>
              <a:buClr>
                <a:srgbClr val="C1D72E"/>
              </a:buClr>
              <a:buFont typeface="Arial" panose="020B0604020202020204" pitchFamily="34" charset="0"/>
              <a:buChar char="•"/>
            </a:pPr>
            <a:r>
              <a:rPr lang="en-US" sz="1100" dirty="0">
                <a:solidFill>
                  <a:srgbClr val="53565A"/>
                </a:solidFill>
                <a:latin typeface="Calibri" panose="020F0502020204030204" pitchFamily="34" charset="0"/>
                <a:cs typeface="Calibri" panose="020F0502020204030204" pitchFamily="34" charset="0"/>
              </a:rPr>
              <a:t>Test your technology prior to the meeting.</a:t>
            </a:r>
          </a:p>
          <a:p>
            <a:pPr marL="0" lvl="1">
              <a:spcBef>
                <a:spcPts val="300"/>
              </a:spcBef>
              <a:buClr>
                <a:srgbClr val="C1D72E"/>
              </a:buClr>
            </a:pPr>
            <a:endParaRPr lang="en-US" sz="1100" dirty="0">
              <a:solidFill>
                <a:srgbClr val="53565A"/>
              </a:solidFill>
              <a:latin typeface="+mn-lt"/>
              <a:cs typeface="Arial" panose="020B0604020202020204" pitchFamily="34" charset="0"/>
            </a:endParaRPr>
          </a:p>
          <a:p>
            <a:pPr eaLnBrk="1">
              <a:spcBef>
                <a:spcPts val="0"/>
              </a:spcBef>
              <a:spcAft>
                <a:spcPts val="0"/>
              </a:spcAft>
              <a:buClr>
                <a:srgbClr val="C1D72E"/>
              </a:buClr>
              <a:defRPr/>
            </a:pPr>
            <a:endParaRPr lang="en-US" sz="1100" b="1" dirty="0">
              <a:solidFill>
                <a:srgbClr val="471D7C"/>
              </a:solidFill>
              <a:latin typeface="Corbel" panose="020B0503020204020204" pitchFamily="34" charset="0"/>
              <a:cs typeface="Arial" panose="020B0604020202020204" pitchFamily="34" charset="0"/>
            </a:endParaRPr>
          </a:p>
          <a:p>
            <a:pPr>
              <a:spcBef>
                <a:spcPts val="300"/>
              </a:spcBef>
              <a:buClr>
                <a:srgbClr val="C1D72E"/>
              </a:buClr>
            </a:pPr>
            <a:endParaRPr lang="en-US" sz="1100" dirty="0">
              <a:solidFill>
                <a:srgbClr val="53565A"/>
              </a:solidFill>
              <a:latin typeface="+mn-lt"/>
              <a:cs typeface="Arial" panose="020B0604020202020204" pitchFamily="34" charset="0"/>
            </a:endParaRPr>
          </a:p>
          <a:p>
            <a:pPr>
              <a:spcBef>
                <a:spcPts val="300"/>
              </a:spcBef>
              <a:buClr>
                <a:srgbClr val="C1D72E"/>
              </a:buClr>
            </a:pPr>
            <a:endParaRPr lang="en-US" sz="1100" dirty="0">
              <a:solidFill>
                <a:schemeClr val="tx1"/>
              </a:solidFill>
              <a:latin typeface="+mn-lt"/>
              <a:cs typeface="Arial" panose="020B0604020202020204" pitchFamily="34" charset="0"/>
            </a:endParaRPr>
          </a:p>
          <a:p>
            <a:pPr>
              <a:spcBef>
                <a:spcPts val="300"/>
              </a:spcBef>
              <a:buClr>
                <a:srgbClr val="C1D72E"/>
              </a:buClr>
            </a:pPr>
            <a:endParaRPr lang="en-US" sz="1000" dirty="0">
              <a:latin typeface="+mn-lt"/>
              <a:cs typeface="Arial" panose="020B0604020202020204" pitchFamily="34" charset="0"/>
            </a:endParaRPr>
          </a:p>
          <a:p>
            <a:pPr>
              <a:buClr>
                <a:srgbClr val="C1D72E"/>
              </a:buClr>
            </a:pPr>
            <a:endParaRPr lang="en-US" sz="1000" dirty="0">
              <a:latin typeface="+mn-lt"/>
              <a:cs typeface="Arial" panose="020B0604020202020204" pitchFamily="34" charset="0"/>
            </a:endParaRPr>
          </a:p>
        </p:txBody>
      </p:sp>
      <p:sp>
        <p:nvSpPr>
          <p:cNvPr id="13" name="Notes Placeholder 2">
            <a:extLst>
              <a:ext uri="{FF2B5EF4-FFF2-40B4-BE49-F238E27FC236}">
                <a16:creationId xmlns:a16="http://schemas.microsoft.com/office/drawing/2014/main" id="{0789609D-AF2D-A0B2-286F-AAA52F649852}"/>
              </a:ext>
            </a:extLst>
          </p:cNvPr>
          <p:cNvSpPr txBox="1">
            <a:spLocks/>
          </p:cNvSpPr>
          <p:nvPr/>
        </p:nvSpPr>
        <p:spPr>
          <a:xfrm>
            <a:off x="4806885" y="810316"/>
            <a:ext cx="3250735" cy="337051"/>
          </a:xfrm>
          <a:prstGeom prst="rect">
            <a:avLst/>
          </a:prstGeom>
        </p:spPr>
        <p:txBody>
          <a:bodyPr vert="horz" lIns="93969" tIns="46985" rIns="93969" bIns="46985" rtlCol="0"/>
          <a:lstStyle>
            <a:lvl1pPr marL="0" indent="-137160" algn="l" defTabSz="457120" rtl="0" eaLnBrk="1" latinLnBrk="0" hangingPunct="1">
              <a:spcBef>
                <a:spcPts val="400"/>
              </a:spcBef>
              <a:buFont typeface="Wingdings" panose="05000000000000000000" pitchFamily="2" charset="2"/>
              <a:buChar char="§"/>
              <a:defRPr sz="1200" kern="1200">
                <a:solidFill>
                  <a:schemeClr val="tx1"/>
                </a:solidFill>
                <a:latin typeface="Segoe UI"/>
                <a:ea typeface="+mn-ea"/>
                <a:cs typeface="+mn-cs"/>
              </a:defRPr>
            </a:lvl1pPr>
            <a:lvl2pPr marL="365760" indent="-137160" algn="l" defTabSz="457120" rtl="0" eaLnBrk="1" latinLnBrk="0" hangingPunct="1">
              <a:spcBef>
                <a:spcPts val="200"/>
              </a:spcBef>
              <a:buFont typeface="Arial" panose="020B0604020202020204" pitchFamily="34" charset="0"/>
              <a:buChar char="•"/>
              <a:defRPr sz="1200" kern="1200">
                <a:solidFill>
                  <a:schemeClr val="tx1"/>
                </a:solidFill>
                <a:latin typeface="Segoe UI"/>
                <a:ea typeface="+mn-ea"/>
                <a:cs typeface="+mn-cs"/>
              </a:defRPr>
            </a:lvl2pPr>
            <a:lvl3pPr marL="640080" indent="-137160" algn="l" defTabSz="457120" rtl="0" eaLnBrk="1" latinLnBrk="0" hangingPunct="1">
              <a:spcBef>
                <a:spcPts val="200"/>
              </a:spcBef>
              <a:buFont typeface="Courier New" panose="02070309020205020404" pitchFamily="49" charset="0"/>
              <a:buChar char="o"/>
              <a:defRPr sz="1200" kern="1200">
                <a:solidFill>
                  <a:schemeClr val="tx1"/>
                </a:solidFill>
                <a:latin typeface="Segoe UI"/>
                <a:ea typeface="+mn-ea"/>
                <a:cs typeface="+mn-cs"/>
              </a:defRPr>
            </a:lvl3pPr>
            <a:lvl4pPr marL="914400" indent="-137160" algn="l" defTabSz="457120" rtl="0" eaLnBrk="1" latinLnBrk="0" hangingPunct="1">
              <a:buFont typeface="Wingdings" panose="05000000000000000000" pitchFamily="2" charset="2"/>
              <a:buChar char="§"/>
              <a:defRPr sz="1200" kern="1200">
                <a:solidFill>
                  <a:schemeClr val="tx1"/>
                </a:solidFill>
                <a:latin typeface="Segoe UI"/>
                <a:ea typeface="+mn-ea"/>
                <a:cs typeface="+mn-cs"/>
              </a:defRPr>
            </a:lvl4pPr>
            <a:lvl5pPr marL="1188720" indent="-137160" algn="l" defTabSz="457120" rtl="0" eaLnBrk="1" latinLnBrk="0" hangingPunct="1">
              <a:buFont typeface="Arial" panose="020B0604020202020204" pitchFamily="34" charset="0"/>
              <a:buChar char="•"/>
              <a:defRPr sz="1200" kern="1200">
                <a:solidFill>
                  <a:schemeClr val="tx1"/>
                </a:solidFill>
                <a:latin typeface="Segoe UI"/>
                <a:ea typeface="+mn-ea"/>
                <a:cs typeface="+mn-cs"/>
              </a:defRPr>
            </a:lvl5pPr>
            <a:lvl6pPr marL="2285600" algn="l" defTabSz="457120" rtl="0" eaLnBrk="1" latinLnBrk="0" hangingPunct="1">
              <a:defRPr sz="1200" kern="1200">
                <a:solidFill>
                  <a:schemeClr val="tx1"/>
                </a:solidFill>
                <a:latin typeface="+mn-lt"/>
                <a:ea typeface="+mn-ea"/>
                <a:cs typeface="+mn-cs"/>
              </a:defRPr>
            </a:lvl6pPr>
            <a:lvl7pPr marL="2742720" algn="l" defTabSz="457120" rtl="0" eaLnBrk="1" latinLnBrk="0" hangingPunct="1">
              <a:defRPr sz="1200" kern="1200">
                <a:solidFill>
                  <a:schemeClr val="tx1"/>
                </a:solidFill>
                <a:latin typeface="+mn-lt"/>
                <a:ea typeface="+mn-ea"/>
                <a:cs typeface="+mn-cs"/>
              </a:defRPr>
            </a:lvl7pPr>
            <a:lvl8pPr marL="3199840" algn="l" defTabSz="457120" rtl="0" eaLnBrk="1" latinLnBrk="0" hangingPunct="1">
              <a:defRPr sz="1200" kern="1200">
                <a:solidFill>
                  <a:schemeClr val="tx1"/>
                </a:solidFill>
                <a:latin typeface="+mn-lt"/>
                <a:ea typeface="+mn-ea"/>
                <a:cs typeface="+mn-cs"/>
              </a:defRPr>
            </a:lvl8pPr>
            <a:lvl9pPr marL="3656960" algn="l" defTabSz="457120" rtl="0" eaLnBrk="1" latinLnBrk="0" hangingPunct="1">
              <a:defRPr sz="1200" kern="1200">
                <a:solidFill>
                  <a:schemeClr val="tx1"/>
                </a:solidFill>
                <a:latin typeface="+mn-lt"/>
                <a:ea typeface="+mn-ea"/>
                <a:cs typeface="+mn-cs"/>
              </a:defRPr>
            </a:lvl9pPr>
          </a:lstStyle>
          <a:p>
            <a:pPr indent="0">
              <a:buNone/>
            </a:pPr>
            <a:r>
              <a:rPr lang="en-US" sz="1400" b="1" dirty="0">
                <a:solidFill>
                  <a:srgbClr val="19285D"/>
                </a:solidFill>
                <a:latin typeface="Corbel" panose="020B0503020204020204" pitchFamily="34" charset="0"/>
                <a:ea typeface="Geneva" pitchFamily="123" charset="-128"/>
                <a:cs typeface="Arial" panose="020B0604020202020204" pitchFamily="34" charset="0"/>
              </a:rPr>
              <a:t>AGENDA</a:t>
            </a:r>
            <a:r>
              <a:rPr lang="en-US" sz="1400" b="1" dirty="0">
                <a:solidFill>
                  <a:srgbClr val="19285D"/>
                </a:solidFill>
                <a:latin typeface="Corbel" panose="020B0503020204020204" pitchFamily="34" charset="0"/>
                <a:cs typeface="Arial" panose="020B0604020202020204" pitchFamily="34" charset="0"/>
              </a:rPr>
              <a:t> </a:t>
            </a:r>
          </a:p>
          <a:p>
            <a:pPr indent="0">
              <a:buNone/>
            </a:pPr>
            <a:endParaRPr lang="en-US" sz="1400" dirty="0">
              <a:solidFill>
                <a:srgbClr val="19285D"/>
              </a:solidFill>
              <a:latin typeface="Corbel" panose="020B0503020204020204" pitchFamily="34" charset="0"/>
              <a:cs typeface="Arial" panose="020B0604020202020204" pitchFamily="34" charset="0"/>
            </a:endParaRPr>
          </a:p>
          <a:p>
            <a:pPr indent="0">
              <a:buNone/>
            </a:pPr>
            <a:endParaRPr lang="en-US" sz="1400" dirty="0">
              <a:solidFill>
                <a:srgbClr val="19285D"/>
              </a:solidFill>
              <a:latin typeface="Corbel" panose="020B0503020204020204" pitchFamily="34" charset="0"/>
              <a:cs typeface="Arial" panose="020B0604020202020204" pitchFamily="34" charset="0"/>
            </a:endParaRPr>
          </a:p>
          <a:p>
            <a:pPr indent="0">
              <a:buNone/>
            </a:pPr>
            <a:endParaRPr lang="en-US" sz="1400" dirty="0">
              <a:solidFill>
                <a:srgbClr val="19285D"/>
              </a:solidFill>
              <a:latin typeface="Corbel" panose="020B0503020204020204" pitchFamily="34" charset="0"/>
              <a:cs typeface="Arial" panose="020B0604020202020204" pitchFamily="34" charset="0"/>
            </a:endParaRPr>
          </a:p>
        </p:txBody>
      </p:sp>
      <p:graphicFrame>
        <p:nvGraphicFramePr>
          <p:cNvPr id="14" name="Table 13">
            <a:extLst>
              <a:ext uri="{FF2B5EF4-FFF2-40B4-BE49-F238E27FC236}">
                <a16:creationId xmlns:a16="http://schemas.microsoft.com/office/drawing/2014/main" id="{7EFC7CD4-7DF3-A7E2-8FAD-92839529ED5F}"/>
              </a:ext>
            </a:extLst>
          </p:cNvPr>
          <p:cNvGraphicFramePr>
            <a:graphicFrameLocks noGrp="1"/>
          </p:cNvGraphicFramePr>
          <p:nvPr>
            <p:extLst>
              <p:ext uri="{D42A27DB-BD31-4B8C-83A1-F6EECF244321}">
                <p14:modId xmlns:p14="http://schemas.microsoft.com/office/powerpoint/2010/main" val="1038891585"/>
              </p:ext>
            </p:extLst>
          </p:nvPr>
        </p:nvGraphicFramePr>
        <p:xfrm>
          <a:off x="4904061" y="1146707"/>
          <a:ext cx="3982487" cy="1112520"/>
        </p:xfrm>
        <a:graphic>
          <a:graphicData uri="http://schemas.openxmlformats.org/drawingml/2006/table">
            <a:tbl>
              <a:tblPr firstRow="1" bandRow="1">
                <a:tableStyleId>{5C22544A-7EE6-4342-B048-85BDC9FD1C3A}</a:tableStyleId>
              </a:tblPr>
              <a:tblGrid>
                <a:gridCol w="1432922">
                  <a:extLst>
                    <a:ext uri="{9D8B030D-6E8A-4147-A177-3AD203B41FA5}">
                      <a16:colId xmlns:a16="http://schemas.microsoft.com/office/drawing/2014/main" val="3460872777"/>
                    </a:ext>
                  </a:extLst>
                </a:gridCol>
                <a:gridCol w="2549565">
                  <a:extLst>
                    <a:ext uri="{9D8B030D-6E8A-4147-A177-3AD203B41FA5}">
                      <a16:colId xmlns:a16="http://schemas.microsoft.com/office/drawing/2014/main" val="3929844881"/>
                    </a:ext>
                  </a:extLst>
                </a:gridCol>
              </a:tblGrid>
              <a:tr h="278130">
                <a:tc gridSpan="2">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white"/>
                          </a:solidFill>
                          <a:effectLst/>
                          <a:uLnTx/>
                          <a:uFillTx/>
                          <a:latin typeface="+mn-lt"/>
                          <a:ea typeface="+mn-ea"/>
                          <a:cs typeface="+mn-cs"/>
                        </a:rPr>
                        <a:t>Day 3</a:t>
                      </a:r>
                      <a:endParaRPr kumimoji="0" lang="en-US" sz="1100" b="1" i="0" u="none" strike="noStrike" kern="1200" cap="none" spc="0" normalizeH="0" baseline="0" noProof="0" dirty="0">
                        <a:ln>
                          <a:noFill/>
                        </a:ln>
                        <a:solidFill>
                          <a:prstClr val="white"/>
                        </a:solidFill>
                        <a:effectLst/>
                        <a:uLnTx/>
                        <a:uFillTx/>
                        <a:latin typeface="Century Schoolbook" panose="02040604050505020304" pitchFamily="18" charset="0"/>
                        <a:ea typeface="Times New Roman" panose="02020603050405020304" pitchFamily="18" charset="0"/>
                        <a:cs typeface="Times New Roman" panose="02020603050405020304" pitchFamily="18" charset="0"/>
                      </a:endParaRPr>
                    </a:p>
                  </a:txBody>
                  <a:tcPr marL="121920" marR="121920" marT="34290" marB="3429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9285D"/>
                    </a:solidFill>
                  </a:tcPr>
                </a:tc>
                <a:tc hMerge="1">
                  <a:txBody>
                    <a:bodyPr/>
                    <a:lstStyle/>
                    <a:p>
                      <a:pPr algn="l"/>
                      <a:endParaRPr lang="en-US" sz="1100" dirty="0">
                        <a:latin typeface="+mn-lt"/>
                        <a:cs typeface="Arial" panose="020B0604020202020204" pitchFamily="34" charset="0"/>
                      </a:endParaRP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9285D"/>
                    </a:solidFill>
                  </a:tcPr>
                </a:tc>
                <a:extLst>
                  <a:ext uri="{0D108BD9-81ED-4DB2-BD59-A6C34878D82A}">
                    <a16:rowId xmlns:a16="http://schemas.microsoft.com/office/drawing/2014/main" val="150405150"/>
                  </a:ext>
                </a:extLst>
              </a:tr>
              <a:tr h="278130">
                <a:tc>
                  <a:txBody>
                    <a:bodyPr/>
                    <a:lstStyle/>
                    <a:p>
                      <a:pPr algn="ctr"/>
                      <a:r>
                        <a:rPr lang="en-US" sz="1100" b="1" kern="1200" dirty="0">
                          <a:solidFill>
                            <a:srgbClr val="19285D"/>
                          </a:solidFill>
                          <a:latin typeface="+mn-lt"/>
                          <a:ea typeface="+mn-ea"/>
                          <a:cs typeface="Arial" panose="020B0604020202020204" pitchFamily="34" charset="0"/>
                        </a:rPr>
                        <a:t>Time</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l"/>
                      <a:r>
                        <a:rPr lang="en-US" sz="1100" b="1" kern="1200" dirty="0">
                          <a:solidFill>
                            <a:srgbClr val="19285D"/>
                          </a:solidFill>
                          <a:latin typeface="+mn-lt"/>
                          <a:ea typeface="+mn-ea"/>
                          <a:cs typeface="Arial" panose="020B0604020202020204" pitchFamily="34" charset="0"/>
                        </a:rPr>
                        <a:t>Segment</a:t>
                      </a: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2630808236"/>
                  </a:ext>
                </a:extLst>
              </a:tr>
              <a:tr h="278130">
                <a:tc gridSpan="2">
                  <a:txBody>
                    <a:bodyPr/>
                    <a:lstStyle/>
                    <a:p>
                      <a:pPr algn="l"/>
                      <a:r>
                        <a:rPr lang="en-US" sz="1100" b="1" dirty="0">
                          <a:solidFill>
                            <a:srgbClr val="19285D"/>
                          </a:solidFill>
                          <a:latin typeface="+mn-lt"/>
                          <a:cs typeface="Arial" panose="020B0604020202020204" pitchFamily="34" charset="0"/>
                        </a:rPr>
                        <a:t>        9:00–11:30 am        </a:t>
                      </a:r>
                      <a:r>
                        <a:rPr lang="en-US" sz="1100" b="0" kern="1200" dirty="0">
                          <a:solidFill>
                            <a:srgbClr val="19285D"/>
                          </a:solidFill>
                          <a:latin typeface="+mn-lt"/>
                          <a:ea typeface="+mn-ea"/>
                          <a:cs typeface="Arial" panose="020B0604020202020204" pitchFamily="34" charset="0"/>
                        </a:rPr>
                        <a:t>Solve MY Problem </a:t>
                      </a:r>
                    </a:p>
                  </a:txBody>
                  <a:tcPr marL="121920" marR="121920" marT="34290" marB="3429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100" b="1" kern="1200" dirty="0">
                          <a:solidFill>
                            <a:srgbClr val="19285D"/>
                          </a:solidFill>
                          <a:latin typeface="+mn-lt"/>
                          <a:ea typeface="+mn-ea"/>
                          <a:cs typeface="Arial" panose="020B0604020202020204" pitchFamily="34" charset="0"/>
                        </a:rPr>
                        <a:t>Solve MY Problem:</a:t>
                      </a: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762979764"/>
                  </a:ext>
                </a:extLst>
              </a:tr>
              <a:tr h="278130">
                <a:tc gridSpan="2">
                  <a:txBody>
                    <a:bodyPr/>
                    <a:lstStyle/>
                    <a:p>
                      <a:pPr marL="0" marR="0" lvl="0" indent="0" algn="l" defTabSz="457200" rtl="0" eaLnBrk="1" fontAlgn="auto" latinLnBrk="0" hangingPunct="1">
                        <a:lnSpc>
                          <a:spcPct val="100000"/>
                        </a:lnSpc>
                        <a:spcBef>
                          <a:spcPts val="600"/>
                        </a:spcBef>
                        <a:spcAft>
                          <a:spcPts val="0"/>
                        </a:spcAft>
                        <a:buClrTx/>
                        <a:buSzTx/>
                        <a:buFont typeface="Arial" panose="020B0604020202020204" pitchFamily="34" charset="0"/>
                        <a:buNone/>
                        <a:tabLst/>
                        <a:defRPr/>
                      </a:pPr>
                      <a:r>
                        <a:rPr lang="en-US" sz="1100" b="1" dirty="0">
                          <a:solidFill>
                            <a:srgbClr val="19285D"/>
                          </a:solidFill>
                          <a:latin typeface="+mn-lt"/>
                          <a:cs typeface="Arial" panose="020B0604020202020204" pitchFamily="34" charset="0"/>
                        </a:rPr>
                        <a:t>11:30 am–12:00 pm        </a:t>
                      </a:r>
                      <a:r>
                        <a:rPr lang="en-US" sz="1100" b="0" dirty="0">
                          <a:solidFill>
                            <a:srgbClr val="19285D"/>
                          </a:solidFill>
                          <a:latin typeface="+mn-lt"/>
                          <a:cs typeface="Arial" panose="020B0604020202020204" pitchFamily="34" charset="0"/>
                        </a:rPr>
                        <a:t>Program Close</a:t>
                      </a:r>
                      <a:endParaRPr kumimoji="0" lang="en-US" sz="1100" b="0" i="0" u="none" strike="noStrike" cap="none" spc="0" normalizeH="0" baseline="0" dirty="0">
                        <a:ln>
                          <a:noFill/>
                        </a:ln>
                        <a:solidFill>
                          <a:srgbClr val="53565A"/>
                        </a:solidFill>
                        <a:effectLst/>
                        <a:uFillTx/>
                        <a:latin typeface="+mn-lt"/>
                        <a:ea typeface="+mn-ea"/>
                        <a:cs typeface="Arial" panose="020B0604020202020204" pitchFamily="34" charset="0"/>
                        <a:sym typeface="Helvetica Light"/>
                      </a:endParaRPr>
                    </a:p>
                  </a:txBody>
                  <a:tcPr marL="121920" marR="121920" marT="34290" marB="3429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l"/>
                      <a:r>
                        <a:rPr lang="en-US" sz="1100" b="0" kern="1200" dirty="0">
                          <a:solidFill>
                            <a:srgbClr val="53565A"/>
                          </a:solidFill>
                          <a:latin typeface="Calibri" panose="020F0502020204030204" pitchFamily="34" charset="0"/>
                          <a:ea typeface="Geneva" pitchFamily="123" charset="-128"/>
                          <a:cs typeface="Calibri" panose="020F0502020204030204" pitchFamily="34" charset="0"/>
                        </a:rPr>
                        <a:t>Patient Identifiers/ </a:t>
                      </a:r>
                    </a:p>
                    <a:p>
                      <a:pPr algn="l"/>
                      <a:r>
                        <a:rPr lang="en-US" sz="1100" b="0" kern="1200" dirty="0">
                          <a:solidFill>
                            <a:srgbClr val="53565A"/>
                          </a:solidFill>
                          <a:latin typeface="Calibri" panose="020F0502020204030204" pitchFamily="34" charset="0"/>
                          <a:ea typeface="Geneva" pitchFamily="123" charset="-128"/>
                          <a:cs typeface="Calibri" panose="020F0502020204030204" pitchFamily="34" charset="0"/>
                        </a:rPr>
                        <a:t>Leverage Your Expertise</a:t>
                      </a:r>
                      <a:endParaRPr lang="en-US" sz="1100" b="1" dirty="0">
                        <a:solidFill>
                          <a:srgbClr val="19285D"/>
                        </a:solidFill>
                        <a:latin typeface="+mn-lt"/>
                        <a:cs typeface="Arial" panose="020B0604020202020204" pitchFamily="34" charset="0"/>
                      </a:endParaRP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897116"/>
                  </a:ext>
                </a:extLst>
              </a:tr>
            </a:tbl>
          </a:graphicData>
        </a:graphic>
      </p:graphicFrame>
    </p:spTree>
    <p:extLst>
      <p:ext uri="{BB962C8B-B14F-4D97-AF65-F5344CB8AC3E}">
        <p14:creationId xmlns:p14="http://schemas.microsoft.com/office/powerpoint/2010/main" val="2503465690"/>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8B78F62-BF35-4C91-A4A7-DDD503DC34D3}"/>
              </a:ext>
            </a:extLst>
          </p:cNvPr>
          <p:cNvSpPr/>
          <p:nvPr/>
        </p:nvSpPr>
        <p:spPr>
          <a:xfrm>
            <a:off x="43260" y="2982032"/>
            <a:ext cx="4771628" cy="33832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E45B18C6-DB08-46C3-B35F-F7559CADC130}"/>
              </a:ext>
            </a:extLst>
          </p:cNvPr>
          <p:cNvSpPr/>
          <p:nvPr/>
        </p:nvSpPr>
        <p:spPr>
          <a:xfrm>
            <a:off x="43260" y="3035300"/>
            <a:ext cx="1905000" cy="279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DA568A2C-5DCF-4D1F-81D9-15513054B10E}"/>
              </a:ext>
            </a:extLst>
          </p:cNvPr>
          <p:cNvSpPr/>
          <p:nvPr/>
        </p:nvSpPr>
        <p:spPr>
          <a:xfrm>
            <a:off x="4727029" y="539510"/>
            <a:ext cx="4188371" cy="4037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257623C8-FB3F-4E8C-925B-019E65013A08}"/>
              </a:ext>
            </a:extLst>
          </p:cNvPr>
          <p:cNvSpPr txBox="1"/>
          <p:nvPr/>
        </p:nvSpPr>
        <p:spPr>
          <a:xfrm>
            <a:off x="381318" y="515879"/>
            <a:ext cx="5766933" cy="307777"/>
          </a:xfrm>
          <a:prstGeom prst="rect">
            <a:avLst/>
          </a:prstGeom>
          <a:noFill/>
        </p:spPr>
        <p:txBody>
          <a:bodyPr wrap="square" rtlCol="0">
            <a:spAutoFit/>
          </a:bodyPr>
          <a:lstStyle/>
          <a:p>
            <a:r>
              <a:rPr lang="en-US" sz="1400" b="1" dirty="0">
                <a:solidFill>
                  <a:srgbClr val="19285D"/>
                </a:solidFill>
                <a:latin typeface="Corbel" panose="020B0503020204020204" pitchFamily="34" charset="0"/>
                <a:cs typeface="Arial" panose="020B0604020202020204" pitchFamily="34" charset="0"/>
              </a:rPr>
              <a:t>HOW TO USE THIS GUIDE</a:t>
            </a:r>
          </a:p>
        </p:txBody>
      </p:sp>
      <p:sp>
        <p:nvSpPr>
          <p:cNvPr id="8" name="Notes Placeholder 2">
            <a:extLst>
              <a:ext uri="{FF2B5EF4-FFF2-40B4-BE49-F238E27FC236}">
                <a16:creationId xmlns:a16="http://schemas.microsoft.com/office/drawing/2014/main" id="{D64C4706-9556-4228-98D1-4DBD0ACE1A45}"/>
              </a:ext>
            </a:extLst>
          </p:cNvPr>
          <p:cNvSpPr txBox="1">
            <a:spLocks/>
          </p:cNvSpPr>
          <p:nvPr/>
        </p:nvSpPr>
        <p:spPr>
          <a:xfrm>
            <a:off x="381318" y="808762"/>
            <a:ext cx="8381364" cy="448244"/>
          </a:xfrm>
          <a:prstGeom prst="rect">
            <a:avLst/>
          </a:prstGeom>
          <a:noFill/>
          <a:ln>
            <a:noFill/>
          </a:ln>
        </p:spPr>
        <p:txBody>
          <a:bodyPr vert="horz" lIns="93177" tIns="46589" rIns="93177" bIns="46589" rtlCol="0"/>
          <a:lstStyle>
            <a:lvl1pPr algn="l" defTabSz="455613" rtl="0" fontAlgn="base">
              <a:spcBef>
                <a:spcPct val="30000"/>
              </a:spcBef>
              <a:spcAft>
                <a:spcPct val="0"/>
              </a:spcAft>
              <a:defRPr sz="1200" kern="1200">
                <a:solidFill>
                  <a:srgbClr val="574319"/>
                </a:solidFill>
                <a:latin typeface="Segoe UI"/>
                <a:ea typeface="Geneva" pitchFamily="123" charset="-128"/>
                <a:cs typeface="+mn-cs"/>
              </a:defRPr>
            </a:lvl1pPr>
            <a:lvl2pPr marL="455613" algn="l" defTabSz="455613" rtl="0" fontAlgn="base">
              <a:spcBef>
                <a:spcPct val="30000"/>
              </a:spcBef>
              <a:spcAft>
                <a:spcPct val="0"/>
              </a:spcAft>
              <a:defRPr sz="1200" kern="1200">
                <a:solidFill>
                  <a:srgbClr val="574319"/>
                </a:solidFill>
                <a:latin typeface="Segoe UI"/>
                <a:ea typeface="Geneva" pitchFamily="123" charset="-128"/>
                <a:cs typeface="+mn-cs"/>
              </a:defRPr>
            </a:lvl2pPr>
            <a:lvl3pPr marL="912813" algn="l" defTabSz="455613" rtl="0" fontAlgn="base">
              <a:spcBef>
                <a:spcPct val="30000"/>
              </a:spcBef>
              <a:spcAft>
                <a:spcPct val="0"/>
              </a:spcAft>
              <a:defRPr sz="1200" kern="1200">
                <a:solidFill>
                  <a:srgbClr val="574319"/>
                </a:solidFill>
                <a:latin typeface="Segoe UI"/>
                <a:ea typeface="Geneva" pitchFamily="123" charset="-128"/>
                <a:cs typeface="+mn-cs"/>
              </a:defRPr>
            </a:lvl3pPr>
            <a:lvl4pPr marL="1370013" algn="l" defTabSz="455613" rtl="0" fontAlgn="base">
              <a:spcBef>
                <a:spcPct val="30000"/>
              </a:spcBef>
              <a:spcAft>
                <a:spcPct val="0"/>
              </a:spcAft>
              <a:defRPr sz="1200" kern="1200">
                <a:solidFill>
                  <a:srgbClr val="574319"/>
                </a:solidFill>
                <a:latin typeface="Segoe UI"/>
                <a:ea typeface="Geneva" pitchFamily="123" charset="-128"/>
                <a:cs typeface="+mn-cs"/>
              </a:defRPr>
            </a:lvl4pPr>
            <a:lvl5pPr marL="1827213" algn="l" defTabSz="455613" rtl="0" fontAlgn="base">
              <a:spcBef>
                <a:spcPct val="30000"/>
              </a:spcBef>
              <a:spcAft>
                <a:spcPct val="0"/>
              </a:spcAft>
              <a:defRPr sz="1200" kern="1200">
                <a:solidFill>
                  <a:srgbClr val="574319"/>
                </a:solidFill>
                <a:latin typeface="Segoe UI"/>
                <a:ea typeface="Geneva" pitchFamily="123" charset="-128"/>
                <a:cs typeface="+mn-cs"/>
              </a:defRPr>
            </a:lvl5pPr>
            <a:lvl6pPr marL="2285600" algn="l" defTabSz="457120" rtl="0" eaLnBrk="1" latinLnBrk="0" hangingPunct="1">
              <a:defRPr sz="1200" kern="1200">
                <a:solidFill>
                  <a:schemeClr val="tx1"/>
                </a:solidFill>
                <a:latin typeface="+mn-lt"/>
                <a:ea typeface="+mn-ea"/>
                <a:cs typeface="+mn-cs"/>
              </a:defRPr>
            </a:lvl6pPr>
            <a:lvl7pPr marL="2742720" algn="l" defTabSz="457120" rtl="0" eaLnBrk="1" latinLnBrk="0" hangingPunct="1">
              <a:defRPr sz="1200" kern="1200">
                <a:solidFill>
                  <a:schemeClr val="tx1"/>
                </a:solidFill>
                <a:latin typeface="+mn-lt"/>
                <a:ea typeface="+mn-ea"/>
                <a:cs typeface="+mn-cs"/>
              </a:defRPr>
            </a:lvl7pPr>
            <a:lvl8pPr marL="3199840" algn="l" defTabSz="457120" rtl="0" eaLnBrk="1" latinLnBrk="0" hangingPunct="1">
              <a:defRPr sz="1200" kern="1200">
                <a:solidFill>
                  <a:schemeClr val="tx1"/>
                </a:solidFill>
                <a:latin typeface="+mn-lt"/>
                <a:ea typeface="+mn-ea"/>
                <a:cs typeface="+mn-cs"/>
              </a:defRPr>
            </a:lvl8pPr>
            <a:lvl9pPr marL="3656960" algn="l" defTabSz="457120" rtl="0" eaLnBrk="1" latinLnBrk="0" hangingPunct="1">
              <a:defRPr sz="1200" kern="1200">
                <a:solidFill>
                  <a:schemeClr val="tx1"/>
                </a:solidFill>
                <a:latin typeface="+mn-lt"/>
                <a:ea typeface="+mn-ea"/>
                <a:cs typeface="+mn-cs"/>
              </a:defRPr>
            </a:lvl9pPr>
          </a:lstStyle>
          <a:p>
            <a:pPr>
              <a:spcBef>
                <a:spcPts val="300"/>
              </a:spcBef>
              <a:buClr>
                <a:srgbClr val="53565A"/>
              </a:buClr>
            </a:pPr>
            <a:r>
              <a:rPr lang="en-US" sz="1100" b="1" dirty="0">
                <a:solidFill>
                  <a:srgbClr val="404040"/>
                </a:solidFill>
                <a:latin typeface="Arial" panose="020B0604020202020204" pitchFamily="34" charset="0"/>
                <a:cs typeface="Arial" panose="020B0604020202020204" pitchFamily="34" charset="0"/>
              </a:rPr>
              <a:t>This workshop is developed in PowerPoint (PPT) to function as both a Facilitator Guide and as presentation slides. Prior to the workshop, review this page to familiarize yourself with how to navigate the PPT seamlessly during the session. </a:t>
            </a:r>
          </a:p>
        </p:txBody>
      </p:sp>
      <p:graphicFrame>
        <p:nvGraphicFramePr>
          <p:cNvPr id="9" name="Table 8">
            <a:extLst>
              <a:ext uri="{FF2B5EF4-FFF2-40B4-BE49-F238E27FC236}">
                <a16:creationId xmlns:a16="http://schemas.microsoft.com/office/drawing/2014/main" id="{ED6EDA9F-9CB7-4343-926C-EE7329439368}"/>
              </a:ext>
            </a:extLst>
          </p:cNvPr>
          <p:cNvGraphicFramePr>
            <a:graphicFrameLocks noGrp="1"/>
          </p:cNvGraphicFramePr>
          <p:nvPr>
            <p:extLst>
              <p:ext uri="{D42A27DB-BD31-4B8C-83A1-F6EECF244321}">
                <p14:modId xmlns:p14="http://schemas.microsoft.com/office/powerpoint/2010/main" val="3688036552"/>
              </p:ext>
            </p:extLst>
          </p:nvPr>
        </p:nvGraphicFramePr>
        <p:xfrm>
          <a:off x="450168" y="1448055"/>
          <a:ext cx="8239083" cy="4919382"/>
        </p:xfrm>
        <a:graphic>
          <a:graphicData uri="http://schemas.openxmlformats.org/drawingml/2006/table">
            <a:tbl>
              <a:tblPr firstRow="1" bandRow="1"/>
              <a:tblGrid>
                <a:gridCol w="1312729">
                  <a:extLst>
                    <a:ext uri="{9D8B030D-6E8A-4147-A177-3AD203B41FA5}">
                      <a16:colId xmlns:a16="http://schemas.microsoft.com/office/drawing/2014/main" val="2162366912"/>
                    </a:ext>
                  </a:extLst>
                </a:gridCol>
                <a:gridCol w="1573427">
                  <a:extLst>
                    <a:ext uri="{9D8B030D-6E8A-4147-A177-3AD203B41FA5}">
                      <a16:colId xmlns:a16="http://schemas.microsoft.com/office/drawing/2014/main" val="1902616275"/>
                    </a:ext>
                  </a:extLst>
                </a:gridCol>
                <a:gridCol w="1837038">
                  <a:extLst>
                    <a:ext uri="{9D8B030D-6E8A-4147-A177-3AD203B41FA5}">
                      <a16:colId xmlns:a16="http://schemas.microsoft.com/office/drawing/2014/main" val="20001"/>
                    </a:ext>
                  </a:extLst>
                </a:gridCol>
                <a:gridCol w="3515889">
                  <a:extLst>
                    <a:ext uri="{9D8B030D-6E8A-4147-A177-3AD203B41FA5}">
                      <a16:colId xmlns:a16="http://schemas.microsoft.com/office/drawing/2014/main" val="20002"/>
                    </a:ext>
                  </a:extLst>
                </a:gridCol>
              </a:tblGrid>
              <a:tr h="340362">
                <a:tc>
                  <a:txBody>
                    <a:bodyPr/>
                    <a:lstStyle/>
                    <a:p>
                      <a:pPr algn="ctr"/>
                      <a:r>
                        <a:rPr lang="en-US" sz="1000" b="1" dirty="0">
                          <a:solidFill>
                            <a:schemeClr val="bg1"/>
                          </a:solidFill>
                          <a:latin typeface="Calibri" panose="020F0502020204030204" pitchFamily="34" charset="0"/>
                          <a:cs typeface="Calibri" panose="020F0502020204030204" pitchFamily="34" charset="0"/>
                        </a:rPr>
                        <a:t>View</a:t>
                      </a:r>
                    </a:p>
                  </a:txBody>
                  <a:tcPr>
                    <a:lnL w="12700" cap="flat" cmpd="sng" algn="ctr">
                      <a:noFill/>
                      <a:prstDash val="solid"/>
                      <a:round/>
                      <a:headEnd type="none" w="med" len="med"/>
                      <a:tailEnd type="none" w="med" len="med"/>
                    </a:lnL>
                    <a:lnR w="12700" cap="flat" cmpd="sng" algn="ctr">
                      <a:solidFill>
                        <a:srgbClr val="19285D"/>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19285D"/>
                    </a:solidFill>
                  </a:tcPr>
                </a:tc>
                <a:tc>
                  <a:txBody>
                    <a:bodyPr/>
                    <a:lstStyle/>
                    <a:p>
                      <a:pPr algn="ctr"/>
                      <a:r>
                        <a:rPr lang="en-US" sz="1000" b="1" dirty="0">
                          <a:solidFill>
                            <a:schemeClr val="bg1"/>
                          </a:solidFill>
                          <a:latin typeface="Calibri" panose="020F0502020204030204" pitchFamily="34" charset="0"/>
                          <a:cs typeface="Calibri" panose="020F0502020204030204" pitchFamily="34" charset="0"/>
                        </a:rPr>
                        <a:t>Primary Audience</a:t>
                      </a:r>
                    </a:p>
                  </a:txBody>
                  <a:tcPr>
                    <a:lnL w="12700" cap="flat" cmpd="sng" algn="ctr">
                      <a:solidFill>
                        <a:srgbClr val="19285D"/>
                      </a:solidFill>
                      <a:prstDash val="solid"/>
                      <a:round/>
                      <a:headEnd type="none" w="med" len="med"/>
                      <a:tailEnd type="none" w="med" len="med"/>
                    </a:lnL>
                    <a:lnR w="12700" cap="flat" cmpd="sng" algn="ctr">
                      <a:solidFill>
                        <a:srgbClr val="19285D"/>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19285D"/>
                    </a:solidFill>
                  </a:tcPr>
                </a:tc>
                <a:tc>
                  <a:txBody>
                    <a:bodyPr/>
                    <a:lstStyle>
                      <a:lvl1pPr marL="0" algn="l" defTabSz="457154" rtl="0" eaLnBrk="1" latinLnBrk="0" hangingPunct="1">
                        <a:defRPr sz="1799" b="1" kern="1200">
                          <a:solidFill>
                            <a:schemeClr val="lt1"/>
                          </a:solidFill>
                          <a:latin typeface="Calibri" panose="020F0502020204030204"/>
                        </a:defRPr>
                      </a:lvl1pPr>
                      <a:lvl2pPr marL="457154" algn="l" defTabSz="457154" rtl="0" eaLnBrk="1" latinLnBrk="0" hangingPunct="1">
                        <a:defRPr sz="1799" b="1" kern="1200">
                          <a:solidFill>
                            <a:schemeClr val="lt1"/>
                          </a:solidFill>
                          <a:latin typeface="Calibri" panose="020F0502020204030204"/>
                        </a:defRPr>
                      </a:lvl2pPr>
                      <a:lvl3pPr marL="914306" algn="l" defTabSz="457154" rtl="0" eaLnBrk="1" latinLnBrk="0" hangingPunct="1">
                        <a:defRPr sz="1799" b="1" kern="1200">
                          <a:solidFill>
                            <a:schemeClr val="lt1"/>
                          </a:solidFill>
                          <a:latin typeface="Calibri" panose="020F0502020204030204"/>
                        </a:defRPr>
                      </a:lvl3pPr>
                      <a:lvl4pPr marL="1371460" algn="l" defTabSz="457154" rtl="0" eaLnBrk="1" latinLnBrk="0" hangingPunct="1">
                        <a:defRPr sz="1799" b="1" kern="1200">
                          <a:solidFill>
                            <a:schemeClr val="lt1"/>
                          </a:solidFill>
                          <a:latin typeface="Calibri" panose="020F0502020204030204"/>
                        </a:defRPr>
                      </a:lvl4pPr>
                      <a:lvl5pPr marL="1828612" algn="l" defTabSz="457154" rtl="0" eaLnBrk="1" latinLnBrk="0" hangingPunct="1">
                        <a:defRPr sz="1799" b="1" kern="1200">
                          <a:solidFill>
                            <a:schemeClr val="lt1"/>
                          </a:solidFill>
                          <a:latin typeface="Calibri" panose="020F0502020204030204"/>
                        </a:defRPr>
                      </a:lvl5pPr>
                      <a:lvl6pPr marL="2285766" algn="l" defTabSz="457154" rtl="0" eaLnBrk="1" latinLnBrk="0" hangingPunct="1">
                        <a:defRPr sz="1799" b="1" kern="1200">
                          <a:solidFill>
                            <a:schemeClr val="lt1"/>
                          </a:solidFill>
                          <a:latin typeface="Calibri" panose="020F0502020204030204"/>
                        </a:defRPr>
                      </a:lvl6pPr>
                      <a:lvl7pPr marL="2742919" algn="l" defTabSz="457154" rtl="0" eaLnBrk="1" latinLnBrk="0" hangingPunct="1">
                        <a:defRPr sz="1799" b="1" kern="1200">
                          <a:solidFill>
                            <a:schemeClr val="lt1"/>
                          </a:solidFill>
                          <a:latin typeface="Calibri" panose="020F0502020204030204"/>
                        </a:defRPr>
                      </a:lvl7pPr>
                      <a:lvl8pPr marL="3200072" algn="l" defTabSz="457154" rtl="0" eaLnBrk="1" latinLnBrk="0" hangingPunct="1">
                        <a:defRPr sz="1799" b="1" kern="1200">
                          <a:solidFill>
                            <a:schemeClr val="lt1"/>
                          </a:solidFill>
                          <a:latin typeface="Calibri" panose="020F0502020204030204"/>
                        </a:defRPr>
                      </a:lvl8pPr>
                      <a:lvl9pPr marL="3657226" algn="l" defTabSz="457154" rtl="0" eaLnBrk="1" latinLnBrk="0" hangingPunct="1">
                        <a:defRPr sz="1799" b="1" kern="1200">
                          <a:solidFill>
                            <a:schemeClr val="lt1"/>
                          </a:solidFill>
                          <a:latin typeface="Calibri" panose="020F0502020204030204"/>
                        </a:defRPr>
                      </a:lvl9pPr>
                    </a:lstStyle>
                    <a:p>
                      <a:pPr algn="ctr"/>
                      <a:r>
                        <a:rPr lang="en-US" sz="1000" b="1" dirty="0">
                          <a:solidFill>
                            <a:schemeClr val="bg1"/>
                          </a:solidFill>
                          <a:latin typeface="Calibri" panose="020F0502020204030204" pitchFamily="34" charset="0"/>
                          <a:cs typeface="Calibri" panose="020F0502020204030204" pitchFamily="34" charset="0"/>
                        </a:rPr>
                        <a:t>Primary Audience Sees</a:t>
                      </a:r>
                    </a:p>
                  </a:txBody>
                  <a:tcPr>
                    <a:lnL w="12700" cap="flat" cmpd="sng" algn="ctr">
                      <a:solidFill>
                        <a:srgbClr val="19285D"/>
                      </a:solidFill>
                      <a:prstDash val="solid"/>
                      <a:round/>
                      <a:headEnd type="none" w="med" len="med"/>
                      <a:tailEnd type="none" w="med" len="med"/>
                    </a:lnL>
                    <a:lnR w="12700" cap="flat" cmpd="sng" algn="ctr">
                      <a:solidFill>
                        <a:srgbClr val="19285D"/>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19285D"/>
                    </a:solidFill>
                  </a:tcPr>
                </a:tc>
                <a:tc>
                  <a:txBody>
                    <a:bodyPr/>
                    <a:lstStyle>
                      <a:lvl1pPr marL="0" algn="l" defTabSz="457154" rtl="0" eaLnBrk="1" latinLnBrk="0" hangingPunct="1">
                        <a:defRPr sz="1799" b="1" kern="1200">
                          <a:solidFill>
                            <a:schemeClr val="lt1"/>
                          </a:solidFill>
                          <a:latin typeface="Calibri" panose="020F0502020204030204"/>
                        </a:defRPr>
                      </a:lvl1pPr>
                      <a:lvl2pPr marL="457154" algn="l" defTabSz="457154" rtl="0" eaLnBrk="1" latinLnBrk="0" hangingPunct="1">
                        <a:defRPr sz="1799" b="1" kern="1200">
                          <a:solidFill>
                            <a:schemeClr val="lt1"/>
                          </a:solidFill>
                          <a:latin typeface="Calibri" panose="020F0502020204030204"/>
                        </a:defRPr>
                      </a:lvl2pPr>
                      <a:lvl3pPr marL="914306" algn="l" defTabSz="457154" rtl="0" eaLnBrk="1" latinLnBrk="0" hangingPunct="1">
                        <a:defRPr sz="1799" b="1" kern="1200">
                          <a:solidFill>
                            <a:schemeClr val="lt1"/>
                          </a:solidFill>
                          <a:latin typeface="Calibri" panose="020F0502020204030204"/>
                        </a:defRPr>
                      </a:lvl3pPr>
                      <a:lvl4pPr marL="1371460" algn="l" defTabSz="457154" rtl="0" eaLnBrk="1" latinLnBrk="0" hangingPunct="1">
                        <a:defRPr sz="1799" b="1" kern="1200">
                          <a:solidFill>
                            <a:schemeClr val="lt1"/>
                          </a:solidFill>
                          <a:latin typeface="Calibri" panose="020F0502020204030204"/>
                        </a:defRPr>
                      </a:lvl4pPr>
                      <a:lvl5pPr marL="1828612" algn="l" defTabSz="457154" rtl="0" eaLnBrk="1" latinLnBrk="0" hangingPunct="1">
                        <a:defRPr sz="1799" b="1" kern="1200">
                          <a:solidFill>
                            <a:schemeClr val="lt1"/>
                          </a:solidFill>
                          <a:latin typeface="Calibri" panose="020F0502020204030204"/>
                        </a:defRPr>
                      </a:lvl5pPr>
                      <a:lvl6pPr marL="2285766" algn="l" defTabSz="457154" rtl="0" eaLnBrk="1" latinLnBrk="0" hangingPunct="1">
                        <a:defRPr sz="1799" b="1" kern="1200">
                          <a:solidFill>
                            <a:schemeClr val="lt1"/>
                          </a:solidFill>
                          <a:latin typeface="Calibri" panose="020F0502020204030204"/>
                        </a:defRPr>
                      </a:lvl6pPr>
                      <a:lvl7pPr marL="2742919" algn="l" defTabSz="457154" rtl="0" eaLnBrk="1" latinLnBrk="0" hangingPunct="1">
                        <a:defRPr sz="1799" b="1" kern="1200">
                          <a:solidFill>
                            <a:schemeClr val="lt1"/>
                          </a:solidFill>
                          <a:latin typeface="Calibri" panose="020F0502020204030204"/>
                        </a:defRPr>
                      </a:lvl7pPr>
                      <a:lvl8pPr marL="3200072" algn="l" defTabSz="457154" rtl="0" eaLnBrk="1" latinLnBrk="0" hangingPunct="1">
                        <a:defRPr sz="1799" b="1" kern="1200">
                          <a:solidFill>
                            <a:schemeClr val="lt1"/>
                          </a:solidFill>
                          <a:latin typeface="Calibri" panose="020F0502020204030204"/>
                        </a:defRPr>
                      </a:lvl8pPr>
                      <a:lvl9pPr marL="3657226" algn="l" defTabSz="457154" rtl="0" eaLnBrk="1" latinLnBrk="0" hangingPunct="1">
                        <a:defRPr sz="1799" b="1" kern="1200">
                          <a:solidFill>
                            <a:schemeClr val="lt1"/>
                          </a:solidFill>
                          <a:latin typeface="Calibri" panose="020F0502020204030204"/>
                        </a:defRPr>
                      </a:lvl9pPr>
                    </a:lstStyle>
                    <a:p>
                      <a:pPr algn="ctr"/>
                      <a:r>
                        <a:rPr lang="en-US" sz="1000" b="1" dirty="0">
                          <a:solidFill>
                            <a:schemeClr val="bg1"/>
                          </a:solidFill>
                          <a:latin typeface="Calibri" panose="020F0502020204030204" pitchFamily="34" charset="0"/>
                          <a:cs typeface="Calibri" panose="020F0502020204030204" pitchFamily="34" charset="0"/>
                        </a:rPr>
                        <a:t>How to Access This View</a:t>
                      </a:r>
                    </a:p>
                  </a:txBody>
                  <a:tcPr>
                    <a:lnL w="12700" cap="flat" cmpd="sng" algn="ctr">
                      <a:solidFill>
                        <a:srgbClr val="19285D"/>
                      </a:solid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solidFill>
                      <a:srgbClr val="19285D"/>
                    </a:solidFill>
                  </a:tcPr>
                </a:tc>
                <a:extLst>
                  <a:ext uri="{0D108BD9-81ED-4DB2-BD59-A6C34878D82A}">
                    <a16:rowId xmlns:a16="http://schemas.microsoft.com/office/drawing/2014/main" val="10000"/>
                  </a:ext>
                </a:extLst>
              </a:tr>
              <a:tr h="1119540">
                <a:tc>
                  <a:txBody>
                    <a:bodyPr/>
                    <a:lstStyle/>
                    <a:p>
                      <a:pPr marL="0" indent="0">
                        <a:buFont typeface="Arial" panose="020B0604020202020204" pitchFamily="34" charset="0"/>
                        <a:buNone/>
                      </a:pPr>
                      <a:r>
                        <a:rPr lang="en-US" sz="1000" b="1" dirty="0">
                          <a:solidFill>
                            <a:srgbClr val="404040"/>
                          </a:solidFill>
                          <a:latin typeface="Calibri" panose="020F0502020204030204" pitchFamily="34" charset="0"/>
                          <a:cs typeface="Calibri" panose="020F0502020204030204" pitchFamily="34" charset="0"/>
                        </a:rPr>
                        <a:t>Slideshow</a:t>
                      </a:r>
                    </a:p>
                  </a:txBody>
                  <a:tcPr>
                    <a:lnL w="12700" cap="flat" cmpd="sng" algn="ctr">
                      <a:noFill/>
                      <a:prstDash val="solid"/>
                      <a:round/>
                      <a:headEnd type="none" w="med" len="med"/>
                      <a:tailEnd type="none" w="med" len="med"/>
                    </a:lnL>
                    <a:lnR w="12700" cap="flat" cmpd="sng" algn="ctr">
                      <a:solidFill>
                        <a:srgbClr val="19285D"/>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marL="0" indent="0">
                        <a:buFont typeface="Arial" panose="020B0604020202020204" pitchFamily="34" charset="0"/>
                        <a:buNone/>
                      </a:pPr>
                      <a:r>
                        <a:rPr lang="en-US" sz="1000" dirty="0">
                          <a:solidFill>
                            <a:srgbClr val="404040"/>
                          </a:solidFill>
                          <a:latin typeface="Calibri" panose="020F0502020204030204" pitchFamily="34" charset="0"/>
                          <a:cs typeface="Calibri" panose="020F0502020204030204" pitchFamily="34" charset="0"/>
                        </a:rPr>
                        <a:t>Participants</a:t>
                      </a:r>
                    </a:p>
                  </a:txBody>
                  <a:tcPr>
                    <a:lnL w="12700" cap="flat" cmpd="sng" algn="ctr">
                      <a:solidFill>
                        <a:srgbClr val="19285D"/>
                      </a:solidFill>
                      <a:prstDash val="solid"/>
                      <a:round/>
                      <a:headEnd type="none" w="med" len="med"/>
                      <a:tailEnd type="none" w="med" len="med"/>
                    </a:lnL>
                    <a:lnR w="12700" cap="flat" cmpd="sng" algn="ctr">
                      <a:solidFill>
                        <a:srgbClr val="19285D"/>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lvl1pPr marL="0" algn="l" defTabSz="457154" rtl="0" eaLnBrk="1" latinLnBrk="0" hangingPunct="1">
                        <a:defRPr sz="1799" kern="1200">
                          <a:solidFill>
                            <a:schemeClr val="dk1"/>
                          </a:solidFill>
                          <a:latin typeface="Calibri" panose="020F0502020204030204"/>
                        </a:defRPr>
                      </a:lvl1pPr>
                      <a:lvl2pPr marL="457154" algn="l" defTabSz="457154" rtl="0" eaLnBrk="1" latinLnBrk="0" hangingPunct="1">
                        <a:defRPr sz="1799" kern="1200">
                          <a:solidFill>
                            <a:schemeClr val="dk1"/>
                          </a:solidFill>
                          <a:latin typeface="Calibri" panose="020F0502020204030204"/>
                        </a:defRPr>
                      </a:lvl2pPr>
                      <a:lvl3pPr marL="914306" algn="l" defTabSz="457154" rtl="0" eaLnBrk="1" latinLnBrk="0" hangingPunct="1">
                        <a:defRPr sz="1799" kern="1200">
                          <a:solidFill>
                            <a:schemeClr val="dk1"/>
                          </a:solidFill>
                          <a:latin typeface="Calibri" panose="020F0502020204030204"/>
                        </a:defRPr>
                      </a:lvl3pPr>
                      <a:lvl4pPr marL="1371460" algn="l" defTabSz="457154" rtl="0" eaLnBrk="1" latinLnBrk="0" hangingPunct="1">
                        <a:defRPr sz="1799" kern="1200">
                          <a:solidFill>
                            <a:schemeClr val="dk1"/>
                          </a:solidFill>
                          <a:latin typeface="Calibri" panose="020F0502020204030204"/>
                        </a:defRPr>
                      </a:lvl4pPr>
                      <a:lvl5pPr marL="1828612" algn="l" defTabSz="457154" rtl="0" eaLnBrk="1" latinLnBrk="0" hangingPunct="1">
                        <a:defRPr sz="1799" kern="1200">
                          <a:solidFill>
                            <a:schemeClr val="dk1"/>
                          </a:solidFill>
                          <a:latin typeface="Calibri" panose="020F0502020204030204"/>
                        </a:defRPr>
                      </a:lvl5pPr>
                      <a:lvl6pPr marL="2285766" algn="l" defTabSz="457154" rtl="0" eaLnBrk="1" latinLnBrk="0" hangingPunct="1">
                        <a:defRPr sz="1799" kern="1200">
                          <a:solidFill>
                            <a:schemeClr val="dk1"/>
                          </a:solidFill>
                          <a:latin typeface="Calibri" panose="020F0502020204030204"/>
                        </a:defRPr>
                      </a:lvl6pPr>
                      <a:lvl7pPr marL="2742919" algn="l" defTabSz="457154" rtl="0" eaLnBrk="1" latinLnBrk="0" hangingPunct="1">
                        <a:defRPr sz="1799" kern="1200">
                          <a:solidFill>
                            <a:schemeClr val="dk1"/>
                          </a:solidFill>
                          <a:latin typeface="Calibri" panose="020F0502020204030204"/>
                        </a:defRPr>
                      </a:lvl7pPr>
                      <a:lvl8pPr marL="3200072" algn="l" defTabSz="457154" rtl="0" eaLnBrk="1" latinLnBrk="0" hangingPunct="1">
                        <a:defRPr sz="1799" kern="1200">
                          <a:solidFill>
                            <a:schemeClr val="dk1"/>
                          </a:solidFill>
                          <a:latin typeface="Calibri" panose="020F0502020204030204"/>
                        </a:defRPr>
                      </a:lvl8pPr>
                      <a:lvl9pPr marL="3657226" algn="l" defTabSz="457154" rtl="0" eaLnBrk="1" latinLnBrk="0" hangingPunct="1">
                        <a:defRPr sz="1799" kern="1200">
                          <a:solidFill>
                            <a:schemeClr val="dk1"/>
                          </a:solidFill>
                          <a:latin typeface="Calibri" panose="020F0502020204030204"/>
                        </a:defRPr>
                      </a:lvl9pPr>
                    </a:lstStyle>
                    <a:p>
                      <a:pPr marL="112713" indent="-112713">
                        <a:buFont typeface="Arial" panose="020B0604020202020204" pitchFamily="34" charset="0"/>
                        <a:buChar char="•"/>
                      </a:pPr>
                      <a:r>
                        <a:rPr lang="en-US" sz="1000" dirty="0">
                          <a:solidFill>
                            <a:srgbClr val="404040"/>
                          </a:solidFill>
                          <a:latin typeface="Calibri" panose="020F0502020204030204" pitchFamily="34" charset="0"/>
                          <a:cs typeface="Calibri" panose="020F0502020204030204" pitchFamily="34" charset="0"/>
                        </a:rPr>
                        <a:t>Full-screen slides</a:t>
                      </a:r>
                    </a:p>
                    <a:p>
                      <a:pPr marL="112713" indent="-112713">
                        <a:buFont typeface="Arial" panose="020B0604020202020204" pitchFamily="34" charset="0"/>
                        <a:buChar char="•"/>
                      </a:pPr>
                      <a:r>
                        <a:rPr lang="en-US" sz="1000" dirty="0">
                          <a:solidFill>
                            <a:srgbClr val="404040"/>
                          </a:solidFill>
                          <a:latin typeface="Calibri" panose="020F0502020204030204" pitchFamily="34" charset="0"/>
                          <a:cs typeface="Calibri" panose="020F0502020204030204" pitchFamily="34" charset="0"/>
                        </a:rPr>
                        <a:t>Share this view with participants on the big screen (in person) or on screenshare (virtual)</a:t>
                      </a:r>
                    </a:p>
                  </a:txBody>
                  <a:tcPr>
                    <a:lnL w="12700" cap="flat" cmpd="sng" algn="ctr">
                      <a:solidFill>
                        <a:srgbClr val="19285D"/>
                      </a:solidFill>
                      <a:prstDash val="solid"/>
                      <a:round/>
                      <a:headEnd type="none" w="med" len="med"/>
                      <a:tailEnd type="none" w="med" len="med"/>
                    </a:lnL>
                    <a:lnR w="12700" cap="flat" cmpd="sng" algn="ctr">
                      <a:solidFill>
                        <a:srgbClr val="19285D"/>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lvl1pPr marL="0" algn="l" defTabSz="457154" rtl="0" eaLnBrk="1" latinLnBrk="0" hangingPunct="1">
                        <a:defRPr sz="1799" kern="1200">
                          <a:solidFill>
                            <a:schemeClr val="dk1"/>
                          </a:solidFill>
                          <a:latin typeface="Calibri" panose="020F0502020204030204"/>
                        </a:defRPr>
                      </a:lvl1pPr>
                      <a:lvl2pPr marL="457154" algn="l" defTabSz="457154" rtl="0" eaLnBrk="1" latinLnBrk="0" hangingPunct="1">
                        <a:defRPr sz="1799" kern="1200">
                          <a:solidFill>
                            <a:schemeClr val="dk1"/>
                          </a:solidFill>
                          <a:latin typeface="Calibri" panose="020F0502020204030204"/>
                        </a:defRPr>
                      </a:lvl2pPr>
                      <a:lvl3pPr marL="914306" algn="l" defTabSz="457154" rtl="0" eaLnBrk="1" latinLnBrk="0" hangingPunct="1">
                        <a:defRPr sz="1799" kern="1200">
                          <a:solidFill>
                            <a:schemeClr val="dk1"/>
                          </a:solidFill>
                          <a:latin typeface="Calibri" panose="020F0502020204030204"/>
                        </a:defRPr>
                      </a:lvl3pPr>
                      <a:lvl4pPr marL="1371460" algn="l" defTabSz="457154" rtl="0" eaLnBrk="1" latinLnBrk="0" hangingPunct="1">
                        <a:defRPr sz="1799" kern="1200">
                          <a:solidFill>
                            <a:schemeClr val="dk1"/>
                          </a:solidFill>
                          <a:latin typeface="Calibri" panose="020F0502020204030204"/>
                        </a:defRPr>
                      </a:lvl4pPr>
                      <a:lvl5pPr marL="1828612" algn="l" defTabSz="457154" rtl="0" eaLnBrk="1" latinLnBrk="0" hangingPunct="1">
                        <a:defRPr sz="1799" kern="1200">
                          <a:solidFill>
                            <a:schemeClr val="dk1"/>
                          </a:solidFill>
                          <a:latin typeface="Calibri" panose="020F0502020204030204"/>
                        </a:defRPr>
                      </a:lvl5pPr>
                      <a:lvl6pPr marL="2285766" algn="l" defTabSz="457154" rtl="0" eaLnBrk="1" latinLnBrk="0" hangingPunct="1">
                        <a:defRPr sz="1799" kern="1200">
                          <a:solidFill>
                            <a:schemeClr val="dk1"/>
                          </a:solidFill>
                          <a:latin typeface="Calibri" panose="020F0502020204030204"/>
                        </a:defRPr>
                      </a:lvl6pPr>
                      <a:lvl7pPr marL="2742919" algn="l" defTabSz="457154" rtl="0" eaLnBrk="1" latinLnBrk="0" hangingPunct="1">
                        <a:defRPr sz="1799" kern="1200">
                          <a:solidFill>
                            <a:schemeClr val="dk1"/>
                          </a:solidFill>
                          <a:latin typeface="Calibri" panose="020F0502020204030204"/>
                        </a:defRPr>
                      </a:lvl7pPr>
                      <a:lvl8pPr marL="3200072" algn="l" defTabSz="457154" rtl="0" eaLnBrk="1" latinLnBrk="0" hangingPunct="1">
                        <a:defRPr sz="1799" kern="1200">
                          <a:solidFill>
                            <a:schemeClr val="dk1"/>
                          </a:solidFill>
                          <a:latin typeface="Calibri" panose="020F0502020204030204"/>
                        </a:defRPr>
                      </a:lvl8pPr>
                      <a:lvl9pPr marL="3657226" algn="l" defTabSz="457154" rtl="0" eaLnBrk="1" latinLnBrk="0" hangingPunct="1">
                        <a:defRPr sz="1799" kern="1200">
                          <a:solidFill>
                            <a:schemeClr val="dk1"/>
                          </a:solidFill>
                          <a:latin typeface="Calibri" panose="020F0502020204030204"/>
                        </a:defRPr>
                      </a:lvl9pPr>
                    </a:lstStyle>
                    <a:p>
                      <a:pPr marL="112713" indent="-112713">
                        <a:buFont typeface="Arial" charset="0"/>
                        <a:buChar char="•"/>
                      </a:pPr>
                      <a:r>
                        <a:rPr lang="en-US" sz="1000" b="0" dirty="0">
                          <a:solidFill>
                            <a:srgbClr val="404040"/>
                          </a:solidFill>
                          <a:latin typeface="Calibri" panose="020F0502020204030204" pitchFamily="34" charset="0"/>
                          <a:cs typeface="Calibri" panose="020F0502020204030204" pitchFamily="34" charset="0"/>
                        </a:rPr>
                        <a:t>Click the </a:t>
                      </a:r>
                      <a:r>
                        <a:rPr lang="en-US" sz="1000" b="1" dirty="0">
                          <a:solidFill>
                            <a:srgbClr val="404040"/>
                          </a:solidFill>
                          <a:latin typeface="Calibri" panose="020F0502020204030204" pitchFamily="34" charset="0"/>
                          <a:cs typeface="Calibri" panose="020F0502020204030204" pitchFamily="34" charset="0"/>
                        </a:rPr>
                        <a:t>slideshow icon </a:t>
                      </a:r>
                      <a:r>
                        <a:rPr lang="en-US" sz="1000" b="0" dirty="0">
                          <a:solidFill>
                            <a:srgbClr val="404040"/>
                          </a:solidFill>
                          <a:latin typeface="Calibri" panose="020F0502020204030204" pitchFamily="34" charset="0"/>
                          <a:cs typeface="Calibri" panose="020F0502020204030204" pitchFamily="34" charset="0"/>
                        </a:rPr>
                        <a:t>in the </a:t>
                      </a:r>
                      <a:r>
                        <a:rPr lang="en-US" sz="1000" b="0" i="1" dirty="0">
                          <a:solidFill>
                            <a:srgbClr val="404040"/>
                          </a:solidFill>
                          <a:latin typeface="Calibri" panose="020F0502020204030204" pitchFamily="34" charset="0"/>
                          <a:cs typeface="Calibri" panose="020F0502020204030204" pitchFamily="34" charset="0"/>
                        </a:rPr>
                        <a:t>Display Settings </a:t>
                      </a:r>
                      <a:r>
                        <a:rPr lang="en-US" sz="1000" dirty="0">
                          <a:solidFill>
                            <a:srgbClr val="404040"/>
                          </a:solidFill>
                          <a:latin typeface="Calibri" panose="020F0502020204030204" pitchFamily="34" charset="0"/>
                          <a:cs typeface="Calibri" panose="020F0502020204030204" pitchFamily="34" charset="0"/>
                        </a:rPr>
                        <a:t>on the right side of the bottom bar</a:t>
                      </a:r>
                    </a:p>
                    <a:p>
                      <a:pPr marL="0" indent="0">
                        <a:buFont typeface="Arial" charset="0"/>
                        <a:buNone/>
                      </a:pPr>
                      <a:endParaRPr lang="en-US" sz="1000" dirty="0">
                        <a:solidFill>
                          <a:srgbClr val="404040"/>
                        </a:solidFill>
                        <a:latin typeface="Calibri" panose="020F0502020204030204" pitchFamily="34" charset="0"/>
                        <a:cs typeface="Calibri" panose="020F0502020204030204" pitchFamily="34" charset="0"/>
                      </a:endParaRPr>
                    </a:p>
                    <a:p>
                      <a:pPr marL="112713" indent="-112713">
                        <a:spcBef>
                          <a:spcPts val="1800"/>
                        </a:spcBef>
                        <a:buFont typeface="Arial" charset="0"/>
                        <a:buChar char="•"/>
                      </a:pPr>
                      <a:r>
                        <a:rPr lang="en-US" sz="1000" dirty="0">
                          <a:solidFill>
                            <a:srgbClr val="404040"/>
                          </a:solidFill>
                          <a:latin typeface="Calibri" panose="020F0502020204030204" pitchFamily="34" charset="0"/>
                          <a:cs typeface="Calibri" panose="020F0502020204030204" pitchFamily="34" charset="0"/>
                        </a:rPr>
                        <a:t>OR, click </a:t>
                      </a:r>
                      <a:r>
                        <a:rPr lang="en-US" sz="1000" b="1" dirty="0">
                          <a:solidFill>
                            <a:srgbClr val="404040"/>
                          </a:solidFill>
                          <a:latin typeface="Calibri" panose="020F0502020204030204" pitchFamily="34" charset="0"/>
                          <a:cs typeface="Calibri" panose="020F0502020204030204" pitchFamily="34" charset="0"/>
                        </a:rPr>
                        <a:t>Slide Show</a:t>
                      </a:r>
                      <a:r>
                        <a:rPr lang="en-US" sz="1000" dirty="0">
                          <a:solidFill>
                            <a:srgbClr val="404040"/>
                          </a:solidFill>
                          <a:latin typeface="Calibri" panose="020F0502020204030204" pitchFamily="34" charset="0"/>
                          <a:cs typeface="Calibri" panose="020F0502020204030204" pitchFamily="34" charset="0"/>
                        </a:rPr>
                        <a:t> on the top menu bar and select </a:t>
                      </a:r>
                      <a:r>
                        <a:rPr lang="en-US" sz="1000" b="1" dirty="0">
                          <a:solidFill>
                            <a:srgbClr val="404040"/>
                          </a:solidFill>
                          <a:latin typeface="Calibri" panose="020F0502020204030204" pitchFamily="34" charset="0"/>
                          <a:cs typeface="Calibri" panose="020F0502020204030204" pitchFamily="34" charset="0"/>
                        </a:rPr>
                        <a:t>From Start</a:t>
                      </a:r>
                      <a:r>
                        <a:rPr lang="en-US" sz="1000" dirty="0">
                          <a:solidFill>
                            <a:srgbClr val="404040"/>
                          </a:solidFill>
                          <a:latin typeface="Calibri" panose="020F0502020204030204" pitchFamily="34" charset="0"/>
                          <a:cs typeface="Calibri" panose="020F0502020204030204" pitchFamily="34" charset="0"/>
                        </a:rPr>
                        <a:t> or </a:t>
                      </a:r>
                      <a:r>
                        <a:rPr lang="en-US" sz="1000" b="1" dirty="0">
                          <a:solidFill>
                            <a:srgbClr val="404040"/>
                          </a:solidFill>
                          <a:latin typeface="Calibri" panose="020F0502020204030204" pitchFamily="34" charset="0"/>
                          <a:cs typeface="Calibri" panose="020F0502020204030204" pitchFamily="34" charset="0"/>
                        </a:rPr>
                        <a:t>From Current Slide</a:t>
                      </a:r>
                    </a:p>
                  </a:txBody>
                  <a:tcPr>
                    <a:lnL w="12700" cap="flat" cmpd="sng" algn="ctr">
                      <a:solidFill>
                        <a:srgbClr val="19285D"/>
                      </a:solid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1"/>
                  </a:ext>
                </a:extLst>
              </a:tr>
              <a:tr h="1250558">
                <a:tc>
                  <a:txBody>
                    <a:bodyPr/>
                    <a:lstStyle/>
                    <a:p>
                      <a:pPr marL="0" indent="0">
                        <a:buFont typeface="Arial" charset="0"/>
                        <a:buNone/>
                      </a:pPr>
                      <a:r>
                        <a:rPr lang="en-US" sz="1000" b="1" dirty="0">
                          <a:solidFill>
                            <a:srgbClr val="404040"/>
                          </a:solidFill>
                          <a:latin typeface="Calibri" panose="020F0502020204030204" pitchFamily="34" charset="0"/>
                          <a:cs typeface="Calibri" panose="020F0502020204030204" pitchFamily="34" charset="0"/>
                        </a:rPr>
                        <a:t>Facilitation Notes</a:t>
                      </a:r>
                    </a:p>
                  </a:txBody>
                  <a:tcPr>
                    <a:lnL w="12700" cap="flat" cmpd="sng" algn="ctr">
                      <a:noFill/>
                      <a:prstDash val="solid"/>
                      <a:round/>
                      <a:headEnd type="none" w="med" len="med"/>
                      <a:tailEnd type="none" w="med" len="med"/>
                    </a:lnL>
                    <a:lnR w="12700" cap="flat" cmpd="sng" algn="ctr">
                      <a:solidFill>
                        <a:srgbClr val="19285D"/>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marL="0" indent="0">
                        <a:buFont typeface="Arial" charset="0"/>
                        <a:buNone/>
                      </a:pPr>
                      <a:r>
                        <a:rPr lang="en-US" sz="1000" dirty="0">
                          <a:solidFill>
                            <a:srgbClr val="404040"/>
                          </a:solidFill>
                          <a:latin typeface="Calibri" panose="020F0502020204030204" pitchFamily="34" charset="0"/>
                          <a:cs typeface="Calibri" panose="020F0502020204030204" pitchFamily="34" charset="0"/>
                        </a:rPr>
                        <a:t>Facilitator(s)</a:t>
                      </a:r>
                      <a:endParaRPr lang="en-US" sz="1000" i="1" dirty="0">
                        <a:solidFill>
                          <a:srgbClr val="404040"/>
                        </a:solidFill>
                        <a:latin typeface="Calibri" panose="020F0502020204030204" pitchFamily="34" charset="0"/>
                        <a:cs typeface="Calibri" panose="020F0502020204030204" pitchFamily="34" charset="0"/>
                      </a:endParaRPr>
                    </a:p>
                  </a:txBody>
                  <a:tcPr>
                    <a:lnL w="12700" cap="flat" cmpd="sng" algn="ctr">
                      <a:solidFill>
                        <a:srgbClr val="19285D"/>
                      </a:solidFill>
                      <a:prstDash val="solid"/>
                      <a:round/>
                      <a:headEnd type="none" w="med" len="med"/>
                      <a:tailEnd type="none" w="med" len="med"/>
                    </a:lnL>
                    <a:lnR w="12700" cap="flat" cmpd="sng" algn="ctr">
                      <a:solidFill>
                        <a:srgbClr val="19285D"/>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lvl1pPr marL="0" algn="l" defTabSz="457154" rtl="0" eaLnBrk="1" latinLnBrk="0" hangingPunct="1">
                        <a:defRPr sz="1799" kern="1200">
                          <a:solidFill>
                            <a:schemeClr val="dk1"/>
                          </a:solidFill>
                          <a:latin typeface="Calibri" panose="020F0502020204030204"/>
                        </a:defRPr>
                      </a:lvl1pPr>
                      <a:lvl2pPr marL="457154" algn="l" defTabSz="457154" rtl="0" eaLnBrk="1" latinLnBrk="0" hangingPunct="1">
                        <a:defRPr sz="1799" kern="1200">
                          <a:solidFill>
                            <a:schemeClr val="dk1"/>
                          </a:solidFill>
                          <a:latin typeface="Calibri" panose="020F0502020204030204"/>
                        </a:defRPr>
                      </a:lvl2pPr>
                      <a:lvl3pPr marL="914306" algn="l" defTabSz="457154" rtl="0" eaLnBrk="1" latinLnBrk="0" hangingPunct="1">
                        <a:defRPr sz="1799" kern="1200">
                          <a:solidFill>
                            <a:schemeClr val="dk1"/>
                          </a:solidFill>
                          <a:latin typeface="Calibri" panose="020F0502020204030204"/>
                        </a:defRPr>
                      </a:lvl3pPr>
                      <a:lvl4pPr marL="1371460" algn="l" defTabSz="457154" rtl="0" eaLnBrk="1" latinLnBrk="0" hangingPunct="1">
                        <a:defRPr sz="1799" kern="1200">
                          <a:solidFill>
                            <a:schemeClr val="dk1"/>
                          </a:solidFill>
                          <a:latin typeface="Calibri" panose="020F0502020204030204"/>
                        </a:defRPr>
                      </a:lvl4pPr>
                      <a:lvl5pPr marL="1828612" algn="l" defTabSz="457154" rtl="0" eaLnBrk="1" latinLnBrk="0" hangingPunct="1">
                        <a:defRPr sz="1799" kern="1200">
                          <a:solidFill>
                            <a:schemeClr val="dk1"/>
                          </a:solidFill>
                          <a:latin typeface="Calibri" panose="020F0502020204030204"/>
                        </a:defRPr>
                      </a:lvl5pPr>
                      <a:lvl6pPr marL="2285766" algn="l" defTabSz="457154" rtl="0" eaLnBrk="1" latinLnBrk="0" hangingPunct="1">
                        <a:defRPr sz="1799" kern="1200">
                          <a:solidFill>
                            <a:schemeClr val="dk1"/>
                          </a:solidFill>
                          <a:latin typeface="Calibri" panose="020F0502020204030204"/>
                        </a:defRPr>
                      </a:lvl6pPr>
                      <a:lvl7pPr marL="2742919" algn="l" defTabSz="457154" rtl="0" eaLnBrk="1" latinLnBrk="0" hangingPunct="1">
                        <a:defRPr sz="1799" kern="1200">
                          <a:solidFill>
                            <a:schemeClr val="dk1"/>
                          </a:solidFill>
                          <a:latin typeface="Calibri" panose="020F0502020204030204"/>
                        </a:defRPr>
                      </a:lvl7pPr>
                      <a:lvl8pPr marL="3200072" algn="l" defTabSz="457154" rtl="0" eaLnBrk="1" latinLnBrk="0" hangingPunct="1">
                        <a:defRPr sz="1799" kern="1200">
                          <a:solidFill>
                            <a:schemeClr val="dk1"/>
                          </a:solidFill>
                          <a:latin typeface="Calibri" panose="020F0502020204030204"/>
                        </a:defRPr>
                      </a:lvl8pPr>
                      <a:lvl9pPr marL="3657226" algn="l" defTabSz="457154" rtl="0" eaLnBrk="1" latinLnBrk="0" hangingPunct="1">
                        <a:defRPr sz="1799" kern="1200">
                          <a:solidFill>
                            <a:schemeClr val="dk1"/>
                          </a:solidFill>
                          <a:latin typeface="Calibri" panose="020F0502020204030204"/>
                        </a:defRPr>
                      </a:lvl9pPr>
                    </a:lstStyle>
                    <a:p>
                      <a:pPr marL="112713" indent="-112713">
                        <a:buFont typeface="Arial" charset="0"/>
                        <a:buChar char="•"/>
                      </a:pPr>
                      <a:r>
                        <a:rPr lang="en-US" sz="1000" dirty="0">
                          <a:solidFill>
                            <a:srgbClr val="404040"/>
                          </a:solidFill>
                          <a:latin typeface="Calibri" panose="020F0502020204030204" pitchFamily="34" charset="0"/>
                          <a:cs typeface="Calibri" panose="020F0502020204030204" pitchFamily="34" charset="0"/>
                        </a:rPr>
                        <a:t>Slide thumbnail </a:t>
                      </a:r>
                    </a:p>
                    <a:p>
                      <a:pPr marL="112713" indent="-112713">
                        <a:buFont typeface="Arial" charset="0"/>
                        <a:buChar char="•"/>
                      </a:pPr>
                      <a:r>
                        <a:rPr lang="en-US" sz="1000" dirty="0">
                          <a:solidFill>
                            <a:srgbClr val="404040"/>
                          </a:solidFill>
                          <a:latin typeface="Calibri" panose="020F0502020204030204" pitchFamily="34" charset="0"/>
                          <a:cs typeface="Calibri" panose="020F0502020204030204" pitchFamily="34" charset="0"/>
                        </a:rPr>
                        <a:t>Facilitator directions for that slide</a:t>
                      </a:r>
                    </a:p>
                  </a:txBody>
                  <a:tcPr>
                    <a:lnL w="12700" cap="flat" cmpd="sng" algn="ctr">
                      <a:solidFill>
                        <a:srgbClr val="19285D"/>
                      </a:solidFill>
                      <a:prstDash val="solid"/>
                      <a:round/>
                      <a:headEnd type="none" w="med" len="med"/>
                      <a:tailEnd type="none" w="med" len="med"/>
                    </a:lnL>
                    <a:lnR w="12700" cap="flat" cmpd="sng" algn="ctr">
                      <a:solidFill>
                        <a:srgbClr val="19285D"/>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lvl1pPr marL="0" algn="l" defTabSz="457154" rtl="0" eaLnBrk="1" latinLnBrk="0" hangingPunct="1">
                        <a:defRPr sz="1799" kern="1200">
                          <a:solidFill>
                            <a:schemeClr val="dk1"/>
                          </a:solidFill>
                          <a:latin typeface="Calibri" panose="020F0502020204030204"/>
                        </a:defRPr>
                      </a:lvl1pPr>
                      <a:lvl2pPr marL="457154" algn="l" defTabSz="457154" rtl="0" eaLnBrk="1" latinLnBrk="0" hangingPunct="1">
                        <a:defRPr sz="1799" kern="1200">
                          <a:solidFill>
                            <a:schemeClr val="dk1"/>
                          </a:solidFill>
                          <a:latin typeface="Calibri" panose="020F0502020204030204"/>
                        </a:defRPr>
                      </a:lvl2pPr>
                      <a:lvl3pPr marL="914306" algn="l" defTabSz="457154" rtl="0" eaLnBrk="1" latinLnBrk="0" hangingPunct="1">
                        <a:defRPr sz="1799" kern="1200">
                          <a:solidFill>
                            <a:schemeClr val="dk1"/>
                          </a:solidFill>
                          <a:latin typeface="Calibri" panose="020F0502020204030204"/>
                        </a:defRPr>
                      </a:lvl3pPr>
                      <a:lvl4pPr marL="1371460" algn="l" defTabSz="457154" rtl="0" eaLnBrk="1" latinLnBrk="0" hangingPunct="1">
                        <a:defRPr sz="1799" kern="1200">
                          <a:solidFill>
                            <a:schemeClr val="dk1"/>
                          </a:solidFill>
                          <a:latin typeface="Calibri" panose="020F0502020204030204"/>
                        </a:defRPr>
                      </a:lvl4pPr>
                      <a:lvl5pPr marL="1828612" algn="l" defTabSz="457154" rtl="0" eaLnBrk="1" latinLnBrk="0" hangingPunct="1">
                        <a:defRPr sz="1799" kern="1200">
                          <a:solidFill>
                            <a:schemeClr val="dk1"/>
                          </a:solidFill>
                          <a:latin typeface="Calibri" panose="020F0502020204030204"/>
                        </a:defRPr>
                      </a:lvl5pPr>
                      <a:lvl6pPr marL="2285766" algn="l" defTabSz="457154" rtl="0" eaLnBrk="1" latinLnBrk="0" hangingPunct="1">
                        <a:defRPr sz="1799" kern="1200">
                          <a:solidFill>
                            <a:schemeClr val="dk1"/>
                          </a:solidFill>
                          <a:latin typeface="Calibri" panose="020F0502020204030204"/>
                        </a:defRPr>
                      </a:lvl6pPr>
                      <a:lvl7pPr marL="2742919" algn="l" defTabSz="457154" rtl="0" eaLnBrk="1" latinLnBrk="0" hangingPunct="1">
                        <a:defRPr sz="1799" kern="1200">
                          <a:solidFill>
                            <a:schemeClr val="dk1"/>
                          </a:solidFill>
                          <a:latin typeface="Calibri" panose="020F0502020204030204"/>
                        </a:defRPr>
                      </a:lvl7pPr>
                      <a:lvl8pPr marL="3200072" algn="l" defTabSz="457154" rtl="0" eaLnBrk="1" latinLnBrk="0" hangingPunct="1">
                        <a:defRPr sz="1799" kern="1200">
                          <a:solidFill>
                            <a:schemeClr val="dk1"/>
                          </a:solidFill>
                          <a:latin typeface="Calibri" panose="020F0502020204030204"/>
                        </a:defRPr>
                      </a:lvl8pPr>
                      <a:lvl9pPr marL="3657226" algn="l" defTabSz="457154" rtl="0" eaLnBrk="1" latinLnBrk="0" hangingPunct="1">
                        <a:defRPr sz="1799" kern="1200">
                          <a:solidFill>
                            <a:schemeClr val="dk1"/>
                          </a:solidFill>
                          <a:latin typeface="Calibri" panose="020F0502020204030204"/>
                        </a:defRPr>
                      </a:lvl9pPr>
                    </a:lstStyle>
                    <a:p>
                      <a:pPr marL="112713" indent="-112713">
                        <a:buFont typeface="Arial" charset="0"/>
                        <a:buChar char="•"/>
                      </a:pPr>
                      <a:r>
                        <a:rPr lang="en-US" sz="1000" b="0" baseline="0" dirty="0">
                          <a:solidFill>
                            <a:srgbClr val="404040"/>
                          </a:solidFill>
                          <a:latin typeface="Calibri" panose="020F0502020204030204" pitchFamily="34" charset="0"/>
                          <a:cs typeface="Calibri" panose="020F0502020204030204" pitchFamily="34" charset="0"/>
                        </a:rPr>
                        <a:t>Click</a:t>
                      </a:r>
                      <a:r>
                        <a:rPr lang="en-US" sz="1000" b="1" baseline="0" dirty="0">
                          <a:solidFill>
                            <a:srgbClr val="404040"/>
                          </a:solidFill>
                          <a:latin typeface="Calibri" panose="020F0502020204030204" pitchFamily="34" charset="0"/>
                          <a:cs typeface="Calibri" panose="020F0502020204030204" pitchFamily="34" charset="0"/>
                        </a:rPr>
                        <a:t> View</a:t>
                      </a:r>
                      <a:r>
                        <a:rPr lang="en-US" sz="1000" baseline="0" dirty="0">
                          <a:solidFill>
                            <a:srgbClr val="404040"/>
                          </a:solidFill>
                          <a:latin typeface="Calibri" panose="020F0502020204030204" pitchFamily="34" charset="0"/>
                          <a:cs typeface="Calibri" panose="020F0502020204030204" pitchFamily="34" charset="0"/>
                        </a:rPr>
                        <a:t> </a:t>
                      </a:r>
                      <a:r>
                        <a:rPr lang="en-US" sz="1000" dirty="0">
                          <a:solidFill>
                            <a:srgbClr val="404040"/>
                          </a:solidFill>
                          <a:latin typeface="Calibri" panose="020F0502020204030204" pitchFamily="34" charset="0"/>
                          <a:cs typeface="Calibri" panose="020F0502020204030204" pitchFamily="34" charset="0"/>
                        </a:rPr>
                        <a:t>on the top menu bar</a:t>
                      </a:r>
                      <a:endParaRPr lang="en-US" sz="1000" b="1" baseline="0" dirty="0">
                        <a:solidFill>
                          <a:srgbClr val="404040"/>
                        </a:solidFill>
                        <a:latin typeface="Calibri" panose="020F0502020204030204" pitchFamily="34" charset="0"/>
                        <a:cs typeface="Calibri" panose="020F0502020204030204" pitchFamily="34" charset="0"/>
                      </a:endParaRPr>
                    </a:p>
                    <a:p>
                      <a:pPr marL="112713" indent="-112713">
                        <a:buFont typeface="Arial" charset="0"/>
                        <a:buChar char="•"/>
                      </a:pPr>
                      <a:r>
                        <a:rPr lang="en-US" sz="1000" b="0" baseline="0" dirty="0">
                          <a:solidFill>
                            <a:srgbClr val="404040"/>
                          </a:solidFill>
                          <a:latin typeface="Calibri" panose="020F0502020204030204" pitchFamily="34" charset="0"/>
                          <a:cs typeface="Calibri" panose="020F0502020204030204" pitchFamily="34" charset="0"/>
                        </a:rPr>
                        <a:t>Select</a:t>
                      </a:r>
                      <a:r>
                        <a:rPr lang="en-US" sz="1000" b="1" baseline="0" dirty="0">
                          <a:solidFill>
                            <a:srgbClr val="404040"/>
                          </a:solidFill>
                          <a:latin typeface="Calibri" panose="020F0502020204030204" pitchFamily="34" charset="0"/>
                          <a:cs typeface="Calibri" panose="020F0502020204030204" pitchFamily="34" charset="0"/>
                        </a:rPr>
                        <a:t> Notes Page </a:t>
                      </a:r>
                      <a:r>
                        <a:rPr lang="en-US" sz="1000" b="0" baseline="0" dirty="0">
                          <a:solidFill>
                            <a:srgbClr val="404040"/>
                          </a:solidFill>
                          <a:latin typeface="Calibri" panose="020F0502020204030204" pitchFamily="34" charset="0"/>
                          <a:cs typeface="Calibri" panose="020F0502020204030204" pitchFamily="34" charset="0"/>
                        </a:rPr>
                        <a:t>(not Notes Master)</a:t>
                      </a:r>
                    </a:p>
                    <a:p>
                      <a:pPr marL="112713" indent="-112713">
                        <a:buFont typeface="Arial" charset="0"/>
                        <a:buChar char="•"/>
                      </a:pPr>
                      <a:endParaRPr lang="en-US" sz="1000" b="0" baseline="0" dirty="0">
                        <a:solidFill>
                          <a:srgbClr val="404040"/>
                        </a:solidFill>
                        <a:latin typeface="Calibri" panose="020F0502020204030204" pitchFamily="34" charset="0"/>
                        <a:cs typeface="Calibri" panose="020F0502020204030204" pitchFamily="34" charset="0"/>
                      </a:endParaRPr>
                    </a:p>
                    <a:p>
                      <a:pPr marL="112713" indent="-112713">
                        <a:buFont typeface="Arial" charset="0"/>
                        <a:buChar char="•"/>
                      </a:pPr>
                      <a:endParaRPr lang="en-US" sz="1000" b="0" baseline="0" dirty="0">
                        <a:solidFill>
                          <a:srgbClr val="404040"/>
                        </a:solidFill>
                        <a:latin typeface="Calibri" panose="020F0502020204030204" pitchFamily="34" charset="0"/>
                        <a:cs typeface="Calibri" panose="020F0502020204030204" pitchFamily="34" charset="0"/>
                      </a:endParaRPr>
                    </a:p>
                    <a:p>
                      <a:pPr marL="0" indent="0">
                        <a:buFont typeface="Arial" charset="0"/>
                        <a:buNone/>
                      </a:pPr>
                      <a:endParaRPr lang="en-US" sz="1000" b="0" baseline="0" dirty="0">
                        <a:solidFill>
                          <a:srgbClr val="404040"/>
                        </a:solidFill>
                        <a:latin typeface="Calibri" panose="020F0502020204030204" pitchFamily="34" charset="0"/>
                        <a:cs typeface="Calibri" panose="020F0502020204030204" pitchFamily="34" charset="0"/>
                      </a:endParaRPr>
                    </a:p>
                    <a:p>
                      <a:pPr marL="0" indent="0">
                        <a:spcBef>
                          <a:spcPts val="1800"/>
                        </a:spcBef>
                        <a:buFont typeface="Arial" charset="0"/>
                        <a:buNone/>
                      </a:pPr>
                      <a:r>
                        <a:rPr lang="en-US" sz="1000" b="0" i="1" baseline="0" dirty="0">
                          <a:solidFill>
                            <a:srgbClr val="404040"/>
                          </a:solidFill>
                          <a:latin typeface="Calibri" panose="020F0502020204030204" pitchFamily="34" charset="0"/>
                          <a:cs typeface="Calibri" panose="020F0502020204030204" pitchFamily="34" charset="0"/>
                        </a:rPr>
                        <a:t>Note: This same view appears in your PDF Facilitator Guide for printing and markup prior to the workshop.</a:t>
                      </a:r>
                      <a:endParaRPr lang="en-US" sz="1000" b="0" i="1" dirty="0">
                        <a:solidFill>
                          <a:srgbClr val="404040"/>
                        </a:solidFill>
                        <a:latin typeface="Calibri" panose="020F0502020204030204" pitchFamily="34" charset="0"/>
                        <a:cs typeface="Calibri" panose="020F0502020204030204" pitchFamily="34" charset="0"/>
                      </a:endParaRPr>
                    </a:p>
                  </a:txBody>
                  <a:tcPr>
                    <a:lnL w="12700" cap="flat" cmpd="sng" algn="ctr">
                      <a:solidFill>
                        <a:srgbClr val="19285D"/>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1202926">
                <a:tc>
                  <a:txBody>
                    <a:bodyPr/>
                    <a:lstStyle/>
                    <a:p>
                      <a:pPr marL="0" indent="0">
                        <a:buFont typeface="Arial" charset="0"/>
                        <a:buNone/>
                      </a:pPr>
                      <a:r>
                        <a:rPr lang="en-US" sz="1000" b="1" dirty="0">
                          <a:solidFill>
                            <a:srgbClr val="404040"/>
                          </a:solidFill>
                          <a:latin typeface="Calibri" panose="020F0502020204030204" pitchFamily="34" charset="0"/>
                          <a:cs typeface="Calibri" panose="020F0502020204030204" pitchFamily="34" charset="0"/>
                        </a:rPr>
                        <a:t>Presenter View (with multiple screens)</a:t>
                      </a:r>
                      <a:br>
                        <a:rPr lang="en-US" sz="1000" b="1" dirty="0">
                          <a:solidFill>
                            <a:srgbClr val="404040"/>
                          </a:solidFill>
                          <a:latin typeface="Calibri" panose="020F0502020204030204" pitchFamily="34" charset="0"/>
                          <a:cs typeface="Calibri" panose="020F0502020204030204" pitchFamily="34" charset="0"/>
                        </a:rPr>
                      </a:br>
                      <a:endParaRPr lang="en-US" sz="1000" b="1" dirty="0">
                        <a:solidFill>
                          <a:srgbClr val="404040"/>
                        </a:solidFill>
                        <a:latin typeface="Calibri" panose="020F0502020204030204" pitchFamily="34" charset="0"/>
                        <a:cs typeface="Calibri" panose="020F0502020204030204" pitchFamily="34" charset="0"/>
                      </a:endParaRPr>
                    </a:p>
                  </a:txBody>
                  <a:tcPr>
                    <a:lnL w="12700" cap="flat" cmpd="sng" algn="ctr">
                      <a:noFill/>
                      <a:prstDash val="solid"/>
                      <a:round/>
                      <a:headEnd type="none" w="med" len="med"/>
                      <a:tailEnd type="none" w="med" len="med"/>
                    </a:lnL>
                    <a:lnR w="12700" cap="flat" cmpd="sng" algn="ctr">
                      <a:solidFill>
                        <a:srgbClr val="19285D"/>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F2F2F2"/>
                    </a:solidFill>
                  </a:tcPr>
                </a:tc>
                <a:tc>
                  <a:txBody>
                    <a:bodyPr/>
                    <a:lstStyle/>
                    <a:p>
                      <a:pPr marL="0" indent="0">
                        <a:buFont typeface="Arial" charset="0"/>
                        <a:buNone/>
                      </a:pPr>
                      <a:r>
                        <a:rPr lang="en-US" sz="1000" dirty="0">
                          <a:solidFill>
                            <a:srgbClr val="404040"/>
                          </a:solidFill>
                          <a:latin typeface="Calibri" panose="020F0502020204030204" pitchFamily="34" charset="0"/>
                          <a:cs typeface="Calibri" panose="020F0502020204030204" pitchFamily="34" charset="0"/>
                        </a:rPr>
                        <a:t>Facilitator(s)</a:t>
                      </a:r>
                    </a:p>
                  </a:txBody>
                  <a:tcPr>
                    <a:lnL w="12700" cap="flat" cmpd="sng" algn="ctr">
                      <a:solidFill>
                        <a:srgbClr val="19285D"/>
                      </a:solidFill>
                      <a:prstDash val="solid"/>
                      <a:round/>
                      <a:headEnd type="none" w="med" len="med"/>
                      <a:tailEnd type="none" w="med" len="med"/>
                    </a:lnL>
                    <a:lnR w="12700" cap="flat" cmpd="sng" algn="ctr">
                      <a:solidFill>
                        <a:srgbClr val="19285D"/>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F2F2F2"/>
                    </a:solidFill>
                  </a:tcPr>
                </a:tc>
                <a:tc>
                  <a:txBody>
                    <a:bodyPr/>
                    <a:lstStyle>
                      <a:lvl1pPr marL="0" algn="l" defTabSz="457154" rtl="0" eaLnBrk="1" latinLnBrk="0" hangingPunct="1">
                        <a:defRPr sz="1799" kern="1200">
                          <a:solidFill>
                            <a:schemeClr val="dk1"/>
                          </a:solidFill>
                          <a:latin typeface="Calibri" panose="020F0502020204030204"/>
                        </a:defRPr>
                      </a:lvl1pPr>
                      <a:lvl2pPr marL="457154" algn="l" defTabSz="457154" rtl="0" eaLnBrk="1" latinLnBrk="0" hangingPunct="1">
                        <a:defRPr sz="1799" kern="1200">
                          <a:solidFill>
                            <a:schemeClr val="dk1"/>
                          </a:solidFill>
                          <a:latin typeface="Calibri" panose="020F0502020204030204"/>
                        </a:defRPr>
                      </a:lvl2pPr>
                      <a:lvl3pPr marL="914306" algn="l" defTabSz="457154" rtl="0" eaLnBrk="1" latinLnBrk="0" hangingPunct="1">
                        <a:defRPr sz="1799" kern="1200">
                          <a:solidFill>
                            <a:schemeClr val="dk1"/>
                          </a:solidFill>
                          <a:latin typeface="Calibri" panose="020F0502020204030204"/>
                        </a:defRPr>
                      </a:lvl3pPr>
                      <a:lvl4pPr marL="1371460" algn="l" defTabSz="457154" rtl="0" eaLnBrk="1" latinLnBrk="0" hangingPunct="1">
                        <a:defRPr sz="1799" kern="1200">
                          <a:solidFill>
                            <a:schemeClr val="dk1"/>
                          </a:solidFill>
                          <a:latin typeface="Calibri" panose="020F0502020204030204"/>
                        </a:defRPr>
                      </a:lvl4pPr>
                      <a:lvl5pPr marL="1828612" algn="l" defTabSz="457154" rtl="0" eaLnBrk="1" latinLnBrk="0" hangingPunct="1">
                        <a:defRPr sz="1799" kern="1200">
                          <a:solidFill>
                            <a:schemeClr val="dk1"/>
                          </a:solidFill>
                          <a:latin typeface="Calibri" panose="020F0502020204030204"/>
                        </a:defRPr>
                      </a:lvl5pPr>
                      <a:lvl6pPr marL="2285766" algn="l" defTabSz="457154" rtl="0" eaLnBrk="1" latinLnBrk="0" hangingPunct="1">
                        <a:defRPr sz="1799" kern="1200">
                          <a:solidFill>
                            <a:schemeClr val="dk1"/>
                          </a:solidFill>
                          <a:latin typeface="Calibri" panose="020F0502020204030204"/>
                        </a:defRPr>
                      </a:lvl6pPr>
                      <a:lvl7pPr marL="2742919" algn="l" defTabSz="457154" rtl="0" eaLnBrk="1" latinLnBrk="0" hangingPunct="1">
                        <a:defRPr sz="1799" kern="1200">
                          <a:solidFill>
                            <a:schemeClr val="dk1"/>
                          </a:solidFill>
                          <a:latin typeface="Calibri" panose="020F0502020204030204"/>
                        </a:defRPr>
                      </a:lvl7pPr>
                      <a:lvl8pPr marL="3200072" algn="l" defTabSz="457154" rtl="0" eaLnBrk="1" latinLnBrk="0" hangingPunct="1">
                        <a:defRPr sz="1799" kern="1200">
                          <a:solidFill>
                            <a:schemeClr val="dk1"/>
                          </a:solidFill>
                          <a:latin typeface="Calibri" panose="020F0502020204030204"/>
                        </a:defRPr>
                      </a:lvl8pPr>
                      <a:lvl9pPr marL="3657226" algn="l" defTabSz="457154" rtl="0" eaLnBrk="1" latinLnBrk="0" hangingPunct="1">
                        <a:defRPr sz="1799" kern="1200">
                          <a:solidFill>
                            <a:schemeClr val="dk1"/>
                          </a:solidFill>
                          <a:latin typeface="Calibri" panose="020F0502020204030204"/>
                        </a:defRPr>
                      </a:lvl9pPr>
                    </a:lstStyle>
                    <a:p>
                      <a:pPr marL="0" indent="0">
                        <a:buFont typeface="Arial" charset="0"/>
                        <a:buNone/>
                      </a:pPr>
                      <a:r>
                        <a:rPr lang="en-US" sz="1000" b="1" dirty="0">
                          <a:solidFill>
                            <a:srgbClr val="404040"/>
                          </a:solidFill>
                          <a:latin typeface="Calibri" panose="020F0502020204030204" pitchFamily="34" charset="0"/>
                          <a:cs typeface="Calibri" panose="020F0502020204030204" pitchFamily="34" charset="0"/>
                        </a:rPr>
                        <a:t>On presenting screen:</a:t>
                      </a:r>
                    </a:p>
                    <a:p>
                      <a:pPr marL="112713" indent="-112713" algn="l" defTabSz="457154" rtl="0" eaLnBrk="1" latinLnBrk="0" hangingPunct="1">
                        <a:buFont typeface="Arial" charset="0"/>
                        <a:buChar char="•"/>
                      </a:pPr>
                      <a:r>
                        <a:rPr lang="en-US" sz="1000" kern="1200" dirty="0">
                          <a:solidFill>
                            <a:srgbClr val="404040"/>
                          </a:solidFill>
                          <a:latin typeface="Calibri" panose="020F0502020204030204" pitchFamily="34" charset="0"/>
                          <a:ea typeface="+mn-ea"/>
                          <a:cs typeface="Calibri" panose="020F0502020204030204" pitchFamily="34" charset="0"/>
                        </a:rPr>
                        <a:t>Full-screen slides for participants to view</a:t>
                      </a:r>
                    </a:p>
                    <a:p>
                      <a:pPr marL="0" indent="0">
                        <a:buFont typeface="Arial" charset="0"/>
                        <a:buNone/>
                      </a:pPr>
                      <a:endParaRPr lang="en-US" sz="1000" dirty="0">
                        <a:solidFill>
                          <a:srgbClr val="404040"/>
                        </a:solidFill>
                        <a:latin typeface="Calibri" panose="020F0502020204030204" pitchFamily="34" charset="0"/>
                        <a:cs typeface="Calibri" panose="020F0502020204030204" pitchFamily="34" charset="0"/>
                      </a:endParaRPr>
                    </a:p>
                    <a:p>
                      <a:pPr marL="0" indent="0">
                        <a:buFont typeface="Arial" charset="0"/>
                        <a:buNone/>
                      </a:pPr>
                      <a:r>
                        <a:rPr lang="en-US" sz="1000" b="1" dirty="0">
                          <a:solidFill>
                            <a:srgbClr val="404040"/>
                          </a:solidFill>
                          <a:latin typeface="Calibri" panose="020F0502020204030204" pitchFamily="34" charset="0"/>
                          <a:cs typeface="Calibri" panose="020F0502020204030204" pitchFamily="34" charset="0"/>
                        </a:rPr>
                        <a:t>On 2</a:t>
                      </a:r>
                      <a:r>
                        <a:rPr lang="en-US" sz="1000" b="1" baseline="30000" dirty="0">
                          <a:solidFill>
                            <a:srgbClr val="404040"/>
                          </a:solidFill>
                          <a:latin typeface="Calibri" panose="020F0502020204030204" pitchFamily="34" charset="0"/>
                          <a:cs typeface="Calibri" panose="020F0502020204030204" pitchFamily="34" charset="0"/>
                        </a:rPr>
                        <a:t>nd</a:t>
                      </a:r>
                      <a:r>
                        <a:rPr lang="en-US" sz="1000" b="1" dirty="0">
                          <a:solidFill>
                            <a:srgbClr val="404040"/>
                          </a:solidFill>
                          <a:latin typeface="Calibri" panose="020F0502020204030204" pitchFamily="34" charset="0"/>
                          <a:cs typeface="Calibri" panose="020F0502020204030204" pitchFamily="34" charset="0"/>
                        </a:rPr>
                        <a:t> screen:</a:t>
                      </a:r>
                    </a:p>
                    <a:p>
                      <a:pPr marL="112713" indent="-112713">
                        <a:buFont typeface="Arial" charset="0"/>
                        <a:buChar char="•"/>
                      </a:pPr>
                      <a:r>
                        <a:rPr lang="en-US" sz="1000" dirty="0">
                          <a:solidFill>
                            <a:srgbClr val="404040"/>
                          </a:solidFill>
                          <a:latin typeface="Calibri" panose="020F0502020204030204" pitchFamily="34" charset="0"/>
                          <a:cs typeface="Calibri" panose="020F0502020204030204" pitchFamily="34" charset="0"/>
                        </a:rPr>
                        <a:t>On left:</a:t>
                      </a:r>
                    </a:p>
                    <a:p>
                      <a:pPr marL="285750" lvl="1" indent="-112713">
                        <a:buFont typeface="Arial" charset="0"/>
                        <a:buChar char="•"/>
                      </a:pPr>
                      <a:r>
                        <a:rPr lang="en-US" sz="1000" dirty="0">
                          <a:solidFill>
                            <a:srgbClr val="404040"/>
                          </a:solidFill>
                          <a:latin typeface="Calibri" panose="020F0502020204030204" pitchFamily="34" charset="0"/>
                          <a:cs typeface="Calibri" panose="020F0502020204030204" pitchFamily="34" charset="0"/>
                        </a:rPr>
                        <a:t>Current slide </a:t>
                      </a:r>
                    </a:p>
                    <a:p>
                      <a:pPr marL="112713" indent="-112713">
                        <a:buFont typeface="Arial" charset="0"/>
                        <a:buChar char="•"/>
                      </a:pPr>
                      <a:r>
                        <a:rPr lang="en-US" sz="1000" dirty="0">
                          <a:solidFill>
                            <a:srgbClr val="404040"/>
                          </a:solidFill>
                          <a:latin typeface="Calibri" panose="020F0502020204030204" pitchFamily="34" charset="0"/>
                          <a:cs typeface="Calibri" panose="020F0502020204030204" pitchFamily="34" charset="0"/>
                        </a:rPr>
                        <a:t>On right:</a:t>
                      </a:r>
                    </a:p>
                    <a:p>
                      <a:pPr marL="285750" lvl="1" indent="-112713" algn="l" defTabSz="457154" rtl="0" eaLnBrk="1" latinLnBrk="0" hangingPunct="1">
                        <a:buFont typeface="Arial" charset="0"/>
                        <a:buChar char="•"/>
                      </a:pPr>
                      <a:r>
                        <a:rPr lang="en-US" sz="1000" kern="1200" dirty="0">
                          <a:solidFill>
                            <a:srgbClr val="404040"/>
                          </a:solidFill>
                          <a:latin typeface="Calibri" panose="020F0502020204030204" pitchFamily="34" charset="0"/>
                          <a:ea typeface="+mn-ea"/>
                          <a:cs typeface="Calibri" panose="020F0502020204030204" pitchFamily="34" charset="0"/>
                        </a:rPr>
                        <a:t>Next slide thumbnail</a:t>
                      </a:r>
                    </a:p>
                    <a:p>
                      <a:pPr marL="285750" lvl="1" indent="-112713" algn="l" defTabSz="457154" rtl="0" eaLnBrk="1" latinLnBrk="0" hangingPunct="1">
                        <a:buFont typeface="Arial" charset="0"/>
                        <a:buChar char="•"/>
                      </a:pPr>
                      <a:r>
                        <a:rPr lang="en-US" sz="1000" kern="1200" dirty="0">
                          <a:solidFill>
                            <a:srgbClr val="404040"/>
                          </a:solidFill>
                          <a:latin typeface="Calibri" panose="020F0502020204030204" pitchFamily="34" charset="0"/>
                          <a:ea typeface="+mn-ea"/>
                          <a:cs typeface="Calibri" panose="020F0502020204030204" pitchFamily="34" charset="0"/>
                        </a:rPr>
                        <a:t>Facilitator directions </a:t>
                      </a:r>
                      <a:br>
                        <a:rPr lang="en-US" sz="1000" kern="1200" dirty="0">
                          <a:solidFill>
                            <a:srgbClr val="404040"/>
                          </a:solidFill>
                          <a:latin typeface="Calibri" panose="020F0502020204030204" pitchFamily="34" charset="0"/>
                          <a:ea typeface="+mn-ea"/>
                          <a:cs typeface="Calibri" panose="020F0502020204030204" pitchFamily="34" charset="0"/>
                        </a:rPr>
                      </a:br>
                      <a:r>
                        <a:rPr lang="en-US" sz="1000" kern="1200" dirty="0">
                          <a:solidFill>
                            <a:srgbClr val="404040"/>
                          </a:solidFill>
                          <a:latin typeface="Calibri" panose="020F0502020204030204" pitchFamily="34" charset="0"/>
                          <a:ea typeface="+mn-ea"/>
                          <a:cs typeface="Calibri" panose="020F0502020204030204" pitchFamily="34" charset="0"/>
                        </a:rPr>
                        <a:t>for current slide (under next slide thumbnail)</a:t>
                      </a:r>
                      <a:endParaRPr lang="en-US" sz="1000" dirty="0">
                        <a:solidFill>
                          <a:srgbClr val="404040"/>
                        </a:solidFill>
                        <a:latin typeface="Calibri" panose="020F0502020204030204" pitchFamily="34" charset="0"/>
                        <a:cs typeface="Calibri" panose="020F0502020204030204" pitchFamily="34" charset="0"/>
                      </a:endParaRPr>
                    </a:p>
                  </a:txBody>
                  <a:tcPr>
                    <a:lnL w="12700" cap="flat" cmpd="sng" algn="ctr">
                      <a:solidFill>
                        <a:srgbClr val="19285D"/>
                      </a:solidFill>
                      <a:prstDash val="solid"/>
                      <a:round/>
                      <a:headEnd type="none" w="med" len="med"/>
                      <a:tailEnd type="none" w="med" len="med"/>
                    </a:lnL>
                    <a:lnR w="12700" cap="flat" cmpd="sng" algn="ctr">
                      <a:solidFill>
                        <a:srgbClr val="19285D"/>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F2F2F2"/>
                    </a:solidFill>
                  </a:tcPr>
                </a:tc>
                <a:tc>
                  <a:txBody>
                    <a:bodyPr/>
                    <a:lstStyle>
                      <a:lvl1pPr marL="0" algn="l" defTabSz="457154" rtl="0" eaLnBrk="1" latinLnBrk="0" hangingPunct="1">
                        <a:defRPr sz="1799" kern="1200">
                          <a:solidFill>
                            <a:schemeClr val="dk1"/>
                          </a:solidFill>
                          <a:latin typeface="Calibri" panose="020F0502020204030204"/>
                        </a:defRPr>
                      </a:lvl1pPr>
                      <a:lvl2pPr marL="457154" algn="l" defTabSz="457154" rtl="0" eaLnBrk="1" latinLnBrk="0" hangingPunct="1">
                        <a:defRPr sz="1799" kern="1200">
                          <a:solidFill>
                            <a:schemeClr val="dk1"/>
                          </a:solidFill>
                          <a:latin typeface="Calibri" panose="020F0502020204030204"/>
                        </a:defRPr>
                      </a:lvl2pPr>
                      <a:lvl3pPr marL="914306" algn="l" defTabSz="457154" rtl="0" eaLnBrk="1" latinLnBrk="0" hangingPunct="1">
                        <a:defRPr sz="1799" kern="1200">
                          <a:solidFill>
                            <a:schemeClr val="dk1"/>
                          </a:solidFill>
                          <a:latin typeface="Calibri" panose="020F0502020204030204"/>
                        </a:defRPr>
                      </a:lvl3pPr>
                      <a:lvl4pPr marL="1371460" algn="l" defTabSz="457154" rtl="0" eaLnBrk="1" latinLnBrk="0" hangingPunct="1">
                        <a:defRPr sz="1799" kern="1200">
                          <a:solidFill>
                            <a:schemeClr val="dk1"/>
                          </a:solidFill>
                          <a:latin typeface="Calibri" panose="020F0502020204030204"/>
                        </a:defRPr>
                      </a:lvl4pPr>
                      <a:lvl5pPr marL="1828612" algn="l" defTabSz="457154" rtl="0" eaLnBrk="1" latinLnBrk="0" hangingPunct="1">
                        <a:defRPr sz="1799" kern="1200">
                          <a:solidFill>
                            <a:schemeClr val="dk1"/>
                          </a:solidFill>
                          <a:latin typeface="Calibri" panose="020F0502020204030204"/>
                        </a:defRPr>
                      </a:lvl5pPr>
                      <a:lvl6pPr marL="2285766" algn="l" defTabSz="457154" rtl="0" eaLnBrk="1" latinLnBrk="0" hangingPunct="1">
                        <a:defRPr sz="1799" kern="1200">
                          <a:solidFill>
                            <a:schemeClr val="dk1"/>
                          </a:solidFill>
                          <a:latin typeface="Calibri" panose="020F0502020204030204"/>
                        </a:defRPr>
                      </a:lvl6pPr>
                      <a:lvl7pPr marL="2742919" algn="l" defTabSz="457154" rtl="0" eaLnBrk="1" latinLnBrk="0" hangingPunct="1">
                        <a:defRPr sz="1799" kern="1200">
                          <a:solidFill>
                            <a:schemeClr val="dk1"/>
                          </a:solidFill>
                          <a:latin typeface="Calibri" panose="020F0502020204030204"/>
                        </a:defRPr>
                      </a:lvl7pPr>
                      <a:lvl8pPr marL="3200072" algn="l" defTabSz="457154" rtl="0" eaLnBrk="1" latinLnBrk="0" hangingPunct="1">
                        <a:defRPr sz="1799" kern="1200">
                          <a:solidFill>
                            <a:schemeClr val="dk1"/>
                          </a:solidFill>
                          <a:latin typeface="Calibri" panose="020F0502020204030204"/>
                        </a:defRPr>
                      </a:lvl8pPr>
                      <a:lvl9pPr marL="3657226" algn="l" defTabSz="457154" rtl="0" eaLnBrk="1" latinLnBrk="0" hangingPunct="1">
                        <a:defRPr sz="1799" kern="1200">
                          <a:solidFill>
                            <a:schemeClr val="dk1"/>
                          </a:solidFill>
                          <a:latin typeface="Calibri" panose="020F0502020204030204"/>
                        </a:defRPr>
                      </a:lvl9pPr>
                    </a:lstStyle>
                    <a:p>
                      <a:pPr marL="112713" indent="-112713">
                        <a:buFont typeface="Arial" charset="0"/>
                        <a:buChar char="•"/>
                      </a:pPr>
                      <a:r>
                        <a:rPr lang="en-US" sz="1000" b="0" baseline="0" dirty="0">
                          <a:solidFill>
                            <a:srgbClr val="404040"/>
                          </a:solidFill>
                          <a:latin typeface="Calibri" panose="020F0502020204030204" pitchFamily="34" charset="0"/>
                          <a:cs typeface="Calibri" panose="020F0502020204030204" pitchFamily="34" charset="0"/>
                        </a:rPr>
                        <a:t>Click </a:t>
                      </a:r>
                      <a:r>
                        <a:rPr lang="en-US" sz="1000" b="1" baseline="0" dirty="0">
                          <a:solidFill>
                            <a:srgbClr val="404040"/>
                          </a:solidFill>
                          <a:latin typeface="Calibri" panose="020F0502020204030204" pitchFamily="34" charset="0"/>
                          <a:cs typeface="Calibri" panose="020F0502020204030204" pitchFamily="34" charset="0"/>
                        </a:rPr>
                        <a:t>Slide Show </a:t>
                      </a:r>
                      <a:r>
                        <a:rPr lang="en-US" sz="1000" b="0" baseline="0" dirty="0">
                          <a:solidFill>
                            <a:srgbClr val="404040"/>
                          </a:solidFill>
                          <a:latin typeface="Calibri" panose="020F0502020204030204" pitchFamily="34" charset="0"/>
                          <a:cs typeface="Calibri" panose="020F0502020204030204" pitchFamily="34" charset="0"/>
                        </a:rPr>
                        <a:t>on the top menu bar </a:t>
                      </a:r>
                    </a:p>
                    <a:p>
                      <a:pPr marL="112713" indent="-112713">
                        <a:buFont typeface="Arial" charset="0"/>
                        <a:buChar char="•"/>
                      </a:pPr>
                      <a:r>
                        <a:rPr lang="en-US" sz="1000" b="0" baseline="0" dirty="0">
                          <a:solidFill>
                            <a:srgbClr val="404040"/>
                          </a:solidFill>
                          <a:latin typeface="Calibri" panose="020F0502020204030204" pitchFamily="34" charset="0"/>
                          <a:cs typeface="Calibri" panose="020F0502020204030204" pitchFamily="34" charset="0"/>
                        </a:rPr>
                        <a:t>Click</a:t>
                      </a:r>
                      <a:r>
                        <a:rPr lang="en-US" sz="1000" b="1" baseline="0" dirty="0">
                          <a:solidFill>
                            <a:srgbClr val="404040"/>
                          </a:solidFill>
                          <a:latin typeface="Calibri" panose="020F0502020204030204" pitchFamily="34" charset="0"/>
                          <a:cs typeface="Calibri" panose="020F0502020204030204" pitchFamily="34" charset="0"/>
                        </a:rPr>
                        <a:t> </a:t>
                      </a:r>
                      <a:r>
                        <a:rPr lang="en-US" sz="1000" b="0" baseline="0" dirty="0">
                          <a:solidFill>
                            <a:srgbClr val="404040"/>
                          </a:solidFill>
                          <a:latin typeface="Calibri" panose="020F0502020204030204" pitchFamily="34" charset="0"/>
                          <a:cs typeface="Calibri" panose="020F0502020204030204" pitchFamily="34" charset="0"/>
                        </a:rPr>
                        <a:t>to select </a:t>
                      </a:r>
                      <a:r>
                        <a:rPr lang="en-US" sz="1000" b="1" baseline="0" dirty="0">
                          <a:solidFill>
                            <a:srgbClr val="404040"/>
                          </a:solidFill>
                          <a:latin typeface="Calibri" panose="020F0502020204030204" pitchFamily="34" charset="0"/>
                          <a:cs typeface="Calibri" panose="020F0502020204030204" pitchFamily="34" charset="0"/>
                        </a:rPr>
                        <a:t>Use</a:t>
                      </a:r>
                      <a:r>
                        <a:rPr lang="en-US" sz="1000" b="0" baseline="0" dirty="0">
                          <a:solidFill>
                            <a:srgbClr val="404040"/>
                          </a:solidFill>
                          <a:latin typeface="Calibri" panose="020F0502020204030204" pitchFamily="34" charset="0"/>
                          <a:cs typeface="Calibri" panose="020F0502020204030204" pitchFamily="34" charset="0"/>
                        </a:rPr>
                        <a:t> </a:t>
                      </a:r>
                      <a:r>
                        <a:rPr lang="en-US" sz="1000" b="1" baseline="0" dirty="0">
                          <a:solidFill>
                            <a:srgbClr val="404040"/>
                          </a:solidFill>
                          <a:latin typeface="Calibri" panose="020F0502020204030204" pitchFamily="34" charset="0"/>
                          <a:cs typeface="Calibri" panose="020F0502020204030204" pitchFamily="34" charset="0"/>
                        </a:rPr>
                        <a:t>Presenter View</a:t>
                      </a:r>
                      <a:r>
                        <a:rPr lang="en-US" sz="1000" b="0" baseline="0" dirty="0">
                          <a:solidFill>
                            <a:srgbClr val="404040"/>
                          </a:solidFill>
                          <a:latin typeface="Calibri" panose="020F0502020204030204" pitchFamily="34" charset="0"/>
                          <a:cs typeface="Calibri" panose="020F0502020204030204" pitchFamily="34" charset="0"/>
                        </a:rPr>
                        <a:t> if you would like it to show on a different screen while the audience views your projecting/shared screen</a:t>
                      </a:r>
                    </a:p>
                    <a:p>
                      <a:pPr marL="0" indent="0">
                        <a:buFont typeface="Arial" charset="0"/>
                        <a:buNone/>
                      </a:pPr>
                      <a:endParaRPr lang="en-US" sz="1000" b="0" baseline="0" dirty="0">
                        <a:solidFill>
                          <a:srgbClr val="404040"/>
                        </a:solidFill>
                        <a:latin typeface="Calibri" panose="020F0502020204030204" pitchFamily="34" charset="0"/>
                        <a:cs typeface="Calibri" panose="020F0502020204030204" pitchFamily="34" charset="0"/>
                      </a:endParaRPr>
                    </a:p>
                    <a:p>
                      <a:pPr marL="0" indent="0">
                        <a:buFont typeface="Arial" charset="0"/>
                        <a:buNone/>
                      </a:pPr>
                      <a:endParaRPr lang="en-US" sz="1000" b="0" baseline="0" dirty="0">
                        <a:solidFill>
                          <a:srgbClr val="404040"/>
                        </a:solidFill>
                        <a:latin typeface="Calibri" panose="020F0502020204030204" pitchFamily="34" charset="0"/>
                        <a:cs typeface="Calibri" panose="020F0502020204030204" pitchFamily="34" charset="0"/>
                      </a:endParaRPr>
                    </a:p>
                    <a:p>
                      <a:pPr marL="0" indent="0">
                        <a:buFont typeface="Arial" charset="0"/>
                        <a:buNone/>
                      </a:pPr>
                      <a:endParaRPr lang="en-US" sz="1000" b="0" baseline="0" dirty="0">
                        <a:solidFill>
                          <a:srgbClr val="404040"/>
                        </a:solidFill>
                        <a:latin typeface="Calibri" panose="020F0502020204030204" pitchFamily="34" charset="0"/>
                        <a:cs typeface="Calibri" panose="020F0502020204030204" pitchFamily="34" charset="0"/>
                      </a:endParaRPr>
                    </a:p>
                    <a:p>
                      <a:pPr marL="0" marR="0" lvl="0" indent="0" algn="l" defTabSz="457154" rtl="0" eaLnBrk="1" fontAlgn="auto" latinLnBrk="0" hangingPunct="1">
                        <a:lnSpc>
                          <a:spcPct val="100000"/>
                        </a:lnSpc>
                        <a:spcBef>
                          <a:spcPts val="1200"/>
                        </a:spcBef>
                        <a:spcAft>
                          <a:spcPts val="0"/>
                        </a:spcAft>
                        <a:buClrTx/>
                        <a:buSzTx/>
                        <a:buFont typeface="Arial" charset="0"/>
                        <a:buNone/>
                        <a:tabLst/>
                        <a:defRPr/>
                      </a:pPr>
                      <a:r>
                        <a:rPr lang="en-US" sz="1000" i="1" dirty="0">
                          <a:solidFill>
                            <a:srgbClr val="404040"/>
                          </a:solidFill>
                          <a:latin typeface="Calibri" panose="020F0502020204030204" pitchFamily="34" charset="0"/>
                          <a:cs typeface="Calibri" panose="020F0502020204030204" pitchFamily="34" charset="0"/>
                        </a:rPr>
                        <a:t>Note: Hidden slides (e.g., Workshop at-a-Glance on the next page) will not show in Presenter View, so make sure to print those pages prior to facilitating. To determine hidden slides, click </a:t>
                      </a:r>
                      <a:r>
                        <a:rPr lang="en-US" sz="1000" b="1" i="1" dirty="0">
                          <a:solidFill>
                            <a:srgbClr val="404040"/>
                          </a:solidFill>
                          <a:latin typeface="Calibri" panose="020F0502020204030204" pitchFamily="34" charset="0"/>
                          <a:cs typeface="Calibri" panose="020F0502020204030204" pitchFamily="34" charset="0"/>
                        </a:rPr>
                        <a:t>View</a:t>
                      </a:r>
                      <a:r>
                        <a:rPr lang="en-US" sz="1000" i="1" dirty="0">
                          <a:solidFill>
                            <a:srgbClr val="404040"/>
                          </a:solidFill>
                          <a:latin typeface="Calibri" panose="020F0502020204030204" pitchFamily="34" charset="0"/>
                          <a:cs typeface="Calibri" panose="020F0502020204030204" pitchFamily="34" charset="0"/>
                        </a:rPr>
                        <a:t> on the top menu bar and select </a:t>
                      </a:r>
                      <a:r>
                        <a:rPr lang="en-US" sz="1000" b="1" i="1" dirty="0">
                          <a:solidFill>
                            <a:srgbClr val="404040"/>
                          </a:solidFill>
                          <a:latin typeface="Calibri" panose="020F0502020204030204" pitchFamily="34" charset="0"/>
                          <a:cs typeface="Calibri" panose="020F0502020204030204" pitchFamily="34" charset="0"/>
                        </a:rPr>
                        <a:t>Normal</a:t>
                      </a:r>
                      <a:r>
                        <a:rPr lang="en-US" sz="1000" i="1" dirty="0">
                          <a:solidFill>
                            <a:srgbClr val="404040"/>
                          </a:solidFill>
                          <a:latin typeface="Calibri" panose="020F0502020204030204" pitchFamily="34" charset="0"/>
                          <a:cs typeface="Calibri" panose="020F0502020204030204" pitchFamily="34" charset="0"/>
                        </a:rPr>
                        <a:t>. Hidden slides are dimmed in color and the slide number is crossed off. </a:t>
                      </a:r>
                    </a:p>
                  </a:txBody>
                  <a:tcPr>
                    <a:lnL w="12700" cap="flat" cmpd="sng" algn="ctr">
                      <a:solidFill>
                        <a:srgbClr val="19285D"/>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10003"/>
                  </a:ext>
                </a:extLst>
              </a:tr>
            </a:tbl>
          </a:graphicData>
        </a:graphic>
      </p:graphicFrame>
      <p:pic>
        <p:nvPicPr>
          <p:cNvPr id="10" name="Picture 9">
            <a:extLst>
              <a:ext uri="{FF2B5EF4-FFF2-40B4-BE49-F238E27FC236}">
                <a16:creationId xmlns:a16="http://schemas.microsoft.com/office/drawing/2014/main" id="{24521C3E-023C-4C9B-B748-15351854E758}"/>
              </a:ext>
            </a:extLst>
          </p:cNvPr>
          <p:cNvPicPr>
            <a:picLocks noChangeAspect="1"/>
          </p:cNvPicPr>
          <p:nvPr/>
        </p:nvPicPr>
        <p:blipFill rotWithShape="1">
          <a:blip r:embed="rId3"/>
          <a:srcRect t="1" r="14197" b="-1"/>
          <a:stretch/>
        </p:blipFill>
        <p:spPr>
          <a:xfrm>
            <a:off x="5403151" y="2182482"/>
            <a:ext cx="2875876" cy="242779"/>
          </a:xfrm>
          <a:prstGeom prst="rect">
            <a:avLst/>
          </a:prstGeom>
        </p:spPr>
      </p:pic>
      <p:pic>
        <p:nvPicPr>
          <p:cNvPr id="11" name="Picture 10">
            <a:extLst>
              <a:ext uri="{FF2B5EF4-FFF2-40B4-BE49-F238E27FC236}">
                <a16:creationId xmlns:a16="http://schemas.microsoft.com/office/drawing/2014/main" id="{67086E23-62CA-4D78-B107-47EE166AB4E7}"/>
              </a:ext>
            </a:extLst>
          </p:cNvPr>
          <p:cNvPicPr>
            <a:picLocks noChangeAspect="1"/>
          </p:cNvPicPr>
          <p:nvPr/>
        </p:nvPicPr>
        <p:blipFill>
          <a:blip r:embed="rId4"/>
          <a:stretch>
            <a:fillRect/>
          </a:stretch>
        </p:blipFill>
        <p:spPr>
          <a:xfrm>
            <a:off x="5403151" y="3305146"/>
            <a:ext cx="3056872" cy="528991"/>
          </a:xfrm>
          <a:prstGeom prst="rect">
            <a:avLst/>
          </a:prstGeom>
          <a:ln>
            <a:solidFill>
              <a:schemeClr val="bg2">
                <a:lumMod val="90000"/>
              </a:schemeClr>
            </a:solidFill>
          </a:ln>
        </p:spPr>
      </p:pic>
      <p:pic>
        <p:nvPicPr>
          <p:cNvPr id="12" name="Picture 11">
            <a:extLst>
              <a:ext uri="{FF2B5EF4-FFF2-40B4-BE49-F238E27FC236}">
                <a16:creationId xmlns:a16="http://schemas.microsoft.com/office/drawing/2014/main" id="{7C3DE11E-F7A0-4C34-B34B-7896119AD451}"/>
              </a:ext>
            </a:extLst>
          </p:cNvPr>
          <p:cNvPicPr>
            <a:picLocks noChangeAspect="1"/>
          </p:cNvPicPr>
          <p:nvPr/>
        </p:nvPicPr>
        <p:blipFill rotWithShape="1">
          <a:blip r:embed="rId5"/>
          <a:srcRect l="27614" r="-1"/>
          <a:stretch/>
        </p:blipFill>
        <p:spPr>
          <a:xfrm>
            <a:off x="5403151" y="4985863"/>
            <a:ext cx="2982114" cy="477188"/>
          </a:xfrm>
          <a:prstGeom prst="rect">
            <a:avLst/>
          </a:prstGeom>
          <a:ln>
            <a:solidFill>
              <a:schemeClr val="bg2">
                <a:lumMod val="90000"/>
              </a:schemeClr>
            </a:solidFill>
          </a:ln>
        </p:spPr>
      </p:pic>
      <p:sp>
        <p:nvSpPr>
          <p:cNvPr id="2" name="Rectangle 1">
            <a:extLst>
              <a:ext uri="{FF2B5EF4-FFF2-40B4-BE49-F238E27FC236}">
                <a16:creationId xmlns:a16="http://schemas.microsoft.com/office/drawing/2014/main" id="{9F3959A2-E9A0-90C9-FA8C-3A8F6A66AD21}"/>
              </a:ext>
            </a:extLst>
          </p:cNvPr>
          <p:cNvSpPr/>
          <p:nvPr/>
        </p:nvSpPr>
        <p:spPr>
          <a:xfrm>
            <a:off x="116305" y="30115"/>
            <a:ext cx="4908120" cy="277785"/>
          </a:xfrm>
          <a:prstGeom prst="rect">
            <a:avLst/>
          </a:prstGeom>
        </p:spPr>
        <p:txBody>
          <a:bodyPr wrap="square" lIns="92217" tIns="46109" rIns="92217" bIns="46109" anchor="ctr">
            <a:spAutoFit/>
          </a:bodyPr>
          <a:lstStyle/>
          <a:p>
            <a:pPr algn="l">
              <a:spcBef>
                <a:spcPts val="403"/>
              </a:spcBef>
            </a:pPr>
            <a:r>
              <a:rPr lang="en-US" sz="1200" b="1" dirty="0">
                <a:solidFill>
                  <a:schemeClr val="bg1"/>
                </a:solidFill>
                <a:latin typeface="Arial" panose="020B0604020202020204" pitchFamily="34" charset="0"/>
                <a:cs typeface="Arial" panose="020B0604020202020204" pitchFamily="34" charset="0"/>
              </a:rPr>
              <a:t>DAY 3: RCPS MASTERCLASS</a:t>
            </a:r>
          </a:p>
        </p:txBody>
      </p:sp>
    </p:spTree>
    <p:extLst>
      <p:ext uri="{BB962C8B-B14F-4D97-AF65-F5344CB8AC3E}">
        <p14:creationId xmlns:p14="http://schemas.microsoft.com/office/powerpoint/2010/main" val="1263795191"/>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Image Placeholder 4">
            <a:extLst>
              <a:ext uri="{FF2B5EF4-FFF2-40B4-BE49-F238E27FC236}">
                <a16:creationId xmlns:a16="http://schemas.microsoft.com/office/drawing/2014/main" id="{7CFA5034-538A-49EE-9071-0D5E1FEECD6B}"/>
              </a:ext>
            </a:extLst>
          </p:cNvPr>
          <p:cNvSpPr>
            <a:spLocks noGrp="1" noRot="1" noChangeAspect="1"/>
          </p:cNvSpPr>
          <p:nvPr>
            <p:ph type="sldImg"/>
          </p:nvPr>
        </p:nvSpPr>
        <p:spPr>
          <a:xfrm>
            <a:off x="206375" y="546100"/>
            <a:ext cx="4365625" cy="2455863"/>
          </a:xfrm>
        </p:spPr>
      </p:sp>
      <p:sp>
        <p:nvSpPr>
          <p:cNvPr id="6" name="Notes Placeholder 5">
            <a:extLst>
              <a:ext uri="{FF2B5EF4-FFF2-40B4-BE49-F238E27FC236}">
                <a16:creationId xmlns:a16="http://schemas.microsoft.com/office/drawing/2014/main" id="{3C3CF719-FA8E-46B6-A84B-1DF430680CCF}"/>
              </a:ext>
            </a:extLst>
          </p:cNvPr>
          <p:cNvSpPr>
            <a:spLocks noGrp="1"/>
          </p:cNvSpPr>
          <p:nvPr>
            <p:ph type="body" idx="1"/>
          </p:nvPr>
        </p:nvSpPr>
        <p:spPr/>
        <p:txBody>
          <a:bodyPr/>
          <a:lstStyle/>
          <a:p>
            <a:r>
              <a:rPr lang="en-US" sz="1200" dirty="0"/>
              <a:t>Say: </a:t>
            </a:r>
            <a:r>
              <a:rPr lang="en-US" sz="1200" i="1" dirty="0"/>
              <a:t>The purpose of this summary exercise is to apply all your key learnings from the past two days while simultaneously learning from each other.</a:t>
            </a:r>
          </a:p>
          <a:p>
            <a:endParaRPr lang="en-US" dirty="0"/>
          </a:p>
        </p:txBody>
      </p:sp>
      <p:sp>
        <p:nvSpPr>
          <p:cNvPr id="2" name="Rectangle 1">
            <a:extLst>
              <a:ext uri="{FF2B5EF4-FFF2-40B4-BE49-F238E27FC236}">
                <a16:creationId xmlns:a16="http://schemas.microsoft.com/office/drawing/2014/main" id="{6BA1D65F-7CC4-5A06-7723-0A702436485C}"/>
              </a:ext>
            </a:extLst>
          </p:cNvPr>
          <p:cNvSpPr/>
          <p:nvPr/>
        </p:nvSpPr>
        <p:spPr>
          <a:xfrm>
            <a:off x="116305" y="30115"/>
            <a:ext cx="4908120" cy="277785"/>
          </a:xfrm>
          <a:prstGeom prst="rect">
            <a:avLst/>
          </a:prstGeom>
        </p:spPr>
        <p:txBody>
          <a:bodyPr wrap="square" lIns="92217" tIns="46109" rIns="92217" bIns="46109" anchor="ctr">
            <a:spAutoFit/>
          </a:bodyPr>
          <a:lstStyle/>
          <a:p>
            <a:pPr algn="l">
              <a:spcBef>
                <a:spcPts val="403"/>
              </a:spcBef>
            </a:pPr>
            <a:r>
              <a:rPr lang="en-US" sz="1200" b="1" dirty="0">
                <a:solidFill>
                  <a:schemeClr val="bg1"/>
                </a:solidFill>
                <a:latin typeface="Arial" panose="020B0604020202020204" pitchFamily="34" charset="0"/>
                <a:cs typeface="Arial" panose="020B0604020202020204" pitchFamily="34" charset="0"/>
              </a:rPr>
              <a:t>DAY 3: RCPS MASTERCLASS</a:t>
            </a:r>
          </a:p>
        </p:txBody>
      </p:sp>
      <p:graphicFrame>
        <p:nvGraphicFramePr>
          <p:cNvPr id="4" name="Table 3">
            <a:extLst>
              <a:ext uri="{FF2B5EF4-FFF2-40B4-BE49-F238E27FC236}">
                <a16:creationId xmlns:a16="http://schemas.microsoft.com/office/drawing/2014/main" id="{6CB1357E-18D7-1EED-670B-B28409F172C1}"/>
              </a:ext>
            </a:extLst>
          </p:cNvPr>
          <p:cNvGraphicFramePr>
            <a:graphicFrameLocks noGrp="1"/>
          </p:cNvGraphicFramePr>
          <p:nvPr>
            <p:extLst>
              <p:ext uri="{D42A27DB-BD31-4B8C-83A1-F6EECF244321}">
                <p14:modId xmlns:p14="http://schemas.microsoft.com/office/powerpoint/2010/main" val="755676095"/>
              </p:ext>
            </p:extLst>
          </p:nvPr>
        </p:nvGraphicFramePr>
        <p:xfrm>
          <a:off x="239697" y="3348164"/>
          <a:ext cx="4310908" cy="693420"/>
        </p:xfrm>
        <a:graphic>
          <a:graphicData uri="http://schemas.openxmlformats.org/drawingml/2006/table">
            <a:tbl>
              <a:tblPr firstRow="1" bandRow="1">
                <a:tableStyleId>{5C22544A-7EE6-4342-B048-85BDC9FD1C3A}</a:tableStyleId>
              </a:tblPr>
              <a:tblGrid>
                <a:gridCol w="4310908">
                  <a:extLst>
                    <a:ext uri="{9D8B030D-6E8A-4147-A177-3AD203B41FA5}">
                      <a16:colId xmlns:a16="http://schemas.microsoft.com/office/drawing/2014/main" val="3460872777"/>
                    </a:ext>
                  </a:extLst>
                </a:gridCol>
              </a:tblGrid>
              <a:tr h="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white"/>
                          </a:solidFill>
                          <a:effectLst/>
                          <a:uLnTx/>
                          <a:uFillTx/>
                          <a:latin typeface="+mn-lt"/>
                          <a:ea typeface="+mn-ea"/>
                          <a:cs typeface="+mn-cs"/>
                        </a:rPr>
                        <a:t>Day 3</a:t>
                      </a:r>
                      <a:endParaRPr kumimoji="0" lang="en-US" sz="1000" b="1" i="0" u="none" strike="noStrike" kern="1200" cap="none" spc="0" normalizeH="0" baseline="0" noProof="0" dirty="0">
                        <a:ln>
                          <a:noFill/>
                        </a:ln>
                        <a:solidFill>
                          <a:prstClr val="white"/>
                        </a:solidFill>
                        <a:effectLst/>
                        <a:uLnTx/>
                        <a:uFillTx/>
                        <a:latin typeface="Century Schoolbook" panose="02040604050505020304" pitchFamily="18" charset="0"/>
                        <a:ea typeface="Times New Roman" panose="02020603050405020304" pitchFamily="18" charset="0"/>
                        <a:cs typeface="Times New Roman" panose="02020603050405020304" pitchFamily="18" charset="0"/>
                      </a:endParaRPr>
                    </a:p>
                  </a:txBody>
                  <a:tcPr marL="121920" marR="121920" marT="34290" marB="3429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9285D"/>
                    </a:solidFill>
                  </a:tcPr>
                </a:tc>
                <a:extLst>
                  <a:ext uri="{0D108BD9-81ED-4DB2-BD59-A6C34878D82A}">
                    <a16:rowId xmlns:a16="http://schemas.microsoft.com/office/drawing/2014/main" val="150405150"/>
                  </a:ext>
                </a:extLst>
              </a:tr>
              <a:tr h="0">
                <a:tc>
                  <a:txBody>
                    <a:bodyPr/>
                    <a:lstStyle/>
                    <a:p>
                      <a:pPr algn="l"/>
                      <a:r>
                        <a:rPr lang="en-US" sz="1100" b="1" dirty="0">
                          <a:solidFill>
                            <a:srgbClr val="19285D"/>
                          </a:solidFill>
                          <a:latin typeface="+mn-lt"/>
                          <a:cs typeface="Arial" panose="020B0604020202020204" pitchFamily="34" charset="0"/>
                        </a:rPr>
                        <a:t>        9:00–11:30 am        </a:t>
                      </a:r>
                      <a:r>
                        <a:rPr lang="en-US" sz="1100" b="0" kern="1200" dirty="0">
                          <a:solidFill>
                            <a:srgbClr val="19285D"/>
                          </a:solidFill>
                          <a:latin typeface="+mn-lt"/>
                          <a:ea typeface="+mn-ea"/>
                          <a:cs typeface="Arial" panose="020B0604020202020204" pitchFamily="34" charset="0"/>
                        </a:rPr>
                        <a:t>Solve MY Problem </a:t>
                      </a:r>
                    </a:p>
                  </a:txBody>
                  <a:tcPr marL="121920" marR="121920" marT="34290" marB="34290" anchor="ctr">
                    <a:lnL w="12700" cap="flat" cmpd="sng" algn="ctr">
                      <a:solidFill>
                        <a:schemeClr val="tx2"/>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62979764"/>
                  </a:ext>
                </a:extLst>
              </a:tr>
              <a:tr h="0">
                <a:tc>
                  <a:txBody>
                    <a:bodyPr/>
                    <a:lstStyle/>
                    <a:p>
                      <a:pPr marL="0" marR="0" lvl="0" indent="0" algn="l" defTabSz="457200" rtl="0" eaLnBrk="1" fontAlgn="auto" latinLnBrk="0" hangingPunct="1">
                        <a:lnSpc>
                          <a:spcPct val="100000"/>
                        </a:lnSpc>
                        <a:spcBef>
                          <a:spcPts val="600"/>
                        </a:spcBef>
                        <a:spcAft>
                          <a:spcPts val="0"/>
                        </a:spcAft>
                        <a:buClrTx/>
                        <a:buSzTx/>
                        <a:buFont typeface="Arial" panose="020B0604020202020204" pitchFamily="34" charset="0"/>
                        <a:buNone/>
                        <a:tabLst/>
                        <a:defRPr/>
                      </a:pPr>
                      <a:r>
                        <a:rPr lang="en-US" sz="1100" b="1" dirty="0">
                          <a:solidFill>
                            <a:srgbClr val="19285D"/>
                          </a:solidFill>
                          <a:latin typeface="+mn-lt"/>
                          <a:cs typeface="Arial" panose="020B0604020202020204" pitchFamily="34" charset="0"/>
                        </a:rPr>
                        <a:t>11:30 am–12:00 pm        </a:t>
                      </a:r>
                      <a:r>
                        <a:rPr lang="en-US" sz="1100" b="0" dirty="0">
                          <a:solidFill>
                            <a:srgbClr val="19285D"/>
                          </a:solidFill>
                          <a:latin typeface="+mn-lt"/>
                          <a:cs typeface="Arial" panose="020B0604020202020204" pitchFamily="34" charset="0"/>
                        </a:rPr>
                        <a:t>Program Close</a:t>
                      </a:r>
                      <a:endParaRPr kumimoji="0" lang="en-US" sz="1100" b="0" i="0" u="none" strike="noStrike" cap="none" spc="0" normalizeH="0" baseline="0" dirty="0">
                        <a:ln>
                          <a:noFill/>
                        </a:ln>
                        <a:solidFill>
                          <a:srgbClr val="53565A"/>
                        </a:solidFill>
                        <a:effectLst/>
                        <a:uFillTx/>
                        <a:latin typeface="+mn-lt"/>
                        <a:ea typeface="+mn-ea"/>
                        <a:cs typeface="Arial" panose="020B0604020202020204" pitchFamily="34" charset="0"/>
                        <a:sym typeface="Helvetica Light"/>
                      </a:endParaRPr>
                    </a:p>
                  </a:txBody>
                  <a:tcPr marL="121920" marR="121920" marT="34290" marB="34290" anchor="ctr">
                    <a:lnL w="12700" cap="flat" cmpd="sng" algn="ctr">
                      <a:solidFill>
                        <a:schemeClr val="tx2"/>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30955845"/>
                  </a:ext>
                </a:extLst>
              </a:tr>
            </a:tbl>
          </a:graphicData>
        </a:graphic>
      </p:graphicFrame>
      <p:sp>
        <p:nvSpPr>
          <p:cNvPr id="3" name="Isosceles Triangle 2">
            <a:extLst>
              <a:ext uri="{FF2B5EF4-FFF2-40B4-BE49-F238E27FC236}">
                <a16:creationId xmlns:a16="http://schemas.microsoft.com/office/drawing/2014/main" id="{AF239585-12EE-811C-B45F-CA042CAD5F90}"/>
              </a:ext>
            </a:extLst>
          </p:cNvPr>
          <p:cNvSpPr/>
          <p:nvPr/>
        </p:nvSpPr>
        <p:spPr>
          <a:xfrm rot="5400000">
            <a:off x="50886" y="3506068"/>
            <a:ext cx="224950" cy="326722"/>
          </a:xfrm>
          <a:prstGeom prst="triangle">
            <a:avLst/>
          </a:prstGeom>
          <a:solidFill>
            <a:srgbClr val="C1D7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B119AE"/>
              </a:solidFill>
            </a:endParaRPr>
          </a:p>
        </p:txBody>
      </p:sp>
    </p:spTree>
    <p:extLst>
      <p:ext uri="{BB962C8B-B14F-4D97-AF65-F5344CB8AC3E}">
        <p14:creationId xmlns:p14="http://schemas.microsoft.com/office/powerpoint/2010/main" val="2291231207"/>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6375" y="546100"/>
            <a:ext cx="4365625" cy="2455863"/>
          </a:xfrm>
        </p:spPr>
      </p:sp>
      <p:sp>
        <p:nvSpPr>
          <p:cNvPr id="3" name="Notes Placeholder 2"/>
          <p:cNvSpPr>
            <a:spLocks noGrp="1"/>
          </p:cNvSpPr>
          <p:nvPr>
            <p:ph type="body" idx="1"/>
          </p:nvPr>
        </p:nvSpPr>
        <p:spPr/>
        <p:txBody>
          <a:bodyPr/>
          <a:lstStyle/>
          <a:p>
            <a:pPr marR="0" lvl="0">
              <a:spcBef>
                <a:spcPts val="600"/>
              </a:spcBef>
            </a:pPr>
            <a:r>
              <a:rPr lang="en-US" b="1" dirty="0"/>
              <a:t>Review</a:t>
            </a:r>
            <a:r>
              <a:rPr lang="en-US" dirty="0"/>
              <a:t> on-screen directions.</a:t>
            </a:r>
          </a:p>
          <a:p>
            <a:pPr marR="0" lvl="0">
              <a:spcBef>
                <a:spcPts val="600"/>
              </a:spcBef>
            </a:pPr>
            <a:r>
              <a:rPr lang="en-US" b="1" dirty="0"/>
              <a:t>Tell</a:t>
            </a:r>
            <a:r>
              <a:rPr lang="en-US" dirty="0"/>
              <a:t> participants to access their completed Pre-Work.</a:t>
            </a:r>
          </a:p>
          <a:p>
            <a:pPr marR="0" lvl="0">
              <a:spcBef>
                <a:spcPts val="600"/>
              </a:spcBef>
            </a:pPr>
            <a:r>
              <a:rPr lang="en-US" b="1" dirty="0"/>
              <a:t>Direct</a:t>
            </a:r>
            <a:r>
              <a:rPr lang="en-US" dirty="0"/>
              <a:t> participants to complete Part 2 independently (5 min).</a:t>
            </a:r>
          </a:p>
          <a:p>
            <a:pPr marR="0" lvl="0">
              <a:spcBef>
                <a:spcPts val="600"/>
              </a:spcBef>
            </a:pPr>
            <a:r>
              <a:rPr lang="en-US" b="1" dirty="0"/>
              <a:t>Facilitate</a:t>
            </a:r>
            <a:r>
              <a:rPr lang="en-US" dirty="0"/>
              <a:t> the formation of participants into pairs. </a:t>
            </a:r>
          </a:p>
          <a:p>
            <a:pPr marR="0" lvl="0">
              <a:spcBef>
                <a:spcPts val="600"/>
              </a:spcBef>
            </a:pPr>
            <a:r>
              <a:rPr lang="en-US" b="1" dirty="0"/>
              <a:t>Direct</a:t>
            </a:r>
            <a:r>
              <a:rPr lang="en-US" dirty="0"/>
              <a:t> participants to complete Part 3 with their partner. (15 min; 7.5 min per partner)</a:t>
            </a:r>
          </a:p>
          <a:p>
            <a:pPr marR="0" lvl="0">
              <a:spcBef>
                <a:spcPts val="600"/>
              </a:spcBef>
            </a:pPr>
            <a:r>
              <a:rPr lang="en-US" b="1" dirty="0"/>
              <a:t>Facilitate</a:t>
            </a:r>
            <a:r>
              <a:rPr lang="en-US" dirty="0"/>
              <a:t> Parts 4 and 5:</a:t>
            </a:r>
          </a:p>
          <a:p>
            <a:pPr lvl="1">
              <a:spcBef>
                <a:spcPts val="600"/>
              </a:spcBef>
            </a:pPr>
            <a:r>
              <a:rPr lang="en-US" dirty="0"/>
              <a:t>Call one pair at a time to verbalize their HCP conversation in front of the others.</a:t>
            </a:r>
          </a:p>
          <a:p>
            <a:pPr marL="1085850" lvl="2" indent="-171450">
              <a:spcBef>
                <a:spcPts val="600"/>
              </a:spcBef>
              <a:buClr>
                <a:srgbClr val="C1D72E"/>
              </a:buClr>
              <a:buFont typeface="Wingdings" panose="05000000000000000000" pitchFamily="2" charset="2"/>
              <a:buChar char="§"/>
            </a:pPr>
            <a:r>
              <a:rPr lang="en-US" dirty="0">
                <a:latin typeface="Arial" panose="020B0604020202020204" pitchFamily="34" charset="0"/>
                <a:cs typeface="Arial" panose="020B0604020202020204" pitchFamily="34" charset="0"/>
              </a:rPr>
              <a:t>Each partner has ~7.5 min to verbalize their HCP conversation (15 min total)</a:t>
            </a:r>
          </a:p>
          <a:p>
            <a:pPr marL="1085850" lvl="2" indent="-171450">
              <a:spcBef>
                <a:spcPts val="600"/>
              </a:spcBef>
              <a:buClr>
                <a:srgbClr val="C1D72E"/>
              </a:buClr>
              <a:buFont typeface="Wingdings" panose="05000000000000000000" pitchFamily="2" charset="2"/>
              <a:buChar char="§"/>
            </a:pPr>
            <a:r>
              <a:rPr lang="en-US" dirty="0">
                <a:latin typeface="Arial" panose="020B0604020202020204" pitchFamily="34" charset="0"/>
                <a:cs typeface="Arial" panose="020B0604020202020204" pitchFamily="34" charset="0"/>
              </a:rPr>
              <a:t>After verbalizations have finished, observing participants share feedback (5 min)</a:t>
            </a:r>
          </a:p>
          <a:p>
            <a:pPr lvl="1">
              <a:spcBef>
                <a:spcPts val="600"/>
              </a:spcBef>
            </a:pPr>
            <a:r>
              <a:rPr lang="en-US" b="1" dirty="0"/>
              <a:t>Repeat</a:t>
            </a:r>
            <a:r>
              <a:rPr lang="en-US" dirty="0"/>
              <a:t> the above cadence until all pairs have completed Parts 4 and 5.</a:t>
            </a:r>
          </a:p>
          <a:p>
            <a:pPr marR="0" lvl="0">
              <a:spcBef>
                <a:spcPts val="0"/>
              </a:spcBef>
              <a:spcAft>
                <a:spcPts val="600"/>
              </a:spcAft>
            </a:pPr>
            <a:endParaRPr lang="en-US" sz="900" dirty="0"/>
          </a:p>
          <a:p>
            <a:pPr marR="0" lvl="1">
              <a:spcBef>
                <a:spcPts val="0"/>
              </a:spcBef>
              <a:spcAft>
                <a:spcPts val="600"/>
              </a:spcAft>
            </a:pPr>
            <a:endParaRPr lang="en-US" sz="900" dirty="0"/>
          </a:p>
        </p:txBody>
      </p:sp>
      <p:sp>
        <p:nvSpPr>
          <p:cNvPr id="4" name="Rectangle 3">
            <a:extLst>
              <a:ext uri="{FF2B5EF4-FFF2-40B4-BE49-F238E27FC236}">
                <a16:creationId xmlns:a16="http://schemas.microsoft.com/office/drawing/2014/main" id="{8198C267-51EF-3861-591F-1D7E83FF1FA8}"/>
              </a:ext>
            </a:extLst>
          </p:cNvPr>
          <p:cNvSpPr/>
          <p:nvPr/>
        </p:nvSpPr>
        <p:spPr>
          <a:xfrm>
            <a:off x="116305" y="30115"/>
            <a:ext cx="4908120" cy="277785"/>
          </a:xfrm>
          <a:prstGeom prst="rect">
            <a:avLst/>
          </a:prstGeom>
        </p:spPr>
        <p:txBody>
          <a:bodyPr wrap="square" lIns="92217" tIns="46109" rIns="92217" bIns="46109" anchor="ctr">
            <a:spAutoFit/>
          </a:bodyPr>
          <a:lstStyle/>
          <a:p>
            <a:pPr algn="l">
              <a:spcBef>
                <a:spcPts val="403"/>
              </a:spcBef>
            </a:pPr>
            <a:r>
              <a:rPr lang="en-US" sz="1200" b="1" dirty="0">
                <a:solidFill>
                  <a:schemeClr val="bg1"/>
                </a:solidFill>
                <a:latin typeface="Arial" panose="020B0604020202020204" pitchFamily="34" charset="0"/>
                <a:cs typeface="Arial" panose="020B0604020202020204" pitchFamily="34" charset="0"/>
              </a:rPr>
              <a:t>DAY 3: RCPS MASTERCLASS</a:t>
            </a:r>
          </a:p>
        </p:txBody>
      </p:sp>
      <p:graphicFrame>
        <p:nvGraphicFramePr>
          <p:cNvPr id="7" name="Table 6">
            <a:extLst>
              <a:ext uri="{FF2B5EF4-FFF2-40B4-BE49-F238E27FC236}">
                <a16:creationId xmlns:a16="http://schemas.microsoft.com/office/drawing/2014/main" id="{05A096BF-9F86-B435-C4DA-9CB9D32B0501}"/>
              </a:ext>
            </a:extLst>
          </p:cNvPr>
          <p:cNvGraphicFramePr>
            <a:graphicFrameLocks noGrp="1"/>
          </p:cNvGraphicFramePr>
          <p:nvPr>
            <p:extLst>
              <p:ext uri="{D42A27DB-BD31-4B8C-83A1-F6EECF244321}">
                <p14:modId xmlns:p14="http://schemas.microsoft.com/office/powerpoint/2010/main" val="3540697499"/>
              </p:ext>
            </p:extLst>
          </p:nvPr>
        </p:nvGraphicFramePr>
        <p:xfrm>
          <a:off x="239697" y="3348164"/>
          <a:ext cx="4310908" cy="693420"/>
        </p:xfrm>
        <a:graphic>
          <a:graphicData uri="http://schemas.openxmlformats.org/drawingml/2006/table">
            <a:tbl>
              <a:tblPr firstRow="1" bandRow="1">
                <a:tableStyleId>{5C22544A-7EE6-4342-B048-85BDC9FD1C3A}</a:tableStyleId>
              </a:tblPr>
              <a:tblGrid>
                <a:gridCol w="4310908">
                  <a:extLst>
                    <a:ext uri="{9D8B030D-6E8A-4147-A177-3AD203B41FA5}">
                      <a16:colId xmlns:a16="http://schemas.microsoft.com/office/drawing/2014/main" val="3460872777"/>
                    </a:ext>
                  </a:extLst>
                </a:gridCol>
              </a:tblGrid>
              <a:tr h="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white"/>
                          </a:solidFill>
                          <a:effectLst/>
                          <a:uLnTx/>
                          <a:uFillTx/>
                          <a:latin typeface="+mn-lt"/>
                          <a:ea typeface="+mn-ea"/>
                          <a:cs typeface="+mn-cs"/>
                        </a:rPr>
                        <a:t>Day 3</a:t>
                      </a:r>
                      <a:endParaRPr kumimoji="0" lang="en-US" sz="1000" b="1" i="0" u="none" strike="noStrike" kern="1200" cap="none" spc="0" normalizeH="0" baseline="0" noProof="0" dirty="0">
                        <a:ln>
                          <a:noFill/>
                        </a:ln>
                        <a:solidFill>
                          <a:prstClr val="white"/>
                        </a:solidFill>
                        <a:effectLst/>
                        <a:uLnTx/>
                        <a:uFillTx/>
                        <a:latin typeface="Century Schoolbook" panose="02040604050505020304" pitchFamily="18" charset="0"/>
                        <a:ea typeface="Times New Roman" panose="02020603050405020304" pitchFamily="18" charset="0"/>
                        <a:cs typeface="Times New Roman" panose="02020603050405020304" pitchFamily="18" charset="0"/>
                      </a:endParaRPr>
                    </a:p>
                  </a:txBody>
                  <a:tcPr marL="121920" marR="121920" marT="34290" marB="3429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9285D"/>
                    </a:solidFill>
                  </a:tcPr>
                </a:tc>
                <a:extLst>
                  <a:ext uri="{0D108BD9-81ED-4DB2-BD59-A6C34878D82A}">
                    <a16:rowId xmlns:a16="http://schemas.microsoft.com/office/drawing/2014/main" val="150405150"/>
                  </a:ext>
                </a:extLst>
              </a:tr>
              <a:tr h="0">
                <a:tc>
                  <a:txBody>
                    <a:bodyPr/>
                    <a:lstStyle/>
                    <a:p>
                      <a:pPr algn="l"/>
                      <a:r>
                        <a:rPr lang="en-US" sz="1100" b="1" dirty="0">
                          <a:solidFill>
                            <a:srgbClr val="19285D"/>
                          </a:solidFill>
                          <a:latin typeface="+mn-lt"/>
                          <a:cs typeface="Arial" panose="020B0604020202020204" pitchFamily="34" charset="0"/>
                        </a:rPr>
                        <a:t>        9:00–11:30 am        </a:t>
                      </a:r>
                      <a:r>
                        <a:rPr lang="en-US" sz="1100" b="0" kern="1200" dirty="0">
                          <a:solidFill>
                            <a:srgbClr val="19285D"/>
                          </a:solidFill>
                          <a:latin typeface="+mn-lt"/>
                          <a:ea typeface="+mn-ea"/>
                          <a:cs typeface="Arial" panose="020B0604020202020204" pitchFamily="34" charset="0"/>
                        </a:rPr>
                        <a:t>Solve MY Problem </a:t>
                      </a:r>
                    </a:p>
                  </a:txBody>
                  <a:tcPr marL="121920" marR="121920" marT="34290" marB="34290" anchor="ctr">
                    <a:lnL w="12700" cap="flat" cmpd="sng" algn="ctr">
                      <a:solidFill>
                        <a:schemeClr val="tx2"/>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62979764"/>
                  </a:ext>
                </a:extLst>
              </a:tr>
              <a:tr h="0">
                <a:tc>
                  <a:txBody>
                    <a:bodyPr/>
                    <a:lstStyle/>
                    <a:p>
                      <a:pPr marL="0" marR="0" lvl="0" indent="0" algn="l" defTabSz="457200" rtl="0" eaLnBrk="1" fontAlgn="auto" latinLnBrk="0" hangingPunct="1">
                        <a:lnSpc>
                          <a:spcPct val="100000"/>
                        </a:lnSpc>
                        <a:spcBef>
                          <a:spcPts val="600"/>
                        </a:spcBef>
                        <a:spcAft>
                          <a:spcPts val="0"/>
                        </a:spcAft>
                        <a:buClrTx/>
                        <a:buSzTx/>
                        <a:buFont typeface="Arial" panose="020B0604020202020204" pitchFamily="34" charset="0"/>
                        <a:buNone/>
                        <a:tabLst/>
                        <a:defRPr/>
                      </a:pPr>
                      <a:r>
                        <a:rPr lang="en-US" sz="1100" b="1" dirty="0">
                          <a:solidFill>
                            <a:srgbClr val="19285D"/>
                          </a:solidFill>
                          <a:latin typeface="+mn-lt"/>
                          <a:cs typeface="Arial" panose="020B0604020202020204" pitchFamily="34" charset="0"/>
                        </a:rPr>
                        <a:t>11:30 am–12:00 pm        </a:t>
                      </a:r>
                      <a:r>
                        <a:rPr lang="en-US" sz="1100" b="0" dirty="0">
                          <a:solidFill>
                            <a:srgbClr val="19285D"/>
                          </a:solidFill>
                          <a:latin typeface="+mn-lt"/>
                          <a:cs typeface="Arial" panose="020B0604020202020204" pitchFamily="34" charset="0"/>
                        </a:rPr>
                        <a:t>Program Close</a:t>
                      </a:r>
                      <a:endParaRPr kumimoji="0" lang="en-US" sz="1100" b="0" i="0" u="none" strike="noStrike" cap="none" spc="0" normalizeH="0" baseline="0" dirty="0">
                        <a:ln>
                          <a:noFill/>
                        </a:ln>
                        <a:solidFill>
                          <a:srgbClr val="53565A"/>
                        </a:solidFill>
                        <a:effectLst/>
                        <a:uFillTx/>
                        <a:latin typeface="+mn-lt"/>
                        <a:ea typeface="+mn-ea"/>
                        <a:cs typeface="Arial" panose="020B0604020202020204" pitchFamily="34" charset="0"/>
                        <a:sym typeface="Helvetica Light"/>
                      </a:endParaRPr>
                    </a:p>
                  </a:txBody>
                  <a:tcPr marL="121920" marR="121920" marT="34290" marB="34290" anchor="ctr">
                    <a:lnL w="12700" cap="flat" cmpd="sng" algn="ctr">
                      <a:solidFill>
                        <a:schemeClr val="tx2"/>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30955845"/>
                  </a:ext>
                </a:extLst>
              </a:tr>
            </a:tbl>
          </a:graphicData>
        </a:graphic>
      </p:graphicFrame>
      <p:sp>
        <p:nvSpPr>
          <p:cNvPr id="9" name="Isosceles Triangle 8">
            <a:extLst>
              <a:ext uri="{FF2B5EF4-FFF2-40B4-BE49-F238E27FC236}">
                <a16:creationId xmlns:a16="http://schemas.microsoft.com/office/drawing/2014/main" id="{EA9D0730-D82E-13A0-7D07-AFF73F6B920D}"/>
              </a:ext>
            </a:extLst>
          </p:cNvPr>
          <p:cNvSpPr/>
          <p:nvPr/>
        </p:nvSpPr>
        <p:spPr>
          <a:xfrm rot="5400000">
            <a:off x="50886" y="3506068"/>
            <a:ext cx="224950" cy="326722"/>
          </a:xfrm>
          <a:prstGeom prst="triangle">
            <a:avLst/>
          </a:prstGeom>
          <a:solidFill>
            <a:srgbClr val="C1D7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B119AE"/>
              </a:solidFill>
            </a:endParaRPr>
          </a:p>
        </p:txBody>
      </p:sp>
    </p:spTree>
    <p:extLst>
      <p:ext uri="{BB962C8B-B14F-4D97-AF65-F5344CB8AC3E}">
        <p14:creationId xmlns:p14="http://schemas.microsoft.com/office/powerpoint/2010/main" val="2391526331"/>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186431" y="410732"/>
            <a:ext cx="8751579" cy="5912244"/>
          </a:xfrm>
          <a:solidFill>
            <a:schemeClr val="bg1"/>
          </a:solidFill>
        </p:spPr>
        <p:txBody>
          <a:bodyPr/>
          <a:lstStyle/>
          <a:p>
            <a:pPr marL="0" indent="0">
              <a:buNone/>
            </a:pPr>
            <a:endParaRPr lang="en-US" dirty="0">
              <a:solidFill>
                <a:srgbClr val="191919"/>
              </a:solidFill>
              <a:latin typeface="Calibri" panose="020F0502020204030204" pitchFamily="34" charset="0"/>
              <a:cs typeface="Calibri" panose="020F0502020204030204" pitchFamily="34" charset="0"/>
            </a:endParaRPr>
          </a:p>
        </p:txBody>
      </p:sp>
      <p:sp>
        <p:nvSpPr>
          <p:cNvPr id="4" name="Rectangle 3">
            <a:extLst>
              <a:ext uri="{FF2B5EF4-FFF2-40B4-BE49-F238E27FC236}">
                <a16:creationId xmlns:a16="http://schemas.microsoft.com/office/drawing/2014/main" id="{F043659D-16C5-0CC8-8348-B7FD93C74150}"/>
              </a:ext>
            </a:extLst>
          </p:cNvPr>
          <p:cNvSpPr/>
          <p:nvPr/>
        </p:nvSpPr>
        <p:spPr>
          <a:xfrm>
            <a:off x="116305" y="30115"/>
            <a:ext cx="4908120" cy="277785"/>
          </a:xfrm>
          <a:prstGeom prst="rect">
            <a:avLst/>
          </a:prstGeom>
        </p:spPr>
        <p:txBody>
          <a:bodyPr wrap="square" lIns="92217" tIns="46109" rIns="92217" bIns="46109" anchor="ctr">
            <a:spAutoFit/>
          </a:bodyPr>
          <a:lstStyle/>
          <a:p>
            <a:pPr algn="l">
              <a:spcBef>
                <a:spcPts val="403"/>
              </a:spcBef>
            </a:pPr>
            <a:r>
              <a:rPr lang="en-US" sz="1200" b="1" dirty="0">
                <a:solidFill>
                  <a:schemeClr val="bg1"/>
                </a:solidFill>
                <a:latin typeface="Arial" panose="020B0604020202020204" pitchFamily="34" charset="0"/>
                <a:cs typeface="Arial" panose="020B0604020202020204" pitchFamily="34" charset="0"/>
              </a:rPr>
              <a:t>DAY 3: RCPS MASTERCLASS</a:t>
            </a:r>
          </a:p>
        </p:txBody>
      </p:sp>
      <p:pic>
        <p:nvPicPr>
          <p:cNvPr id="8" name="Picture 7">
            <a:extLst>
              <a:ext uri="{FF2B5EF4-FFF2-40B4-BE49-F238E27FC236}">
                <a16:creationId xmlns:a16="http://schemas.microsoft.com/office/drawing/2014/main" id="{ED11F404-2113-A94F-797D-1862BD57F6EB}"/>
              </a:ext>
            </a:extLst>
          </p:cNvPr>
          <p:cNvPicPr>
            <a:picLocks noChangeAspect="1"/>
          </p:cNvPicPr>
          <p:nvPr/>
        </p:nvPicPr>
        <p:blipFill>
          <a:blip r:embed="rId3"/>
          <a:stretch>
            <a:fillRect/>
          </a:stretch>
        </p:blipFill>
        <p:spPr>
          <a:xfrm>
            <a:off x="2316284" y="506476"/>
            <a:ext cx="4511431" cy="5845047"/>
          </a:xfrm>
          <a:prstGeom prst="rect">
            <a:avLst/>
          </a:prstGeom>
          <a:ln>
            <a:solidFill>
              <a:schemeClr val="tx2"/>
            </a:solidFill>
          </a:ln>
        </p:spPr>
      </p:pic>
    </p:spTree>
    <p:extLst>
      <p:ext uri="{BB962C8B-B14F-4D97-AF65-F5344CB8AC3E}">
        <p14:creationId xmlns:p14="http://schemas.microsoft.com/office/powerpoint/2010/main" val="2020447270"/>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186431" y="410732"/>
            <a:ext cx="8751579" cy="5912244"/>
          </a:xfrm>
          <a:solidFill>
            <a:schemeClr val="bg1"/>
          </a:solidFill>
        </p:spPr>
        <p:txBody>
          <a:bodyPr/>
          <a:lstStyle/>
          <a:p>
            <a:pPr marL="0" indent="0">
              <a:buNone/>
            </a:pPr>
            <a:endParaRPr lang="en-US" dirty="0">
              <a:solidFill>
                <a:srgbClr val="191919"/>
              </a:solidFill>
              <a:latin typeface="+mn-lt"/>
            </a:endParaRPr>
          </a:p>
        </p:txBody>
      </p:sp>
      <p:sp>
        <p:nvSpPr>
          <p:cNvPr id="2" name="Rectangle 1">
            <a:extLst>
              <a:ext uri="{FF2B5EF4-FFF2-40B4-BE49-F238E27FC236}">
                <a16:creationId xmlns:a16="http://schemas.microsoft.com/office/drawing/2014/main" id="{2E0763D4-6C15-CB59-1230-D7D9B4FED209}"/>
              </a:ext>
            </a:extLst>
          </p:cNvPr>
          <p:cNvSpPr/>
          <p:nvPr/>
        </p:nvSpPr>
        <p:spPr>
          <a:xfrm>
            <a:off x="116305" y="30115"/>
            <a:ext cx="4908120" cy="277785"/>
          </a:xfrm>
          <a:prstGeom prst="rect">
            <a:avLst/>
          </a:prstGeom>
        </p:spPr>
        <p:txBody>
          <a:bodyPr wrap="square" lIns="92217" tIns="46109" rIns="92217" bIns="46109" anchor="ctr">
            <a:spAutoFit/>
          </a:bodyPr>
          <a:lstStyle/>
          <a:p>
            <a:pPr algn="l">
              <a:spcBef>
                <a:spcPts val="403"/>
              </a:spcBef>
            </a:pPr>
            <a:r>
              <a:rPr lang="en-US" sz="1200" b="1" dirty="0">
                <a:solidFill>
                  <a:schemeClr val="bg1"/>
                </a:solidFill>
                <a:latin typeface="Arial" panose="020B0604020202020204" pitchFamily="34" charset="0"/>
                <a:cs typeface="Arial" panose="020B0604020202020204" pitchFamily="34" charset="0"/>
              </a:rPr>
              <a:t>DAY 3: RCPS MASTERCLASS</a:t>
            </a:r>
          </a:p>
        </p:txBody>
      </p:sp>
      <p:pic>
        <p:nvPicPr>
          <p:cNvPr id="6" name="Picture 5">
            <a:extLst>
              <a:ext uri="{FF2B5EF4-FFF2-40B4-BE49-F238E27FC236}">
                <a16:creationId xmlns:a16="http://schemas.microsoft.com/office/drawing/2014/main" id="{BDDC399C-B454-7250-7168-C55D4647E9EC}"/>
              </a:ext>
            </a:extLst>
          </p:cNvPr>
          <p:cNvPicPr>
            <a:picLocks noChangeAspect="1"/>
          </p:cNvPicPr>
          <p:nvPr/>
        </p:nvPicPr>
        <p:blipFill>
          <a:blip r:embed="rId3"/>
          <a:stretch>
            <a:fillRect/>
          </a:stretch>
        </p:blipFill>
        <p:spPr>
          <a:xfrm>
            <a:off x="2298884" y="491235"/>
            <a:ext cx="4526672" cy="5875529"/>
          </a:xfrm>
          <a:prstGeom prst="rect">
            <a:avLst/>
          </a:prstGeom>
          <a:ln>
            <a:solidFill>
              <a:schemeClr val="tx2"/>
            </a:solidFill>
          </a:ln>
        </p:spPr>
      </p:pic>
    </p:spTree>
    <p:extLst>
      <p:ext uri="{BB962C8B-B14F-4D97-AF65-F5344CB8AC3E}">
        <p14:creationId xmlns:p14="http://schemas.microsoft.com/office/powerpoint/2010/main" val="3156882229"/>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186431" y="410732"/>
            <a:ext cx="8751579" cy="5912244"/>
          </a:xfrm>
          <a:solidFill>
            <a:schemeClr val="bg1"/>
          </a:solidFill>
        </p:spPr>
        <p:txBody>
          <a:bodyPr/>
          <a:lstStyle/>
          <a:p>
            <a:pPr marL="0" indent="0">
              <a:buNone/>
            </a:pPr>
            <a:endParaRPr lang="en-US" dirty="0">
              <a:solidFill>
                <a:srgbClr val="191919"/>
              </a:solidFill>
              <a:latin typeface="+mn-lt"/>
            </a:endParaRPr>
          </a:p>
        </p:txBody>
      </p:sp>
      <p:sp>
        <p:nvSpPr>
          <p:cNvPr id="2" name="Rectangle 1">
            <a:extLst>
              <a:ext uri="{FF2B5EF4-FFF2-40B4-BE49-F238E27FC236}">
                <a16:creationId xmlns:a16="http://schemas.microsoft.com/office/drawing/2014/main" id="{2E0763D4-6C15-CB59-1230-D7D9B4FED209}"/>
              </a:ext>
            </a:extLst>
          </p:cNvPr>
          <p:cNvSpPr/>
          <p:nvPr/>
        </p:nvSpPr>
        <p:spPr>
          <a:xfrm>
            <a:off x="116305" y="30115"/>
            <a:ext cx="4908120" cy="277785"/>
          </a:xfrm>
          <a:prstGeom prst="rect">
            <a:avLst/>
          </a:prstGeom>
        </p:spPr>
        <p:txBody>
          <a:bodyPr wrap="square" lIns="92217" tIns="46109" rIns="92217" bIns="46109" anchor="ctr">
            <a:spAutoFit/>
          </a:bodyPr>
          <a:lstStyle/>
          <a:p>
            <a:pPr algn="l">
              <a:spcBef>
                <a:spcPts val="403"/>
              </a:spcBef>
            </a:pPr>
            <a:r>
              <a:rPr lang="en-US" sz="1200" b="1" dirty="0">
                <a:solidFill>
                  <a:schemeClr val="bg1"/>
                </a:solidFill>
                <a:latin typeface="Arial" panose="020B0604020202020204" pitchFamily="34" charset="0"/>
                <a:cs typeface="Arial" panose="020B0604020202020204" pitchFamily="34" charset="0"/>
              </a:rPr>
              <a:t>DAY 3: RCPS MASTERCLASS</a:t>
            </a:r>
          </a:p>
        </p:txBody>
      </p:sp>
      <p:pic>
        <p:nvPicPr>
          <p:cNvPr id="6" name="Picture 5">
            <a:extLst>
              <a:ext uri="{FF2B5EF4-FFF2-40B4-BE49-F238E27FC236}">
                <a16:creationId xmlns:a16="http://schemas.microsoft.com/office/drawing/2014/main" id="{BDDC399C-B454-7250-7168-C55D4647E9E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299451" y="491235"/>
            <a:ext cx="4525538" cy="5875529"/>
          </a:xfrm>
          <a:prstGeom prst="rect">
            <a:avLst/>
          </a:prstGeom>
          <a:ln>
            <a:solidFill>
              <a:schemeClr val="tx2"/>
            </a:solidFill>
          </a:ln>
        </p:spPr>
      </p:pic>
    </p:spTree>
    <p:extLst>
      <p:ext uri="{BB962C8B-B14F-4D97-AF65-F5344CB8AC3E}">
        <p14:creationId xmlns:p14="http://schemas.microsoft.com/office/powerpoint/2010/main" val="4290401855"/>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186431" y="452760"/>
            <a:ext cx="8751579" cy="5852459"/>
          </a:xfrm>
          <a:solidFill>
            <a:schemeClr val="bg1"/>
          </a:solidFill>
        </p:spPr>
        <p:txBody>
          <a:bodyPr/>
          <a:lstStyle/>
          <a:p>
            <a:pPr marL="0" indent="0">
              <a:buNone/>
            </a:pPr>
            <a:endParaRPr lang="en-US" dirty="0">
              <a:solidFill>
                <a:srgbClr val="191919"/>
              </a:solidFill>
              <a:latin typeface="Calibri" panose="020F0502020204030204" pitchFamily="34" charset="0"/>
              <a:cs typeface="Calibri" panose="020F0502020204030204" pitchFamily="34" charset="0"/>
            </a:endParaRPr>
          </a:p>
        </p:txBody>
      </p:sp>
      <p:sp>
        <p:nvSpPr>
          <p:cNvPr id="2" name="Rectangle 1">
            <a:extLst>
              <a:ext uri="{FF2B5EF4-FFF2-40B4-BE49-F238E27FC236}">
                <a16:creationId xmlns:a16="http://schemas.microsoft.com/office/drawing/2014/main" id="{DC8F763D-2C66-7C76-31B5-2FDBE5E500BF}"/>
              </a:ext>
            </a:extLst>
          </p:cNvPr>
          <p:cNvSpPr/>
          <p:nvPr/>
        </p:nvSpPr>
        <p:spPr>
          <a:xfrm>
            <a:off x="116305" y="30115"/>
            <a:ext cx="4908120" cy="277785"/>
          </a:xfrm>
          <a:prstGeom prst="rect">
            <a:avLst/>
          </a:prstGeom>
        </p:spPr>
        <p:txBody>
          <a:bodyPr wrap="square" lIns="92217" tIns="46109" rIns="92217" bIns="46109" anchor="ctr">
            <a:spAutoFit/>
          </a:bodyPr>
          <a:lstStyle/>
          <a:p>
            <a:pPr algn="l">
              <a:spcBef>
                <a:spcPts val="403"/>
              </a:spcBef>
            </a:pPr>
            <a:r>
              <a:rPr lang="en-US" sz="1200" b="1" dirty="0">
                <a:solidFill>
                  <a:schemeClr val="bg1"/>
                </a:solidFill>
                <a:latin typeface="Arial" panose="020B0604020202020204" pitchFamily="34" charset="0"/>
                <a:cs typeface="Arial" panose="020B0604020202020204" pitchFamily="34" charset="0"/>
              </a:rPr>
              <a:t>DAY 3: RCPS MASTERCLASS</a:t>
            </a:r>
          </a:p>
        </p:txBody>
      </p:sp>
      <p:pic>
        <p:nvPicPr>
          <p:cNvPr id="6" name="Picture 5">
            <a:extLst>
              <a:ext uri="{FF2B5EF4-FFF2-40B4-BE49-F238E27FC236}">
                <a16:creationId xmlns:a16="http://schemas.microsoft.com/office/drawing/2014/main" id="{92ED5238-3026-869E-375E-68F4C0D8EF44}"/>
              </a:ext>
            </a:extLst>
          </p:cNvPr>
          <p:cNvPicPr>
            <a:picLocks noChangeAspect="1"/>
          </p:cNvPicPr>
          <p:nvPr/>
        </p:nvPicPr>
        <p:blipFill>
          <a:blip r:embed="rId3"/>
          <a:stretch>
            <a:fillRect/>
          </a:stretch>
        </p:blipFill>
        <p:spPr>
          <a:xfrm>
            <a:off x="2308664" y="498856"/>
            <a:ext cx="4526672" cy="5860288"/>
          </a:xfrm>
          <a:prstGeom prst="rect">
            <a:avLst/>
          </a:prstGeom>
          <a:ln>
            <a:solidFill>
              <a:schemeClr val="tx2"/>
            </a:solidFill>
          </a:ln>
        </p:spPr>
      </p:pic>
    </p:spTree>
    <p:extLst>
      <p:ext uri="{BB962C8B-B14F-4D97-AF65-F5344CB8AC3E}">
        <p14:creationId xmlns:p14="http://schemas.microsoft.com/office/powerpoint/2010/main" val="701423976"/>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6375" y="546100"/>
            <a:ext cx="4365625" cy="2455863"/>
          </a:xfrm>
        </p:spPr>
      </p:sp>
      <p:sp>
        <p:nvSpPr>
          <p:cNvPr id="3" name="Notes Placeholder 2"/>
          <p:cNvSpPr>
            <a:spLocks noGrp="1"/>
          </p:cNvSpPr>
          <p:nvPr>
            <p:ph type="body" idx="1"/>
          </p:nvPr>
        </p:nvSpPr>
        <p:spPr/>
        <p:txBody>
          <a:bodyPr/>
          <a:lstStyle/>
          <a:p>
            <a:pPr>
              <a:spcBef>
                <a:spcPts val="600"/>
              </a:spcBef>
            </a:pPr>
            <a:r>
              <a:rPr lang="en-US" b="1" dirty="0"/>
              <a:t>Solicit</a:t>
            </a:r>
            <a:r>
              <a:rPr lang="en-US" dirty="0"/>
              <a:t> key takeaways from participants.</a:t>
            </a:r>
          </a:p>
          <a:p>
            <a:pPr lvl="1">
              <a:spcBef>
                <a:spcPts val="600"/>
              </a:spcBef>
            </a:pPr>
            <a:r>
              <a:rPr lang="en-US" b="1" dirty="0"/>
              <a:t>Ensure</a:t>
            </a:r>
            <a:r>
              <a:rPr lang="en-US" dirty="0"/>
              <a:t> that participants conclude that active listening and impactful questions are crucial to deepening a connection with their HCPs.</a:t>
            </a:r>
          </a:p>
          <a:p>
            <a:pPr>
              <a:spcBef>
                <a:spcPts val="600"/>
              </a:spcBef>
            </a:pPr>
            <a:r>
              <a:rPr lang="en-US" b="1" dirty="0"/>
              <a:t>Address</a:t>
            </a:r>
            <a:r>
              <a:rPr lang="en-US" dirty="0"/>
              <a:t> outstanding questions/concerns.</a:t>
            </a:r>
          </a:p>
        </p:txBody>
      </p:sp>
      <p:sp>
        <p:nvSpPr>
          <p:cNvPr id="4" name="Rectangle 3">
            <a:extLst>
              <a:ext uri="{FF2B5EF4-FFF2-40B4-BE49-F238E27FC236}">
                <a16:creationId xmlns:a16="http://schemas.microsoft.com/office/drawing/2014/main" id="{2EEE6C42-6690-3226-5BDE-AD2C143041FA}"/>
              </a:ext>
            </a:extLst>
          </p:cNvPr>
          <p:cNvSpPr/>
          <p:nvPr/>
        </p:nvSpPr>
        <p:spPr>
          <a:xfrm>
            <a:off x="116305" y="30115"/>
            <a:ext cx="4908120" cy="277785"/>
          </a:xfrm>
          <a:prstGeom prst="rect">
            <a:avLst/>
          </a:prstGeom>
        </p:spPr>
        <p:txBody>
          <a:bodyPr wrap="square" lIns="92217" tIns="46109" rIns="92217" bIns="46109" anchor="ctr">
            <a:spAutoFit/>
          </a:bodyPr>
          <a:lstStyle/>
          <a:p>
            <a:pPr algn="l">
              <a:spcBef>
                <a:spcPts val="403"/>
              </a:spcBef>
            </a:pPr>
            <a:r>
              <a:rPr lang="en-US" sz="1200" b="1" dirty="0">
                <a:solidFill>
                  <a:schemeClr val="bg1"/>
                </a:solidFill>
                <a:latin typeface="Arial" panose="020B0604020202020204" pitchFamily="34" charset="0"/>
                <a:cs typeface="Arial" panose="020B0604020202020204" pitchFamily="34" charset="0"/>
              </a:rPr>
              <a:t>DAY 3: RCPS MASTERCLASS</a:t>
            </a:r>
          </a:p>
        </p:txBody>
      </p:sp>
      <p:graphicFrame>
        <p:nvGraphicFramePr>
          <p:cNvPr id="5" name="Table 4">
            <a:extLst>
              <a:ext uri="{FF2B5EF4-FFF2-40B4-BE49-F238E27FC236}">
                <a16:creationId xmlns:a16="http://schemas.microsoft.com/office/drawing/2014/main" id="{A5803003-72B6-11CB-8F51-B133534ADBB7}"/>
              </a:ext>
            </a:extLst>
          </p:cNvPr>
          <p:cNvGraphicFramePr>
            <a:graphicFrameLocks noGrp="1"/>
          </p:cNvGraphicFramePr>
          <p:nvPr>
            <p:extLst>
              <p:ext uri="{D42A27DB-BD31-4B8C-83A1-F6EECF244321}">
                <p14:modId xmlns:p14="http://schemas.microsoft.com/office/powerpoint/2010/main" val="3540697499"/>
              </p:ext>
            </p:extLst>
          </p:nvPr>
        </p:nvGraphicFramePr>
        <p:xfrm>
          <a:off x="239697" y="3348164"/>
          <a:ext cx="4310908" cy="693420"/>
        </p:xfrm>
        <a:graphic>
          <a:graphicData uri="http://schemas.openxmlformats.org/drawingml/2006/table">
            <a:tbl>
              <a:tblPr firstRow="1" bandRow="1">
                <a:tableStyleId>{5C22544A-7EE6-4342-B048-85BDC9FD1C3A}</a:tableStyleId>
              </a:tblPr>
              <a:tblGrid>
                <a:gridCol w="4310908">
                  <a:extLst>
                    <a:ext uri="{9D8B030D-6E8A-4147-A177-3AD203B41FA5}">
                      <a16:colId xmlns:a16="http://schemas.microsoft.com/office/drawing/2014/main" val="3460872777"/>
                    </a:ext>
                  </a:extLst>
                </a:gridCol>
              </a:tblGrid>
              <a:tr h="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white"/>
                          </a:solidFill>
                          <a:effectLst/>
                          <a:uLnTx/>
                          <a:uFillTx/>
                          <a:latin typeface="+mn-lt"/>
                          <a:ea typeface="+mn-ea"/>
                          <a:cs typeface="+mn-cs"/>
                        </a:rPr>
                        <a:t>Day 3</a:t>
                      </a:r>
                      <a:endParaRPr kumimoji="0" lang="en-US" sz="1000" b="1" i="0" u="none" strike="noStrike" kern="1200" cap="none" spc="0" normalizeH="0" baseline="0" noProof="0" dirty="0">
                        <a:ln>
                          <a:noFill/>
                        </a:ln>
                        <a:solidFill>
                          <a:prstClr val="white"/>
                        </a:solidFill>
                        <a:effectLst/>
                        <a:uLnTx/>
                        <a:uFillTx/>
                        <a:latin typeface="Century Schoolbook" panose="02040604050505020304" pitchFamily="18" charset="0"/>
                        <a:ea typeface="Times New Roman" panose="02020603050405020304" pitchFamily="18" charset="0"/>
                        <a:cs typeface="Times New Roman" panose="02020603050405020304" pitchFamily="18" charset="0"/>
                      </a:endParaRPr>
                    </a:p>
                  </a:txBody>
                  <a:tcPr marL="121920" marR="121920" marT="34290" marB="3429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9285D"/>
                    </a:solidFill>
                  </a:tcPr>
                </a:tc>
                <a:extLst>
                  <a:ext uri="{0D108BD9-81ED-4DB2-BD59-A6C34878D82A}">
                    <a16:rowId xmlns:a16="http://schemas.microsoft.com/office/drawing/2014/main" val="150405150"/>
                  </a:ext>
                </a:extLst>
              </a:tr>
              <a:tr h="0">
                <a:tc>
                  <a:txBody>
                    <a:bodyPr/>
                    <a:lstStyle/>
                    <a:p>
                      <a:pPr algn="l"/>
                      <a:r>
                        <a:rPr lang="en-US" sz="1100" b="1" dirty="0">
                          <a:solidFill>
                            <a:srgbClr val="19285D"/>
                          </a:solidFill>
                          <a:latin typeface="+mn-lt"/>
                          <a:cs typeface="Arial" panose="020B0604020202020204" pitchFamily="34" charset="0"/>
                        </a:rPr>
                        <a:t>        9:00–11:30 am        </a:t>
                      </a:r>
                      <a:r>
                        <a:rPr lang="en-US" sz="1100" b="0" kern="1200" dirty="0">
                          <a:solidFill>
                            <a:srgbClr val="19285D"/>
                          </a:solidFill>
                          <a:latin typeface="+mn-lt"/>
                          <a:ea typeface="+mn-ea"/>
                          <a:cs typeface="Arial" panose="020B0604020202020204" pitchFamily="34" charset="0"/>
                        </a:rPr>
                        <a:t>Solve MY Problem </a:t>
                      </a:r>
                    </a:p>
                  </a:txBody>
                  <a:tcPr marL="121920" marR="121920" marT="34290" marB="34290" anchor="ctr">
                    <a:lnL w="12700" cap="flat" cmpd="sng" algn="ctr">
                      <a:solidFill>
                        <a:schemeClr val="tx2"/>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62979764"/>
                  </a:ext>
                </a:extLst>
              </a:tr>
              <a:tr h="0">
                <a:tc>
                  <a:txBody>
                    <a:bodyPr/>
                    <a:lstStyle/>
                    <a:p>
                      <a:pPr marL="0" marR="0" lvl="0" indent="0" algn="l" defTabSz="457200" rtl="0" eaLnBrk="1" fontAlgn="auto" latinLnBrk="0" hangingPunct="1">
                        <a:lnSpc>
                          <a:spcPct val="100000"/>
                        </a:lnSpc>
                        <a:spcBef>
                          <a:spcPts val="600"/>
                        </a:spcBef>
                        <a:spcAft>
                          <a:spcPts val="0"/>
                        </a:spcAft>
                        <a:buClrTx/>
                        <a:buSzTx/>
                        <a:buFont typeface="Arial" panose="020B0604020202020204" pitchFamily="34" charset="0"/>
                        <a:buNone/>
                        <a:tabLst/>
                        <a:defRPr/>
                      </a:pPr>
                      <a:r>
                        <a:rPr lang="en-US" sz="1100" b="1" dirty="0">
                          <a:solidFill>
                            <a:srgbClr val="19285D"/>
                          </a:solidFill>
                          <a:latin typeface="+mn-lt"/>
                          <a:cs typeface="Arial" panose="020B0604020202020204" pitchFamily="34" charset="0"/>
                        </a:rPr>
                        <a:t>11:30 am–12:00 pm        </a:t>
                      </a:r>
                      <a:r>
                        <a:rPr lang="en-US" sz="1100" b="0" dirty="0">
                          <a:solidFill>
                            <a:srgbClr val="19285D"/>
                          </a:solidFill>
                          <a:latin typeface="+mn-lt"/>
                          <a:cs typeface="Arial" panose="020B0604020202020204" pitchFamily="34" charset="0"/>
                        </a:rPr>
                        <a:t>Program Close</a:t>
                      </a:r>
                      <a:endParaRPr kumimoji="0" lang="en-US" sz="1100" b="0" i="0" u="none" strike="noStrike" cap="none" spc="0" normalizeH="0" baseline="0" dirty="0">
                        <a:ln>
                          <a:noFill/>
                        </a:ln>
                        <a:solidFill>
                          <a:srgbClr val="53565A"/>
                        </a:solidFill>
                        <a:effectLst/>
                        <a:uFillTx/>
                        <a:latin typeface="+mn-lt"/>
                        <a:ea typeface="+mn-ea"/>
                        <a:cs typeface="Arial" panose="020B0604020202020204" pitchFamily="34" charset="0"/>
                        <a:sym typeface="Helvetica Light"/>
                      </a:endParaRPr>
                    </a:p>
                  </a:txBody>
                  <a:tcPr marL="121920" marR="121920" marT="34290" marB="34290" anchor="ctr">
                    <a:lnL w="12700" cap="flat" cmpd="sng" algn="ctr">
                      <a:solidFill>
                        <a:schemeClr val="tx2"/>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30955845"/>
                  </a:ext>
                </a:extLst>
              </a:tr>
            </a:tbl>
          </a:graphicData>
        </a:graphic>
      </p:graphicFrame>
    </p:spTree>
    <p:extLst>
      <p:ext uri="{BB962C8B-B14F-4D97-AF65-F5344CB8AC3E}">
        <p14:creationId xmlns:p14="http://schemas.microsoft.com/office/powerpoint/2010/main" val="558405466"/>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6375" y="546100"/>
            <a:ext cx="4365625" cy="2455863"/>
          </a:xfrm>
        </p:spPr>
      </p:sp>
      <p:sp>
        <p:nvSpPr>
          <p:cNvPr id="3" name="Notes Placeholder 2"/>
          <p:cNvSpPr>
            <a:spLocks noGrp="1"/>
          </p:cNvSpPr>
          <p:nvPr>
            <p:ph type="body" idx="1"/>
          </p:nvPr>
        </p:nvSpPr>
        <p:spPr/>
        <p:txBody>
          <a:bodyPr/>
          <a:lstStyle/>
          <a:p>
            <a:r>
              <a:rPr lang="en-US" b="1" dirty="0"/>
              <a:t>Thank</a:t>
            </a:r>
            <a:r>
              <a:rPr lang="en-US" dirty="0"/>
              <a:t> participants for their hard work and </a:t>
            </a:r>
            <a:r>
              <a:rPr lang="en-US" b="1" dirty="0"/>
              <a:t>congratulate</a:t>
            </a:r>
            <a:r>
              <a:rPr lang="en-US" dirty="0"/>
              <a:t> them for completing this experience.</a:t>
            </a:r>
          </a:p>
        </p:txBody>
      </p:sp>
      <p:sp>
        <p:nvSpPr>
          <p:cNvPr id="4" name="Rectangle 3">
            <a:extLst>
              <a:ext uri="{FF2B5EF4-FFF2-40B4-BE49-F238E27FC236}">
                <a16:creationId xmlns:a16="http://schemas.microsoft.com/office/drawing/2014/main" id="{AFD84C9B-513C-5ECE-9414-80B32060FFB9}"/>
              </a:ext>
            </a:extLst>
          </p:cNvPr>
          <p:cNvSpPr/>
          <p:nvPr/>
        </p:nvSpPr>
        <p:spPr>
          <a:xfrm>
            <a:off x="116305" y="30115"/>
            <a:ext cx="4908120" cy="277785"/>
          </a:xfrm>
          <a:prstGeom prst="rect">
            <a:avLst/>
          </a:prstGeom>
        </p:spPr>
        <p:txBody>
          <a:bodyPr wrap="square" lIns="92217" tIns="46109" rIns="92217" bIns="46109" anchor="ctr">
            <a:spAutoFit/>
          </a:bodyPr>
          <a:lstStyle/>
          <a:p>
            <a:pPr algn="l">
              <a:spcBef>
                <a:spcPts val="403"/>
              </a:spcBef>
            </a:pPr>
            <a:r>
              <a:rPr lang="en-US" sz="1200" b="1" dirty="0">
                <a:solidFill>
                  <a:schemeClr val="bg1"/>
                </a:solidFill>
                <a:latin typeface="Arial" panose="020B0604020202020204" pitchFamily="34" charset="0"/>
                <a:cs typeface="Arial" panose="020B0604020202020204" pitchFamily="34" charset="0"/>
              </a:rPr>
              <a:t>DAY 3: RCPS MASTERCLASS</a:t>
            </a:r>
          </a:p>
        </p:txBody>
      </p:sp>
      <p:graphicFrame>
        <p:nvGraphicFramePr>
          <p:cNvPr id="5" name="Table 4">
            <a:extLst>
              <a:ext uri="{FF2B5EF4-FFF2-40B4-BE49-F238E27FC236}">
                <a16:creationId xmlns:a16="http://schemas.microsoft.com/office/drawing/2014/main" id="{51FF32BE-237D-8B66-94F1-5A1C5508CEF0}"/>
              </a:ext>
            </a:extLst>
          </p:cNvPr>
          <p:cNvGraphicFramePr>
            <a:graphicFrameLocks noGrp="1"/>
          </p:cNvGraphicFramePr>
          <p:nvPr>
            <p:extLst>
              <p:ext uri="{D42A27DB-BD31-4B8C-83A1-F6EECF244321}">
                <p14:modId xmlns:p14="http://schemas.microsoft.com/office/powerpoint/2010/main" val="3540697499"/>
              </p:ext>
            </p:extLst>
          </p:nvPr>
        </p:nvGraphicFramePr>
        <p:xfrm>
          <a:off x="239697" y="3348164"/>
          <a:ext cx="4310908" cy="693420"/>
        </p:xfrm>
        <a:graphic>
          <a:graphicData uri="http://schemas.openxmlformats.org/drawingml/2006/table">
            <a:tbl>
              <a:tblPr firstRow="1" bandRow="1">
                <a:tableStyleId>{5C22544A-7EE6-4342-B048-85BDC9FD1C3A}</a:tableStyleId>
              </a:tblPr>
              <a:tblGrid>
                <a:gridCol w="4310908">
                  <a:extLst>
                    <a:ext uri="{9D8B030D-6E8A-4147-A177-3AD203B41FA5}">
                      <a16:colId xmlns:a16="http://schemas.microsoft.com/office/drawing/2014/main" val="3460872777"/>
                    </a:ext>
                  </a:extLst>
                </a:gridCol>
              </a:tblGrid>
              <a:tr h="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white"/>
                          </a:solidFill>
                          <a:effectLst/>
                          <a:uLnTx/>
                          <a:uFillTx/>
                          <a:latin typeface="+mn-lt"/>
                          <a:ea typeface="+mn-ea"/>
                          <a:cs typeface="+mn-cs"/>
                        </a:rPr>
                        <a:t>Day 3</a:t>
                      </a:r>
                      <a:endParaRPr kumimoji="0" lang="en-US" sz="1000" b="1" i="0" u="none" strike="noStrike" kern="1200" cap="none" spc="0" normalizeH="0" baseline="0" noProof="0" dirty="0">
                        <a:ln>
                          <a:noFill/>
                        </a:ln>
                        <a:solidFill>
                          <a:prstClr val="white"/>
                        </a:solidFill>
                        <a:effectLst/>
                        <a:uLnTx/>
                        <a:uFillTx/>
                        <a:latin typeface="Century Schoolbook" panose="02040604050505020304" pitchFamily="18" charset="0"/>
                        <a:ea typeface="Times New Roman" panose="02020603050405020304" pitchFamily="18" charset="0"/>
                        <a:cs typeface="Times New Roman" panose="02020603050405020304" pitchFamily="18" charset="0"/>
                      </a:endParaRPr>
                    </a:p>
                  </a:txBody>
                  <a:tcPr marL="121920" marR="121920" marT="34290" marB="3429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9285D"/>
                    </a:solidFill>
                  </a:tcPr>
                </a:tc>
                <a:extLst>
                  <a:ext uri="{0D108BD9-81ED-4DB2-BD59-A6C34878D82A}">
                    <a16:rowId xmlns:a16="http://schemas.microsoft.com/office/drawing/2014/main" val="150405150"/>
                  </a:ext>
                </a:extLst>
              </a:tr>
              <a:tr h="0">
                <a:tc>
                  <a:txBody>
                    <a:bodyPr/>
                    <a:lstStyle/>
                    <a:p>
                      <a:pPr algn="l"/>
                      <a:r>
                        <a:rPr lang="en-US" sz="1100" b="1" dirty="0">
                          <a:solidFill>
                            <a:srgbClr val="19285D"/>
                          </a:solidFill>
                          <a:latin typeface="+mn-lt"/>
                          <a:cs typeface="Arial" panose="020B0604020202020204" pitchFamily="34" charset="0"/>
                        </a:rPr>
                        <a:t>        9:00–11:30 am        </a:t>
                      </a:r>
                      <a:r>
                        <a:rPr lang="en-US" sz="1100" b="0" kern="1200" dirty="0">
                          <a:solidFill>
                            <a:srgbClr val="19285D"/>
                          </a:solidFill>
                          <a:latin typeface="+mn-lt"/>
                          <a:ea typeface="+mn-ea"/>
                          <a:cs typeface="Arial" panose="020B0604020202020204" pitchFamily="34" charset="0"/>
                        </a:rPr>
                        <a:t>Solve MY Problem </a:t>
                      </a:r>
                    </a:p>
                  </a:txBody>
                  <a:tcPr marL="121920" marR="121920" marT="34290" marB="34290" anchor="ctr">
                    <a:lnL w="12700" cap="flat" cmpd="sng" algn="ctr">
                      <a:solidFill>
                        <a:schemeClr val="tx2"/>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62979764"/>
                  </a:ext>
                </a:extLst>
              </a:tr>
              <a:tr h="0">
                <a:tc>
                  <a:txBody>
                    <a:bodyPr/>
                    <a:lstStyle/>
                    <a:p>
                      <a:pPr marL="0" marR="0" lvl="0" indent="0" algn="l" defTabSz="457200" rtl="0" eaLnBrk="1" fontAlgn="auto" latinLnBrk="0" hangingPunct="1">
                        <a:lnSpc>
                          <a:spcPct val="100000"/>
                        </a:lnSpc>
                        <a:spcBef>
                          <a:spcPts val="600"/>
                        </a:spcBef>
                        <a:spcAft>
                          <a:spcPts val="0"/>
                        </a:spcAft>
                        <a:buClrTx/>
                        <a:buSzTx/>
                        <a:buFont typeface="Arial" panose="020B0604020202020204" pitchFamily="34" charset="0"/>
                        <a:buNone/>
                        <a:tabLst/>
                        <a:defRPr/>
                      </a:pPr>
                      <a:r>
                        <a:rPr lang="en-US" sz="1100" b="1" dirty="0">
                          <a:solidFill>
                            <a:srgbClr val="19285D"/>
                          </a:solidFill>
                          <a:latin typeface="+mn-lt"/>
                          <a:cs typeface="Arial" panose="020B0604020202020204" pitchFamily="34" charset="0"/>
                        </a:rPr>
                        <a:t>11:30 am–12:00 pm        </a:t>
                      </a:r>
                      <a:r>
                        <a:rPr lang="en-US" sz="1100" b="0" dirty="0">
                          <a:solidFill>
                            <a:srgbClr val="19285D"/>
                          </a:solidFill>
                          <a:latin typeface="+mn-lt"/>
                          <a:cs typeface="Arial" panose="020B0604020202020204" pitchFamily="34" charset="0"/>
                        </a:rPr>
                        <a:t>Program Close</a:t>
                      </a:r>
                      <a:endParaRPr kumimoji="0" lang="en-US" sz="1100" b="0" i="0" u="none" strike="noStrike" cap="none" spc="0" normalizeH="0" baseline="0" dirty="0">
                        <a:ln>
                          <a:noFill/>
                        </a:ln>
                        <a:solidFill>
                          <a:srgbClr val="53565A"/>
                        </a:solidFill>
                        <a:effectLst/>
                        <a:uFillTx/>
                        <a:latin typeface="+mn-lt"/>
                        <a:ea typeface="+mn-ea"/>
                        <a:cs typeface="Arial" panose="020B0604020202020204" pitchFamily="34" charset="0"/>
                        <a:sym typeface="Helvetica Light"/>
                      </a:endParaRPr>
                    </a:p>
                  </a:txBody>
                  <a:tcPr marL="121920" marR="121920" marT="34290" marB="34290" anchor="ctr">
                    <a:lnL w="12700" cap="flat" cmpd="sng" algn="ctr">
                      <a:solidFill>
                        <a:schemeClr val="tx2"/>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30955845"/>
                  </a:ext>
                </a:extLst>
              </a:tr>
            </a:tbl>
          </a:graphicData>
        </a:graphic>
      </p:graphicFrame>
    </p:spTree>
    <p:extLst>
      <p:ext uri="{BB962C8B-B14F-4D97-AF65-F5344CB8AC3E}">
        <p14:creationId xmlns:p14="http://schemas.microsoft.com/office/powerpoint/2010/main" val="33923105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6375" y="546100"/>
            <a:ext cx="4365625" cy="2455863"/>
          </a:xfrm>
        </p:spPr>
      </p:sp>
      <p:sp>
        <p:nvSpPr>
          <p:cNvPr id="3" name="Notes Placeholder 2"/>
          <p:cNvSpPr>
            <a:spLocks noGrp="1"/>
          </p:cNvSpPr>
          <p:nvPr>
            <p:ph type="body" idx="1"/>
          </p:nvPr>
        </p:nvSpPr>
        <p:spPr/>
        <p:txBody>
          <a:bodyPr/>
          <a:lstStyle/>
          <a:p>
            <a:pPr>
              <a:spcBef>
                <a:spcPts val="600"/>
              </a:spcBef>
            </a:pPr>
            <a:r>
              <a:rPr lang="en-US" b="1" dirty="0"/>
              <a:t>Say</a:t>
            </a:r>
            <a:r>
              <a:rPr lang="en-US" dirty="0"/>
              <a:t>: </a:t>
            </a:r>
            <a:r>
              <a:rPr lang="en-US" i="1" dirty="0"/>
              <a:t>This exercise is meant to be your first foray into discussing echo data while leveraging newly absorbed insights from the SME(s) presentation.</a:t>
            </a:r>
          </a:p>
          <a:p>
            <a:pPr>
              <a:spcBef>
                <a:spcPts val="600"/>
              </a:spcBef>
            </a:pPr>
            <a:r>
              <a:rPr lang="en-US" b="1" dirty="0"/>
              <a:t>Review</a:t>
            </a:r>
            <a:r>
              <a:rPr lang="en-US" dirty="0"/>
              <a:t> on-screen directions.</a:t>
            </a:r>
          </a:p>
          <a:p>
            <a:pPr>
              <a:spcBef>
                <a:spcPts val="600"/>
              </a:spcBef>
            </a:pPr>
            <a:r>
              <a:rPr lang="en-US" b="1" dirty="0"/>
              <a:t>Facilitate</a:t>
            </a:r>
            <a:r>
              <a:rPr lang="en-US" dirty="0"/>
              <a:t> the formation of participants into groups.</a:t>
            </a:r>
          </a:p>
          <a:p>
            <a:pPr>
              <a:spcBef>
                <a:spcPts val="600"/>
              </a:spcBef>
            </a:pPr>
            <a:r>
              <a:rPr lang="en-US" b="1" dirty="0"/>
              <a:t>Tell</a:t>
            </a:r>
            <a:r>
              <a:rPr lang="en-US" dirty="0"/>
              <a:t> groups to visit their first Interpretation Station.</a:t>
            </a:r>
          </a:p>
          <a:p>
            <a:pPr>
              <a:spcBef>
                <a:spcPts val="600"/>
              </a:spcBef>
            </a:pPr>
            <a:r>
              <a:rPr lang="en-US" dirty="0"/>
              <a:t>Once all groups have rotated to each station, </a:t>
            </a:r>
            <a:r>
              <a:rPr lang="en-US" b="1" dirty="0"/>
              <a:t>gather</a:t>
            </a:r>
            <a:r>
              <a:rPr lang="en-US" dirty="0"/>
              <a:t> everyone back as a full group (they may return to their original seats). </a:t>
            </a:r>
          </a:p>
          <a:p>
            <a:pPr>
              <a:spcBef>
                <a:spcPts val="600"/>
              </a:spcBef>
            </a:pPr>
            <a:r>
              <a:rPr lang="en-US" b="1" dirty="0"/>
              <a:t>Lead</a:t>
            </a:r>
            <a:r>
              <a:rPr lang="en-US" dirty="0"/>
              <a:t> a discussion around what was heard/observed from the various station groups. </a:t>
            </a:r>
          </a:p>
          <a:p>
            <a:pPr lvl="1">
              <a:spcBef>
                <a:spcPts val="600"/>
              </a:spcBef>
            </a:pPr>
            <a:r>
              <a:rPr lang="en-US" dirty="0"/>
              <a:t>Note: Participants may be asked for their takeaways, but this debrief is more about hearing from station SMEs what they observed in terms of participant ability to:</a:t>
            </a:r>
          </a:p>
          <a:p>
            <a:pPr marL="822960" lvl="2" indent="-171450">
              <a:spcBef>
                <a:spcPts val="600"/>
              </a:spcBef>
              <a:buClr>
                <a:srgbClr val="C1D72E"/>
              </a:buClr>
              <a:buFont typeface="Wingdings" panose="05000000000000000000" pitchFamily="2" charset="2"/>
              <a:buChar char="§"/>
            </a:pPr>
            <a:r>
              <a:rPr lang="en-US" dirty="0">
                <a:latin typeface="Arial" panose="020B0604020202020204" pitchFamily="34" charset="0"/>
                <a:cs typeface="Arial" panose="020B0604020202020204" pitchFamily="34" charset="0"/>
              </a:rPr>
              <a:t>Interpret the data.</a:t>
            </a:r>
          </a:p>
          <a:p>
            <a:pPr marL="822960" lvl="2" indent="-171450">
              <a:spcBef>
                <a:spcPts val="600"/>
              </a:spcBef>
              <a:buClr>
                <a:srgbClr val="C1D72E"/>
              </a:buClr>
              <a:buFont typeface="Wingdings" panose="05000000000000000000" pitchFamily="2" charset="2"/>
              <a:buChar char="§"/>
            </a:pPr>
            <a:r>
              <a:rPr lang="en-US" dirty="0">
                <a:latin typeface="Arial" panose="020B0604020202020204" pitchFamily="34" charset="0"/>
                <a:cs typeface="Arial" panose="020B0604020202020204" pitchFamily="34" charset="0"/>
              </a:rPr>
              <a:t>Present it as an HCP should to a patient. </a:t>
            </a:r>
          </a:p>
          <a:p>
            <a:pPr marL="822960" lvl="2" indent="-171450">
              <a:spcBef>
                <a:spcPts val="600"/>
              </a:spcBef>
              <a:buClr>
                <a:srgbClr val="C1D72E"/>
              </a:buClr>
              <a:buFont typeface="Wingdings" panose="05000000000000000000" pitchFamily="2" charset="2"/>
              <a:buChar char="§"/>
            </a:pPr>
            <a:r>
              <a:rPr lang="en-US" dirty="0">
                <a:latin typeface="Arial" panose="020B0604020202020204" pitchFamily="34" charset="0"/>
                <a:cs typeface="Arial" panose="020B0604020202020204" pitchFamily="34" charset="0"/>
              </a:rPr>
              <a:t>Collaborate and listen to each other as a station group (Note: this is not something participants were told to consider, but it should factor into the observations as this is germane to the afternoon’s foci).</a:t>
            </a:r>
          </a:p>
        </p:txBody>
      </p:sp>
      <p:sp>
        <p:nvSpPr>
          <p:cNvPr id="4" name="Rectangle 3">
            <a:extLst>
              <a:ext uri="{FF2B5EF4-FFF2-40B4-BE49-F238E27FC236}">
                <a16:creationId xmlns:a16="http://schemas.microsoft.com/office/drawing/2014/main" id="{5EE2A02A-F3A0-C001-097E-A7987B86942B}"/>
              </a:ext>
            </a:extLst>
          </p:cNvPr>
          <p:cNvSpPr/>
          <p:nvPr/>
        </p:nvSpPr>
        <p:spPr>
          <a:xfrm>
            <a:off x="116305" y="30115"/>
            <a:ext cx="4908120" cy="277785"/>
          </a:xfrm>
          <a:prstGeom prst="rect">
            <a:avLst/>
          </a:prstGeom>
        </p:spPr>
        <p:txBody>
          <a:bodyPr wrap="square" lIns="92217" tIns="46109" rIns="92217" bIns="46109" anchor="ctr">
            <a:spAutoFit/>
          </a:bodyPr>
          <a:lstStyle/>
          <a:p>
            <a:pPr algn="l">
              <a:spcBef>
                <a:spcPts val="403"/>
              </a:spcBef>
            </a:pPr>
            <a:r>
              <a:rPr lang="en-US" sz="1200" b="1" dirty="0">
                <a:solidFill>
                  <a:schemeClr val="bg1"/>
                </a:solidFill>
                <a:latin typeface="Arial" panose="020B0604020202020204" pitchFamily="34" charset="0"/>
                <a:cs typeface="Arial" panose="020B0604020202020204" pitchFamily="34" charset="0"/>
              </a:rPr>
              <a:t>DAY 1: RCPS MASTERCLASS</a:t>
            </a:r>
          </a:p>
        </p:txBody>
      </p:sp>
      <p:graphicFrame>
        <p:nvGraphicFramePr>
          <p:cNvPr id="11" name="Table 10">
            <a:extLst>
              <a:ext uri="{FF2B5EF4-FFF2-40B4-BE49-F238E27FC236}">
                <a16:creationId xmlns:a16="http://schemas.microsoft.com/office/drawing/2014/main" id="{64D8913F-0745-2C96-EAC5-8EA92A507F09}"/>
              </a:ext>
            </a:extLst>
          </p:cNvPr>
          <p:cNvGraphicFramePr>
            <a:graphicFrameLocks noGrp="1"/>
          </p:cNvGraphicFramePr>
          <p:nvPr>
            <p:extLst>
              <p:ext uri="{D42A27DB-BD31-4B8C-83A1-F6EECF244321}">
                <p14:modId xmlns:p14="http://schemas.microsoft.com/office/powerpoint/2010/main" val="571797891"/>
              </p:ext>
            </p:extLst>
          </p:nvPr>
        </p:nvGraphicFramePr>
        <p:xfrm>
          <a:off x="239697" y="3401430"/>
          <a:ext cx="4310908" cy="1104900"/>
        </p:xfrm>
        <a:graphic>
          <a:graphicData uri="http://schemas.openxmlformats.org/drawingml/2006/table">
            <a:tbl>
              <a:tblPr firstRow="1" bandRow="1">
                <a:tableStyleId>{5C22544A-7EE6-4342-B048-85BDC9FD1C3A}</a:tableStyleId>
              </a:tblPr>
              <a:tblGrid>
                <a:gridCol w="1399032">
                  <a:extLst>
                    <a:ext uri="{9D8B030D-6E8A-4147-A177-3AD203B41FA5}">
                      <a16:colId xmlns:a16="http://schemas.microsoft.com/office/drawing/2014/main" val="3460872777"/>
                    </a:ext>
                  </a:extLst>
                </a:gridCol>
                <a:gridCol w="2911876">
                  <a:extLst>
                    <a:ext uri="{9D8B030D-6E8A-4147-A177-3AD203B41FA5}">
                      <a16:colId xmlns:a16="http://schemas.microsoft.com/office/drawing/2014/main" val="3929844881"/>
                    </a:ext>
                  </a:extLst>
                </a:gridCol>
              </a:tblGrid>
              <a:tr h="0">
                <a:tc gridSpan="2">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white"/>
                          </a:solidFill>
                          <a:effectLst/>
                          <a:uLnTx/>
                          <a:uFillTx/>
                          <a:latin typeface="+mn-lt"/>
                          <a:ea typeface="+mn-ea"/>
                          <a:cs typeface="+mn-cs"/>
                        </a:rPr>
                        <a:t>Day 1 AM Focus – Echocardiogram &amp; Our Patients</a:t>
                      </a:r>
                      <a:endParaRPr kumimoji="0" lang="en-US" sz="1000" b="1" i="0" u="none" strike="noStrike" kern="1200" cap="none" spc="0" normalizeH="0" baseline="0" noProof="0" dirty="0">
                        <a:ln>
                          <a:noFill/>
                        </a:ln>
                        <a:solidFill>
                          <a:prstClr val="white"/>
                        </a:solidFill>
                        <a:effectLst/>
                        <a:uLnTx/>
                        <a:uFillTx/>
                        <a:latin typeface="Century Schoolbook" panose="02040604050505020304" pitchFamily="18" charset="0"/>
                        <a:ea typeface="Times New Roman" panose="02020603050405020304" pitchFamily="18" charset="0"/>
                        <a:cs typeface="Times New Roman" panose="02020603050405020304" pitchFamily="18" charset="0"/>
                      </a:endParaRPr>
                    </a:p>
                  </a:txBody>
                  <a:tcPr marL="121920" marR="121920" marT="34290" marB="3429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9285D"/>
                    </a:solidFill>
                  </a:tcPr>
                </a:tc>
                <a:tc hMerge="1">
                  <a:txBody>
                    <a:bodyPr/>
                    <a:lstStyle/>
                    <a:p>
                      <a:pPr algn="l"/>
                      <a:endParaRPr lang="en-US" sz="1100" dirty="0">
                        <a:latin typeface="+mn-lt"/>
                        <a:cs typeface="Arial" panose="020B0604020202020204" pitchFamily="34" charset="0"/>
                      </a:endParaRP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9285D"/>
                    </a:solidFill>
                  </a:tcPr>
                </a:tc>
                <a:extLst>
                  <a:ext uri="{0D108BD9-81ED-4DB2-BD59-A6C34878D82A}">
                    <a16:rowId xmlns:a16="http://schemas.microsoft.com/office/drawing/2014/main" val="150405150"/>
                  </a:ext>
                </a:extLst>
              </a:tr>
              <a:tr h="0">
                <a:tc>
                  <a:txBody>
                    <a:bodyPr/>
                    <a:lstStyle/>
                    <a:p>
                      <a:pPr algn="r"/>
                      <a:r>
                        <a:rPr lang="en-US" sz="1000" b="1" dirty="0">
                          <a:solidFill>
                            <a:srgbClr val="19285D"/>
                          </a:solidFill>
                          <a:latin typeface="+mn-lt"/>
                          <a:cs typeface="Arial" panose="020B0604020202020204" pitchFamily="34" charset="0"/>
                        </a:rPr>
                        <a:t>9:00-9:30 am</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Welcome &amp; Ice Breaker</a:t>
                      </a: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62979764"/>
                  </a:ext>
                </a:extLst>
              </a:tr>
              <a:tr h="0">
                <a:tc>
                  <a:txBody>
                    <a:bodyPr/>
                    <a:lstStyle/>
                    <a:p>
                      <a:pPr algn="r"/>
                      <a:r>
                        <a:rPr lang="en-US" sz="1000" b="1" dirty="0">
                          <a:solidFill>
                            <a:srgbClr val="19285D"/>
                          </a:solidFill>
                          <a:latin typeface="+mn-lt"/>
                          <a:cs typeface="Arial" panose="020B0604020202020204" pitchFamily="34" charset="0"/>
                        </a:rPr>
                        <a:t>9:30-10:45 am </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spcBef>
                          <a:spcPts val="0"/>
                        </a:spcBef>
                        <a:spcAft>
                          <a:spcPts val="0"/>
                        </a:spcAft>
                      </a:pPr>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Echo Clinical Cultivator</a:t>
                      </a: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30955845"/>
                  </a:ext>
                </a:extLst>
              </a:tr>
              <a:tr h="0">
                <a:tc>
                  <a:txBody>
                    <a:bodyPr/>
                    <a:lstStyle/>
                    <a:p>
                      <a:pPr marL="0" marR="0" lvl="0" indent="0" algn="r" defTabSz="412016" rtl="0" eaLnBrk="1" fontAlgn="auto" latinLnBrk="0" hangingPunct="0">
                        <a:lnSpc>
                          <a:spcPct val="100000"/>
                        </a:lnSpc>
                        <a:spcBef>
                          <a:spcPts val="0"/>
                        </a:spcBef>
                        <a:spcAft>
                          <a:spcPts val="0"/>
                        </a:spcAft>
                        <a:buClrTx/>
                        <a:buSzTx/>
                        <a:buFontTx/>
                        <a:buNone/>
                        <a:tabLst/>
                        <a:defRPr/>
                      </a:pPr>
                      <a:r>
                        <a:rPr lang="en-US" sz="1000" b="1" dirty="0">
                          <a:solidFill>
                            <a:srgbClr val="19285D"/>
                          </a:solidFill>
                          <a:latin typeface="+mn-lt"/>
                          <a:cs typeface="Arial" panose="020B0604020202020204" pitchFamily="34" charset="0"/>
                        </a:rPr>
                        <a:t>10:45-11:00 am </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BREAK</a:t>
                      </a:r>
                      <a:endParaRPr lang="en-US" sz="1000" dirty="0">
                        <a:solidFill>
                          <a:srgbClr val="53565A"/>
                        </a:solidFill>
                        <a:latin typeface="+mn-lt"/>
                        <a:cs typeface="Arial" panose="020B0604020202020204" pitchFamily="34" charset="0"/>
                      </a:endParaRP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01434639"/>
                  </a:ext>
                </a:extLst>
              </a:tr>
              <a:tr h="0">
                <a:tc>
                  <a:txBody>
                    <a:bodyPr/>
                    <a:lstStyle/>
                    <a:p>
                      <a:pPr algn="r"/>
                      <a:r>
                        <a:rPr lang="en-US" sz="1000" b="1" kern="1200" dirty="0">
                          <a:solidFill>
                            <a:srgbClr val="19285D"/>
                          </a:solidFill>
                          <a:latin typeface="+mn-lt"/>
                          <a:ea typeface="+mn-ea"/>
                          <a:cs typeface="Arial" panose="020B0604020202020204" pitchFamily="34" charset="0"/>
                        </a:rPr>
                        <a:t>11:00 am-12:00 pm </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Patient Identifiers</a:t>
                      </a:r>
                      <a:endParaRPr lang="en-US" sz="1000" b="1" dirty="0">
                        <a:solidFill>
                          <a:srgbClr val="19285D"/>
                        </a:solidFill>
                        <a:latin typeface="+mn-lt"/>
                        <a:cs typeface="Arial" panose="020B0604020202020204" pitchFamily="34" charset="0"/>
                      </a:endParaRP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897116"/>
                  </a:ext>
                </a:extLst>
              </a:tr>
            </a:tbl>
          </a:graphicData>
        </a:graphic>
      </p:graphicFrame>
      <p:sp>
        <p:nvSpPr>
          <p:cNvPr id="12" name="Isosceles Triangle 6">
            <a:extLst>
              <a:ext uri="{FF2B5EF4-FFF2-40B4-BE49-F238E27FC236}">
                <a16:creationId xmlns:a16="http://schemas.microsoft.com/office/drawing/2014/main" id="{2A0E39B7-1C81-3F6C-0830-42C6E2FF48FA}"/>
              </a:ext>
            </a:extLst>
          </p:cNvPr>
          <p:cNvSpPr/>
          <p:nvPr/>
        </p:nvSpPr>
        <p:spPr>
          <a:xfrm rot="5400000">
            <a:off x="50887" y="4225152"/>
            <a:ext cx="224950" cy="326722"/>
          </a:xfrm>
          <a:prstGeom prst="triangle">
            <a:avLst/>
          </a:prstGeom>
          <a:solidFill>
            <a:srgbClr val="C1D7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B119AE"/>
              </a:solidFill>
            </a:endParaRPr>
          </a:p>
        </p:txBody>
      </p:sp>
      <p:graphicFrame>
        <p:nvGraphicFramePr>
          <p:cNvPr id="13" name="Table 12">
            <a:extLst>
              <a:ext uri="{FF2B5EF4-FFF2-40B4-BE49-F238E27FC236}">
                <a16:creationId xmlns:a16="http://schemas.microsoft.com/office/drawing/2014/main" id="{00D5E0FC-C6E5-8A22-DBFD-40FA86F3746F}"/>
              </a:ext>
            </a:extLst>
          </p:cNvPr>
          <p:cNvGraphicFramePr>
            <a:graphicFrameLocks noGrp="1"/>
          </p:cNvGraphicFramePr>
          <p:nvPr>
            <p:extLst>
              <p:ext uri="{D42A27DB-BD31-4B8C-83A1-F6EECF244321}">
                <p14:modId xmlns:p14="http://schemas.microsoft.com/office/powerpoint/2010/main" val="694160098"/>
              </p:ext>
            </p:extLst>
          </p:nvPr>
        </p:nvGraphicFramePr>
        <p:xfrm>
          <a:off x="240214" y="4506330"/>
          <a:ext cx="4315702" cy="1546860"/>
        </p:xfrm>
        <a:graphic>
          <a:graphicData uri="http://schemas.openxmlformats.org/drawingml/2006/table">
            <a:tbl>
              <a:tblPr firstRow="1" bandRow="1">
                <a:tableStyleId>{5C22544A-7EE6-4342-B048-85BDC9FD1C3A}</a:tableStyleId>
              </a:tblPr>
              <a:tblGrid>
                <a:gridCol w="1397298">
                  <a:extLst>
                    <a:ext uri="{9D8B030D-6E8A-4147-A177-3AD203B41FA5}">
                      <a16:colId xmlns:a16="http://schemas.microsoft.com/office/drawing/2014/main" val="3460872777"/>
                    </a:ext>
                  </a:extLst>
                </a:gridCol>
                <a:gridCol w="2918404">
                  <a:extLst>
                    <a:ext uri="{9D8B030D-6E8A-4147-A177-3AD203B41FA5}">
                      <a16:colId xmlns:a16="http://schemas.microsoft.com/office/drawing/2014/main" val="3929844881"/>
                    </a:ext>
                  </a:extLst>
                </a:gridCol>
              </a:tblGrid>
              <a:tr h="131696">
                <a:tc gridSpan="2">
                  <a:txBody>
                    <a:bodyPr/>
                    <a:lstStyle/>
                    <a:p>
                      <a:pPr marL="0" marR="0">
                        <a:spcBef>
                          <a:spcPts val="0"/>
                        </a:spcBef>
                        <a:spcAft>
                          <a:spcPts val="0"/>
                        </a:spcAft>
                      </a:pPr>
                      <a:r>
                        <a:rPr lang="en-US" sz="1000" dirty="0">
                          <a:effectLst/>
                        </a:rPr>
                        <a:t>Day 1 PM Focus – </a:t>
                      </a:r>
                      <a:r>
                        <a:rPr kumimoji="0" lang="en-US" sz="1000" b="1" i="0" u="none" strike="noStrike" kern="1200" cap="none" spc="0" normalizeH="0" baseline="0" noProof="0" dirty="0">
                          <a:ln>
                            <a:noFill/>
                          </a:ln>
                          <a:solidFill>
                            <a:prstClr val="white"/>
                          </a:solidFill>
                          <a:effectLst/>
                          <a:uLnTx/>
                          <a:uFillTx/>
                          <a:latin typeface="+mn-lt"/>
                          <a:ea typeface="+mn-ea"/>
                          <a:cs typeface="+mn-cs"/>
                        </a:rPr>
                        <a:t>Echocardiogram</a:t>
                      </a:r>
                      <a:r>
                        <a:rPr lang="en-US" sz="1000" dirty="0">
                          <a:effectLst/>
                        </a:rPr>
                        <a:t>: Connection is Crucial/Application </a:t>
                      </a:r>
                      <a:endParaRPr lang="en-US" sz="1000" dirty="0">
                        <a:effectLst/>
                        <a:latin typeface="Century Schoolbook" panose="02040604050505020304" pitchFamily="18" charset="0"/>
                        <a:ea typeface="Times New Roman" panose="02020603050405020304" pitchFamily="18" charset="0"/>
                        <a:cs typeface="Times New Roman" panose="02020603050405020304" pitchFamily="18" charset="0"/>
                      </a:endParaRPr>
                    </a:p>
                  </a:txBody>
                  <a:tcPr marL="121920" marR="121920" marT="34290" marB="3429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9285D"/>
                    </a:solidFill>
                  </a:tcPr>
                </a:tc>
                <a:tc hMerge="1">
                  <a:txBody>
                    <a:bodyPr/>
                    <a:lstStyle/>
                    <a:p>
                      <a:pPr algn="l"/>
                      <a:endParaRPr lang="en-US" sz="1100" dirty="0">
                        <a:latin typeface="+mn-lt"/>
                        <a:cs typeface="Arial" panose="020B0604020202020204" pitchFamily="34" charset="0"/>
                      </a:endParaRP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9285D"/>
                    </a:solidFill>
                  </a:tcPr>
                </a:tc>
                <a:extLst>
                  <a:ext uri="{0D108BD9-81ED-4DB2-BD59-A6C34878D82A}">
                    <a16:rowId xmlns:a16="http://schemas.microsoft.com/office/drawing/2014/main" val="150405150"/>
                  </a:ext>
                </a:extLst>
              </a:tr>
              <a:tr h="131696">
                <a:tc>
                  <a:txBody>
                    <a:bodyPr/>
                    <a:lstStyle/>
                    <a:p>
                      <a:pPr algn="r"/>
                      <a:r>
                        <a:rPr lang="en-US" sz="1000" b="1" dirty="0">
                          <a:solidFill>
                            <a:srgbClr val="19285D"/>
                          </a:solidFill>
                          <a:latin typeface="+mn-lt"/>
                          <a:cs typeface="Arial" panose="020B0604020202020204" pitchFamily="34" charset="0"/>
                        </a:rPr>
                        <a:t>12:00-1:00 pm</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LUNCH</a:t>
                      </a: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762979764"/>
                  </a:ext>
                </a:extLst>
              </a:tr>
              <a:tr h="131696">
                <a:tc>
                  <a:txBody>
                    <a:bodyPr/>
                    <a:lstStyle/>
                    <a:p>
                      <a:pPr algn="r"/>
                      <a:r>
                        <a:rPr lang="en-US" sz="1000" b="1" dirty="0">
                          <a:solidFill>
                            <a:srgbClr val="19285D"/>
                          </a:solidFill>
                          <a:latin typeface="+mn-lt"/>
                          <a:cs typeface="Arial" panose="020B0604020202020204" pitchFamily="34" charset="0"/>
                        </a:rPr>
                        <a:t>1:00-2:00 pm</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Lead the Dialogue: Listening/Questioning</a:t>
                      </a: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769089221"/>
                  </a:ext>
                </a:extLst>
              </a:tr>
              <a:tr h="131696">
                <a:tc>
                  <a:txBody>
                    <a:bodyPr/>
                    <a:lstStyle/>
                    <a:p>
                      <a:pPr marL="0" marR="0" lvl="0" indent="0" algn="r" defTabSz="412016" rtl="0" eaLnBrk="1" fontAlgn="auto" latinLnBrk="0" hangingPunct="0">
                        <a:lnSpc>
                          <a:spcPct val="100000"/>
                        </a:lnSpc>
                        <a:spcBef>
                          <a:spcPts val="0"/>
                        </a:spcBef>
                        <a:spcAft>
                          <a:spcPts val="0"/>
                        </a:spcAft>
                        <a:buClrTx/>
                        <a:buSzTx/>
                        <a:buFontTx/>
                        <a:buNone/>
                        <a:tabLst/>
                        <a:defRPr/>
                      </a:pPr>
                      <a:r>
                        <a:rPr lang="en-US" sz="1000" b="1" dirty="0">
                          <a:solidFill>
                            <a:srgbClr val="19285D"/>
                          </a:solidFill>
                          <a:latin typeface="+mn-lt"/>
                          <a:cs typeface="Arial" panose="020B0604020202020204" pitchFamily="34" charset="0"/>
                        </a:rPr>
                        <a:t>2:00-2:15 pm</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BREAK</a:t>
                      </a:r>
                      <a:endParaRPr lang="en-US" sz="1000" dirty="0">
                        <a:solidFill>
                          <a:srgbClr val="53565A"/>
                        </a:solidFill>
                        <a:latin typeface="+mn-lt"/>
                        <a:cs typeface="Arial" panose="020B0604020202020204" pitchFamily="34" charset="0"/>
                      </a:endParaRP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901434639"/>
                  </a:ext>
                </a:extLst>
              </a:tr>
              <a:tr h="131696">
                <a:tc>
                  <a:txBody>
                    <a:bodyPr/>
                    <a:lstStyle/>
                    <a:p>
                      <a:pPr algn="r"/>
                      <a:r>
                        <a:rPr lang="en-US" sz="1000" b="1" kern="1200" dirty="0">
                          <a:solidFill>
                            <a:srgbClr val="19285D"/>
                          </a:solidFill>
                          <a:latin typeface="+mn-lt"/>
                          <a:ea typeface="+mn-ea"/>
                          <a:cs typeface="Arial" panose="020B0604020202020204" pitchFamily="34" charset="0"/>
                        </a:rPr>
                        <a:t>2:15-3:15 pm</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Managing ‘Rabbit Holes’</a:t>
                      </a:r>
                      <a:endParaRPr lang="en-US" sz="1000" b="1" dirty="0">
                        <a:solidFill>
                          <a:srgbClr val="19285D"/>
                        </a:solidFill>
                        <a:latin typeface="+mn-lt"/>
                        <a:cs typeface="Arial" panose="020B0604020202020204" pitchFamily="34" charset="0"/>
                      </a:endParaRP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897116"/>
                  </a:ext>
                </a:extLst>
              </a:tr>
              <a:tr h="131696">
                <a:tc>
                  <a:txBody>
                    <a:bodyPr/>
                    <a:lstStyle/>
                    <a:p>
                      <a:pPr algn="r"/>
                      <a:r>
                        <a:rPr lang="en-US" sz="1000" b="1" kern="1200" dirty="0">
                          <a:solidFill>
                            <a:srgbClr val="19285D"/>
                          </a:solidFill>
                          <a:latin typeface="+mn-lt"/>
                          <a:ea typeface="+mn-ea"/>
                          <a:cs typeface="Arial" panose="020B0604020202020204" pitchFamily="34" charset="0"/>
                        </a:rPr>
                        <a:t>3:15-3:45 pm</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GROW</a:t>
                      </a: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007396224"/>
                  </a:ext>
                </a:extLst>
              </a:tr>
              <a:tr h="131696">
                <a:tc>
                  <a:txBody>
                    <a:bodyPr/>
                    <a:lstStyle/>
                    <a:p>
                      <a:pPr algn="r"/>
                      <a:r>
                        <a:rPr lang="en-US" sz="1000" b="1" kern="1200" dirty="0">
                          <a:solidFill>
                            <a:srgbClr val="19285D"/>
                          </a:solidFill>
                          <a:latin typeface="+mn-lt"/>
                          <a:ea typeface="+mn-ea"/>
                          <a:cs typeface="Arial" panose="020B0604020202020204" pitchFamily="34" charset="0"/>
                        </a:rPr>
                        <a:t>3:45-5:00 pm</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Dialogue Duos</a:t>
                      </a: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453478042"/>
                  </a:ext>
                </a:extLst>
              </a:tr>
            </a:tbl>
          </a:graphicData>
        </a:graphic>
      </p:graphicFrame>
    </p:spTree>
    <p:extLst>
      <p:ext uri="{BB962C8B-B14F-4D97-AF65-F5344CB8AC3E}">
        <p14:creationId xmlns:p14="http://schemas.microsoft.com/office/powerpoint/2010/main" val="10109581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F02E968-C9B0-D336-A298-27E4189CA3CB}"/>
              </a:ext>
            </a:extLst>
          </p:cNvPr>
          <p:cNvSpPr/>
          <p:nvPr/>
        </p:nvSpPr>
        <p:spPr>
          <a:xfrm>
            <a:off x="71021" y="479395"/>
            <a:ext cx="8922059" cy="587701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3E4B7874-97D5-BE1A-E448-9BB0E312E228}"/>
              </a:ext>
            </a:extLst>
          </p:cNvPr>
          <p:cNvSpPr/>
          <p:nvPr/>
        </p:nvSpPr>
        <p:spPr>
          <a:xfrm>
            <a:off x="116305" y="30115"/>
            <a:ext cx="4908120" cy="277785"/>
          </a:xfrm>
          <a:prstGeom prst="rect">
            <a:avLst/>
          </a:prstGeom>
        </p:spPr>
        <p:txBody>
          <a:bodyPr wrap="square" lIns="92217" tIns="46109" rIns="92217" bIns="46109" anchor="ctr">
            <a:spAutoFit/>
          </a:bodyPr>
          <a:lstStyle/>
          <a:p>
            <a:pPr algn="l">
              <a:spcBef>
                <a:spcPts val="403"/>
              </a:spcBef>
            </a:pPr>
            <a:r>
              <a:rPr lang="en-US" sz="1200" b="1" dirty="0">
                <a:solidFill>
                  <a:schemeClr val="bg1"/>
                </a:solidFill>
                <a:latin typeface="Arial" panose="020B0604020202020204" pitchFamily="34" charset="0"/>
                <a:cs typeface="Arial" panose="020B0604020202020204" pitchFamily="34" charset="0"/>
              </a:rPr>
              <a:t>DAY 1: RCPS MASTERCLASS</a:t>
            </a:r>
          </a:p>
        </p:txBody>
      </p:sp>
      <p:pic>
        <p:nvPicPr>
          <p:cNvPr id="6" name="Picture 5">
            <a:extLst>
              <a:ext uri="{FF2B5EF4-FFF2-40B4-BE49-F238E27FC236}">
                <a16:creationId xmlns:a16="http://schemas.microsoft.com/office/drawing/2014/main" id="{A08900F1-6B2C-E276-B332-161FC9411E42}"/>
              </a:ext>
            </a:extLst>
          </p:cNvPr>
          <p:cNvPicPr>
            <a:picLocks noChangeAspect="1"/>
          </p:cNvPicPr>
          <p:nvPr/>
        </p:nvPicPr>
        <p:blipFill>
          <a:blip r:embed="rId3"/>
          <a:stretch>
            <a:fillRect/>
          </a:stretch>
        </p:blipFill>
        <p:spPr>
          <a:xfrm>
            <a:off x="2320095" y="495046"/>
            <a:ext cx="4503810" cy="5867908"/>
          </a:xfrm>
          <a:prstGeom prst="rect">
            <a:avLst/>
          </a:prstGeom>
          <a:ln>
            <a:solidFill>
              <a:schemeClr val="tx2"/>
            </a:solidFill>
          </a:ln>
        </p:spPr>
      </p:pic>
    </p:spTree>
    <p:extLst>
      <p:ext uri="{BB962C8B-B14F-4D97-AF65-F5344CB8AC3E}">
        <p14:creationId xmlns:p14="http://schemas.microsoft.com/office/powerpoint/2010/main" val="28852758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F02E968-C9B0-D336-A298-27E4189CA3CB}"/>
              </a:ext>
            </a:extLst>
          </p:cNvPr>
          <p:cNvSpPr/>
          <p:nvPr/>
        </p:nvSpPr>
        <p:spPr>
          <a:xfrm>
            <a:off x="71021" y="479395"/>
            <a:ext cx="8922059" cy="587701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3E4B7874-97D5-BE1A-E448-9BB0E312E228}"/>
              </a:ext>
            </a:extLst>
          </p:cNvPr>
          <p:cNvSpPr/>
          <p:nvPr/>
        </p:nvSpPr>
        <p:spPr>
          <a:xfrm>
            <a:off x="116305" y="30115"/>
            <a:ext cx="4908120" cy="277785"/>
          </a:xfrm>
          <a:prstGeom prst="rect">
            <a:avLst/>
          </a:prstGeom>
        </p:spPr>
        <p:txBody>
          <a:bodyPr wrap="square" lIns="92217" tIns="46109" rIns="92217" bIns="46109" anchor="ctr">
            <a:spAutoFit/>
          </a:bodyPr>
          <a:lstStyle/>
          <a:p>
            <a:pPr algn="l">
              <a:spcBef>
                <a:spcPts val="403"/>
              </a:spcBef>
            </a:pPr>
            <a:r>
              <a:rPr lang="en-US" sz="1200" b="1" dirty="0">
                <a:solidFill>
                  <a:schemeClr val="bg1"/>
                </a:solidFill>
                <a:latin typeface="Arial" panose="020B0604020202020204" pitchFamily="34" charset="0"/>
                <a:cs typeface="Arial" panose="020B0604020202020204" pitchFamily="34" charset="0"/>
              </a:rPr>
              <a:t>DAY 1: RCPS MASTERCLASS</a:t>
            </a:r>
          </a:p>
        </p:txBody>
      </p:sp>
      <p:pic>
        <p:nvPicPr>
          <p:cNvPr id="6" name="Picture 5">
            <a:extLst>
              <a:ext uri="{FF2B5EF4-FFF2-40B4-BE49-F238E27FC236}">
                <a16:creationId xmlns:a16="http://schemas.microsoft.com/office/drawing/2014/main" id="{A08900F1-6B2C-E276-B332-161FC9411E4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320095" y="512537"/>
            <a:ext cx="4503810" cy="5832926"/>
          </a:xfrm>
          <a:prstGeom prst="rect">
            <a:avLst/>
          </a:prstGeom>
          <a:ln>
            <a:solidFill>
              <a:schemeClr val="tx2"/>
            </a:solidFill>
          </a:ln>
        </p:spPr>
      </p:pic>
    </p:spTree>
    <p:extLst>
      <p:ext uri="{BB962C8B-B14F-4D97-AF65-F5344CB8AC3E}">
        <p14:creationId xmlns:p14="http://schemas.microsoft.com/office/powerpoint/2010/main" val="12779984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F02E968-C9B0-D336-A298-27E4189CA3CB}"/>
              </a:ext>
            </a:extLst>
          </p:cNvPr>
          <p:cNvSpPr/>
          <p:nvPr/>
        </p:nvSpPr>
        <p:spPr>
          <a:xfrm>
            <a:off x="71021" y="479395"/>
            <a:ext cx="8922059" cy="587701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3E4B7874-97D5-BE1A-E448-9BB0E312E228}"/>
              </a:ext>
            </a:extLst>
          </p:cNvPr>
          <p:cNvSpPr/>
          <p:nvPr/>
        </p:nvSpPr>
        <p:spPr>
          <a:xfrm>
            <a:off x="116305" y="30115"/>
            <a:ext cx="4908120" cy="277785"/>
          </a:xfrm>
          <a:prstGeom prst="rect">
            <a:avLst/>
          </a:prstGeom>
        </p:spPr>
        <p:txBody>
          <a:bodyPr wrap="square" lIns="92217" tIns="46109" rIns="92217" bIns="46109" anchor="ctr">
            <a:spAutoFit/>
          </a:bodyPr>
          <a:lstStyle/>
          <a:p>
            <a:pPr algn="l">
              <a:spcBef>
                <a:spcPts val="403"/>
              </a:spcBef>
            </a:pPr>
            <a:r>
              <a:rPr lang="en-US" sz="1200" b="1" dirty="0">
                <a:solidFill>
                  <a:schemeClr val="bg1"/>
                </a:solidFill>
                <a:latin typeface="Arial" panose="020B0604020202020204" pitchFamily="34" charset="0"/>
                <a:cs typeface="Arial" panose="020B0604020202020204" pitchFamily="34" charset="0"/>
              </a:rPr>
              <a:t>DAY 1: RCPS MASTERCLASS</a:t>
            </a:r>
          </a:p>
        </p:txBody>
      </p:sp>
      <p:pic>
        <p:nvPicPr>
          <p:cNvPr id="6" name="Picture 5">
            <a:extLst>
              <a:ext uri="{FF2B5EF4-FFF2-40B4-BE49-F238E27FC236}">
                <a16:creationId xmlns:a16="http://schemas.microsoft.com/office/drawing/2014/main" id="{A08900F1-6B2C-E276-B332-161FC9411E4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320095" y="503806"/>
            <a:ext cx="4503810" cy="5850388"/>
          </a:xfrm>
          <a:prstGeom prst="rect">
            <a:avLst/>
          </a:prstGeom>
          <a:ln>
            <a:solidFill>
              <a:schemeClr val="tx2"/>
            </a:solidFill>
          </a:ln>
        </p:spPr>
      </p:pic>
    </p:spTree>
    <p:extLst>
      <p:ext uri="{BB962C8B-B14F-4D97-AF65-F5344CB8AC3E}">
        <p14:creationId xmlns:p14="http://schemas.microsoft.com/office/powerpoint/2010/main" val="18603026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Image Placeholder 4">
            <a:extLst>
              <a:ext uri="{FF2B5EF4-FFF2-40B4-BE49-F238E27FC236}">
                <a16:creationId xmlns:a16="http://schemas.microsoft.com/office/drawing/2014/main" id="{7CFA5034-538A-49EE-9071-0D5E1FEECD6B}"/>
              </a:ext>
            </a:extLst>
          </p:cNvPr>
          <p:cNvSpPr>
            <a:spLocks noGrp="1" noRot="1" noChangeAspect="1"/>
          </p:cNvSpPr>
          <p:nvPr>
            <p:ph type="sldImg"/>
          </p:nvPr>
        </p:nvSpPr>
        <p:spPr>
          <a:xfrm>
            <a:off x="206375" y="546100"/>
            <a:ext cx="4365625" cy="2455863"/>
          </a:xfrm>
        </p:spPr>
      </p:sp>
      <p:sp>
        <p:nvSpPr>
          <p:cNvPr id="6" name="Notes Placeholder 5">
            <a:extLst>
              <a:ext uri="{FF2B5EF4-FFF2-40B4-BE49-F238E27FC236}">
                <a16:creationId xmlns:a16="http://schemas.microsoft.com/office/drawing/2014/main" id="{3C3CF719-FA8E-46B6-A84B-1DF430680CCF}"/>
              </a:ext>
            </a:extLst>
          </p:cNvPr>
          <p:cNvSpPr>
            <a:spLocks noGrp="1"/>
          </p:cNvSpPr>
          <p:nvPr>
            <p:ph type="body" idx="1"/>
          </p:nvPr>
        </p:nvSpPr>
        <p:spPr/>
        <p:txBody>
          <a:bodyPr/>
          <a:lstStyle/>
          <a:p>
            <a:pPr>
              <a:spcBef>
                <a:spcPts val="600"/>
              </a:spcBef>
            </a:pPr>
            <a:r>
              <a:rPr lang="en-US" b="1" dirty="0"/>
              <a:t>Welcome </a:t>
            </a:r>
            <a:r>
              <a:rPr lang="en-US" dirty="0"/>
              <a:t>participants back from break.</a:t>
            </a:r>
            <a:endParaRPr lang="en-US" b="1" dirty="0"/>
          </a:p>
          <a:p>
            <a:pPr>
              <a:spcBef>
                <a:spcPts val="600"/>
              </a:spcBef>
            </a:pPr>
            <a:r>
              <a:rPr lang="en-US" b="1" dirty="0"/>
              <a:t>Say:</a:t>
            </a:r>
            <a:r>
              <a:rPr lang="en-US" dirty="0"/>
              <a:t> </a:t>
            </a:r>
            <a:r>
              <a:rPr lang="en-US" i="1" dirty="0"/>
              <a:t>Next you will be given a chance to assess patient types for echo conversations and match the most impactful datapoints that should be leveraged in HCP dialogue regarding these patients. </a:t>
            </a:r>
          </a:p>
        </p:txBody>
      </p:sp>
      <p:sp>
        <p:nvSpPr>
          <p:cNvPr id="2" name="Rectangle 1">
            <a:extLst>
              <a:ext uri="{FF2B5EF4-FFF2-40B4-BE49-F238E27FC236}">
                <a16:creationId xmlns:a16="http://schemas.microsoft.com/office/drawing/2014/main" id="{AF453833-21DD-A5B9-964F-956F3F8F0347}"/>
              </a:ext>
            </a:extLst>
          </p:cNvPr>
          <p:cNvSpPr/>
          <p:nvPr/>
        </p:nvSpPr>
        <p:spPr>
          <a:xfrm>
            <a:off x="116305" y="30115"/>
            <a:ext cx="4908120" cy="277785"/>
          </a:xfrm>
          <a:prstGeom prst="rect">
            <a:avLst/>
          </a:prstGeom>
        </p:spPr>
        <p:txBody>
          <a:bodyPr wrap="square" lIns="92217" tIns="46109" rIns="92217" bIns="46109" anchor="ctr">
            <a:spAutoFit/>
          </a:bodyPr>
          <a:lstStyle/>
          <a:p>
            <a:pPr algn="l">
              <a:spcBef>
                <a:spcPts val="403"/>
              </a:spcBef>
            </a:pPr>
            <a:r>
              <a:rPr lang="en-US" sz="1200" b="1" dirty="0">
                <a:solidFill>
                  <a:schemeClr val="bg1"/>
                </a:solidFill>
                <a:latin typeface="Arial" panose="020B0604020202020204" pitchFamily="34" charset="0"/>
                <a:cs typeface="Arial" panose="020B0604020202020204" pitchFamily="34" charset="0"/>
              </a:rPr>
              <a:t>DAY 1: RCPS MASTERCLASS</a:t>
            </a:r>
          </a:p>
        </p:txBody>
      </p:sp>
      <p:graphicFrame>
        <p:nvGraphicFramePr>
          <p:cNvPr id="8" name="Table 7">
            <a:extLst>
              <a:ext uri="{FF2B5EF4-FFF2-40B4-BE49-F238E27FC236}">
                <a16:creationId xmlns:a16="http://schemas.microsoft.com/office/drawing/2014/main" id="{4E8769CF-6E3C-6DED-1D77-FEBEC2E6AE96}"/>
              </a:ext>
            </a:extLst>
          </p:cNvPr>
          <p:cNvGraphicFramePr>
            <a:graphicFrameLocks noGrp="1"/>
          </p:cNvGraphicFramePr>
          <p:nvPr>
            <p:extLst>
              <p:ext uri="{D42A27DB-BD31-4B8C-83A1-F6EECF244321}">
                <p14:modId xmlns:p14="http://schemas.microsoft.com/office/powerpoint/2010/main" val="571797891"/>
              </p:ext>
            </p:extLst>
          </p:nvPr>
        </p:nvGraphicFramePr>
        <p:xfrm>
          <a:off x="239697" y="3401430"/>
          <a:ext cx="4310908" cy="1104900"/>
        </p:xfrm>
        <a:graphic>
          <a:graphicData uri="http://schemas.openxmlformats.org/drawingml/2006/table">
            <a:tbl>
              <a:tblPr firstRow="1" bandRow="1">
                <a:tableStyleId>{5C22544A-7EE6-4342-B048-85BDC9FD1C3A}</a:tableStyleId>
              </a:tblPr>
              <a:tblGrid>
                <a:gridCol w="1399032">
                  <a:extLst>
                    <a:ext uri="{9D8B030D-6E8A-4147-A177-3AD203B41FA5}">
                      <a16:colId xmlns:a16="http://schemas.microsoft.com/office/drawing/2014/main" val="3460872777"/>
                    </a:ext>
                  </a:extLst>
                </a:gridCol>
                <a:gridCol w="2911876">
                  <a:extLst>
                    <a:ext uri="{9D8B030D-6E8A-4147-A177-3AD203B41FA5}">
                      <a16:colId xmlns:a16="http://schemas.microsoft.com/office/drawing/2014/main" val="3929844881"/>
                    </a:ext>
                  </a:extLst>
                </a:gridCol>
              </a:tblGrid>
              <a:tr h="0">
                <a:tc gridSpan="2">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white"/>
                          </a:solidFill>
                          <a:effectLst/>
                          <a:uLnTx/>
                          <a:uFillTx/>
                          <a:latin typeface="+mn-lt"/>
                          <a:ea typeface="+mn-ea"/>
                          <a:cs typeface="+mn-cs"/>
                        </a:rPr>
                        <a:t>Day 1 AM Focus – Echocardiogram &amp; Our Patients</a:t>
                      </a:r>
                      <a:endParaRPr kumimoji="0" lang="en-US" sz="1000" b="1" i="0" u="none" strike="noStrike" kern="1200" cap="none" spc="0" normalizeH="0" baseline="0" noProof="0" dirty="0">
                        <a:ln>
                          <a:noFill/>
                        </a:ln>
                        <a:solidFill>
                          <a:prstClr val="white"/>
                        </a:solidFill>
                        <a:effectLst/>
                        <a:uLnTx/>
                        <a:uFillTx/>
                        <a:latin typeface="Century Schoolbook" panose="02040604050505020304" pitchFamily="18" charset="0"/>
                        <a:ea typeface="Times New Roman" panose="02020603050405020304" pitchFamily="18" charset="0"/>
                        <a:cs typeface="Times New Roman" panose="02020603050405020304" pitchFamily="18" charset="0"/>
                      </a:endParaRPr>
                    </a:p>
                  </a:txBody>
                  <a:tcPr marL="121920" marR="121920" marT="34290" marB="3429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9285D"/>
                    </a:solidFill>
                  </a:tcPr>
                </a:tc>
                <a:tc hMerge="1">
                  <a:txBody>
                    <a:bodyPr/>
                    <a:lstStyle/>
                    <a:p>
                      <a:pPr algn="l"/>
                      <a:endParaRPr lang="en-US" sz="1100" dirty="0">
                        <a:latin typeface="+mn-lt"/>
                        <a:cs typeface="Arial" panose="020B0604020202020204" pitchFamily="34" charset="0"/>
                      </a:endParaRP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9285D"/>
                    </a:solidFill>
                  </a:tcPr>
                </a:tc>
                <a:extLst>
                  <a:ext uri="{0D108BD9-81ED-4DB2-BD59-A6C34878D82A}">
                    <a16:rowId xmlns:a16="http://schemas.microsoft.com/office/drawing/2014/main" val="150405150"/>
                  </a:ext>
                </a:extLst>
              </a:tr>
              <a:tr h="0">
                <a:tc>
                  <a:txBody>
                    <a:bodyPr/>
                    <a:lstStyle/>
                    <a:p>
                      <a:pPr algn="r"/>
                      <a:r>
                        <a:rPr lang="en-US" sz="1000" b="1" dirty="0">
                          <a:solidFill>
                            <a:srgbClr val="19285D"/>
                          </a:solidFill>
                          <a:latin typeface="+mn-lt"/>
                          <a:cs typeface="Arial" panose="020B0604020202020204" pitchFamily="34" charset="0"/>
                        </a:rPr>
                        <a:t>9:00-9:30 am</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Welcome &amp; Ice Breaker</a:t>
                      </a: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62979764"/>
                  </a:ext>
                </a:extLst>
              </a:tr>
              <a:tr h="0">
                <a:tc>
                  <a:txBody>
                    <a:bodyPr/>
                    <a:lstStyle/>
                    <a:p>
                      <a:pPr algn="r"/>
                      <a:r>
                        <a:rPr lang="en-US" sz="1000" b="1" dirty="0">
                          <a:solidFill>
                            <a:srgbClr val="19285D"/>
                          </a:solidFill>
                          <a:latin typeface="+mn-lt"/>
                          <a:cs typeface="Arial" panose="020B0604020202020204" pitchFamily="34" charset="0"/>
                        </a:rPr>
                        <a:t>9:30-10:45 am </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spcBef>
                          <a:spcPts val="0"/>
                        </a:spcBef>
                        <a:spcAft>
                          <a:spcPts val="0"/>
                        </a:spcAft>
                      </a:pPr>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Echo Clinical Cultivator</a:t>
                      </a: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30955845"/>
                  </a:ext>
                </a:extLst>
              </a:tr>
              <a:tr h="0">
                <a:tc>
                  <a:txBody>
                    <a:bodyPr/>
                    <a:lstStyle/>
                    <a:p>
                      <a:pPr marL="0" marR="0" lvl="0" indent="0" algn="r" defTabSz="412016" rtl="0" eaLnBrk="1" fontAlgn="auto" latinLnBrk="0" hangingPunct="0">
                        <a:lnSpc>
                          <a:spcPct val="100000"/>
                        </a:lnSpc>
                        <a:spcBef>
                          <a:spcPts val="0"/>
                        </a:spcBef>
                        <a:spcAft>
                          <a:spcPts val="0"/>
                        </a:spcAft>
                        <a:buClrTx/>
                        <a:buSzTx/>
                        <a:buFontTx/>
                        <a:buNone/>
                        <a:tabLst/>
                        <a:defRPr/>
                      </a:pPr>
                      <a:r>
                        <a:rPr lang="en-US" sz="1000" b="1" dirty="0">
                          <a:solidFill>
                            <a:srgbClr val="19285D"/>
                          </a:solidFill>
                          <a:latin typeface="+mn-lt"/>
                          <a:cs typeface="Arial" panose="020B0604020202020204" pitchFamily="34" charset="0"/>
                        </a:rPr>
                        <a:t>10:45-11:00 am </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BREAK</a:t>
                      </a:r>
                      <a:endParaRPr lang="en-US" sz="1000" dirty="0">
                        <a:solidFill>
                          <a:srgbClr val="53565A"/>
                        </a:solidFill>
                        <a:latin typeface="+mn-lt"/>
                        <a:cs typeface="Arial" panose="020B0604020202020204" pitchFamily="34" charset="0"/>
                      </a:endParaRP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01434639"/>
                  </a:ext>
                </a:extLst>
              </a:tr>
              <a:tr h="0">
                <a:tc>
                  <a:txBody>
                    <a:bodyPr/>
                    <a:lstStyle/>
                    <a:p>
                      <a:pPr algn="r"/>
                      <a:r>
                        <a:rPr lang="en-US" sz="1000" b="1" kern="1200" dirty="0">
                          <a:solidFill>
                            <a:srgbClr val="19285D"/>
                          </a:solidFill>
                          <a:latin typeface="+mn-lt"/>
                          <a:ea typeface="+mn-ea"/>
                          <a:cs typeface="Arial" panose="020B0604020202020204" pitchFamily="34" charset="0"/>
                        </a:rPr>
                        <a:t>11:00 am-12:00 pm </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Patient Identifiers</a:t>
                      </a:r>
                      <a:endParaRPr lang="en-US" sz="1000" b="1" dirty="0">
                        <a:solidFill>
                          <a:srgbClr val="19285D"/>
                        </a:solidFill>
                        <a:latin typeface="+mn-lt"/>
                        <a:cs typeface="Arial" panose="020B0604020202020204" pitchFamily="34" charset="0"/>
                      </a:endParaRP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897116"/>
                  </a:ext>
                </a:extLst>
              </a:tr>
            </a:tbl>
          </a:graphicData>
        </a:graphic>
      </p:graphicFrame>
      <p:sp>
        <p:nvSpPr>
          <p:cNvPr id="9" name="Isosceles Triangle 6">
            <a:extLst>
              <a:ext uri="{FF2B5EF4-FFF2-40B4-BE49-F238E27FC236}">
                <a16:creationId xmlns:a16="http://schemas.microsoft.com/office/drawing/2014/main" id="{2A475D05-D54D-B877-0966-84CB222A37A6}"/>
              </a:ext>
            </a:extLst>
          </p:cNvPr>
          <p:cNvSpPr/>
          <p:nvPr/>
        </p:nvSpPr>
        <p:spPr>
          <a:xfrm rot="5400000">
            <a:off x="50887" y="4242908"/>
            <a:ext cx="224950" cy="326722"/>
          </a:xfrm>
          <a:prstGeom prst="triangle">
            <a:avLst/>
          </a:prstGeom>
          <a:solidFill>
            <a:srgbClr val="C1D7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B119AE"/>
              </a:solidFill>
            </a:endParaRPr>
          </a:p>
        </p:txBody>
      </p:sp>
      <p:graphicFrame>
        <p:nvGraphicFramePr>
          <p:cNvPr id="10" name="Table 9">
            <a:extLst>
              <a:ext uri="{FF2B5EF4-FFF2-40B4-BE49-F238E27FC236}">
                <a16:creationId xmlns:a16="http://schemas.microsoft.com/office/drawing/2014/main" id="{C8E6CAA3-543B-8FF1-0AF7-F8492B5550AA}"/>
              </a:ext>
            </a:extLst>
          </p:cNvPr>
          <p:cNvGraphicFramePr>
            <a:graphicFrameLocks noGrp="1"/>
          </p:cNvGraphicFramePr>
          <p:nvPr>
            <p:extLst>
              <p:ext uri="{D42A27DB-BD31-4B8C-83A1-F6EECF244321}">
                <p14:modId xmlns:p14="http://schemas.microsoft.com/office/powerpoint/2010/main" val="694160098"/>
              </p:ext>
            </p:extLst>
          </p:nvPr>
        </p:nvGraphicFramePr>
        <p:xfrm>
          <a:off x="240214" y="4506330"/>
          <a:ext cx="4315702" cy="1546860"/>
        </p:xfrm>
        <a:graphic>
          <a:graphicData uri="http://schemas.openxmlformats.org/drawingml/2006/table">
            <a:tbl>
              <a:tblPr firstRow="1" bandRow="1">
                <a:tableStyleId>{5C22544A-7EE6-4342-B048-85BDC9FD1C3A}</a:tableStyleId>
              </a:tblPr>
              <a:tblGrid>
                <a:gridCol w="1397298">
                  <a:extLst>
                    <a:ext uri="{9D8B030D-6E8A-4147-A177-3AD203B41FA5}">
                      <a16:colId xmlns:a16="http://schemas.microsoft.com/office/drawing/2014/main" val="3460872777"/>
                    </a:ext>
                  </a:extLst>
                </a:gridCol>
                <a:gridCol w="2918404">
                  <a:extLst>
                    <a:ext uri="{9D8B030D-6E8A-4147-A177-3AD203B41FA5}">
                      <a16:colId xmlns:a16="http://schemas.microsoft.com/office/drawing/2014/main" val="3929844881"/>
                    </a:ext>
                  </a:extLst>
                </a:gridCol>
              </a:tblGrid>
              <a:tr h="131696">
                <a:tc gridSpan="2">
                  <a:txBody>
                    <a:bodyPr/>
                    <a:lstStyle/>
                    <a:p>
                      <a:pPr marL="0" marR="0">
                        <a:spcBef>
                          <a:spcPts val="0"/>
                        </a:spcBef>
                        <a:spcAft>
                          <a:spcPts val="0"/>
                        </a:spcAft>
                      </a:pPr>
                      <a:r>
                        <a:rPr lang="en-US" sz="1000" dirty="0">
                          <a:effectLst/>
                        </a:rPr>
                        <a:t>Day 1 PM Focus – </a:t>
                      </a:r>
                      <a:r>
                        <a:rPr kumimoji="0" lang="en-US" sz="1000" b="1" i="0" u="none" strike="noStrike" kern="1200" cap="none" spc="0" normalizeH="0" baseline="0" noProof="0" dirty="0">
                          <a:ln>
                            <a:noFill/>
                          </a:ln>
                          <a:solidFill>
                            <a:prstClr val="white"/>
                          </a:solidFill>
                          <a:effectLst/>
                          <a:uLnTx/>
                          <a:uFillTx/>
                          <a:latin typeface="+mn-lt"/>
                          <a:ea typeface="+mn-ea"/>
                          <a:cs typeface="+mn-cs"/>
                        </a:rPr>
                        <a:t>Echocardiogram</a:t>
                      </a:r>
                      <a:r>
                        <a:rPr lang="en-US" sz="1000" dirty="0">
                          <a:effectLst/>
                        </a:rPr>
                        <a:t>: Connection is Crucial/Application </a:t>
                      </a:r>
                      <a:endParaRPr lang="en-US" sz="1000" dirty="0">
                        <a:effectLst/>
                        <a:latin typeface="Century Schoolbook" panose="02040604050505020304" pitchFamily="18" charset="0"/>
                        <a:ea typeface="Times New Roman" panose="02020603050405020304" pitchFamily="18" charset="0"/>
                        <a:cs typeface="Times New Roman" panose="02020603050405020304" pitchFamily="18" charset="0"/>
                      </a:endParaRPr>
                    </a:p>
                  </a:txBody>
                  <a:tcPr marL="121920" marR="121920" marT="34290" marB="3429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9285D"/>
                    </a:solidFill>
                  </a:tcPr>
                </a:tc>
                <a:tc hMerge="1">
                  <a:txBody>
                    <a:bodyPr/>
                    <a:lstStyle/>
                    <a:p>
                      <a:pPr algn="l"/>
                      <a:endParaRPr lang="en-US" sz="1100" dirty="0">
                        <a:latin typeface="+mn-lt"/>
                        <a:cs typeface="Arial" panose="020B0604020202020204" pitchFamily="34" charset="0"/>
                      </a:endParaRP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9285D"/>
                    </a:solidFill>
                  </a:tcPr>
                </a:tc>
                <a:extLst>
                  <a:ext uri="{0D108BD9-81ED-4DB2-BD59-A6C34878D82A}">
                    <a16:rowId xmlns:a16="http://schemas.microsoft.com/office/drawing/2014/main" val="150405150"/>
                  </a:ext>
                </a:extLst>
              </a:tr>
              <a:tr h="131696">
                <a:tc>
                  <a:txBody>
                    <a:bodyPr/>
                    <a:lstStyle/>
                    <a:p>
                      <a:pPr algn="r"/>
                      <a:r>
                        <a:rPr lang="en-US" sz="1000" b="1" dirty="0">
                          <a:solidFill>
                            <a:srgbClr val="19285D"/>
                          </a:solidFill>
                          <a:latin typeface="+mn-lt"/>
                          <a:cs typeface="Arial" panose="020B0604020202020204" pitchFamily="34" charset="0"/>
                        </a:rPr>
                        <a:t>12:00-1:00 pm</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LUNCH</a:t>
                      </a: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762979764"/>
                  </a:ext>
                </a:extLst>
              </a:tr>
              <a:tr h="131696">
                <a:tc>
                  <a:txBody>
                    <a:bodyPr/>
                    <a:lstStyle/>
                    <a:p>
                      <a:pPr algn="r"/>
                      <a:r>
                        <a:rPr lang="en-US" sz="1000" b="1" dirty="0">
                          <a:solidFill>
                            <a:srgbClr val="19285D"/>
                          </a:solidFill>
                          <a:latin typeface="+mn-lt"/>
                          <a:cs typeface="Arial" panose="020B0604020202020204" pitchFamily="34" charset="0"/>
                        </a:rPr>
                        <a:t>1:00-2:00 pm</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Lead the Dialogue: Listening/Questioning</a:t>
                      </a: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769089221"/>
                  </a:ext>
                </a:extLst>
              </a:tr>
              <a:tr h="131696">
                <a:tc>
                  <a:txBody>
                    <a:bodyPr/>
                    <a:lstStyle/>
                    <a:p>
                      <a:pPr marL="0" marR="0" lvl="0" indent="0" algn="r" defTabSz="412016" rtl="0" eaLnBrk="1" fontAlgn="auto" latinLnBrk="0" hangingPunct="0">
                        <a:lnSpc>
                          <a:spcPct val="100000"/>
                        </a:lnSpc>
                        <a:spcBef>
                          <a:spcPts val="0"/>
                        </a:spcBef>
                        <a:spcAft>
                          <a:spcPts val="0"/>
                        </a:spcAft>
                        <a:buClrTx/>
                        <a:buSzTx/>
                        <a:buFontTx/>
                        <a:buNone/>
                        <a:tabLst/>
                        <a:defRPr/>
                      </a:pPr>
                      <a:r>
                        <a:rPr lang="en-US" sz="1000" b="1" dirty="0">
                          <a:solidFill>
                            <a:srgbClr val="19285D"/>
                          </a:solidFill>
                          <a:latin typeface="+mn-lt"/>
                          <a:cs typeface="Arial" panose="020B0604020202020204" pitchFamily="34" charset="0"/>
                        </a:rPr>
                        <a:t>2:00-2:15 pm</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BREAK</a:t>
                      </a:r>
                      <a:endParaRPr lang="en-US" sz="1000" dirty="0">
                        <a:solidFill>
                          <a:srgbClr val="53565A"/>
                        </a:solidFill>
                        <a:latin typeface="+mn-lt"/>
                        <a:cs typeface="Arial" panose="020B0604020202020204" pitchFamily="34" charset="0"/>
                      </a:endParaRP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901434639"/>
                  </a:ext>
                </a:extLst>
              </a:tr>
              <a:tr h="131696">
                <a:tc>
                  <a:txBody>
                    <a:bodyPr/>
                    <a:lstStyle/>
                    <a:p>
                      <a:pPr algn="r"/>
                      <a:r>
                        <a:rPr lang="en-US" sz="1000" b="1" kern="1200" dirty="0">
                          <a:solidFill>
                            <a:srgbClr val="19285D"/>
                          </a:solidFill>
                          <a:latin typeface="+mn-lt"/>
                          <a:ea typeface="+mn-ea"/>
                          <a:cs typeface="Arial" panose="020B0604020202020204" pitchFamily="34" charset="0"/>
                        </a:rPr>
                        <a:t>2:15-3:15 pm</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Managing ‘Rabbit Holes’</a:t>
                      </a:r>
                      <a:endParaRPr lang="en-US" sz="1000" b="1" dirty="0">
                        <a:solidFill>
                          <a:srgbClr val="19285D"/>
                        </a:solidFill>
                        <a:latin typeface="+mn-lt"/>
                        <a:cs typeface="Arial" panose="020B0604020202020204" pitchFamily="34" charset="0"/>
                      </a:endParaRP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897116"/>
                  </a:ext>
                </a:extLst>
              </a:tr>
              <a:tr h="131696">
                <a:tc>
                  <a:txBody>
                    <a:bodyPr/>
                    <a:lstStyle/>
                    <a:p>
                      <a:pPr algn="r"/>
                      <a:r>
                        <a:rPr lang="en-US" sz="1000" b="1" kern="1200" dirty="0">
                          <a:solidFill>
                            <a:srgbClr val="19285D"/>
                          </a:solidFill>
                          <a:latin typeface="+mn-lt"/>
                          <a:ea typeface="+mn-ea"/>
                          <a:cs typeface="Arial" panose="020B0604020202020204" pitchFamily="34" charset="0"/>
                        </a:rPr>
                        <a:t>3:15-3:45 pm</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GROW</a:t>
                      </a: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007396224"/>
                  </a:ext>
                </a:extLst>
              </a:tr>
              <a:tr h="131696">
                <a:tc>
                  <a:txBody>
                    <a:bodyPr/>
                    <a:lstStyle/>
                    <a:p>
                      <a:pPr algn="r"/>
                      <a:r>
                        <a:rPr lang="en-US" sz="1000" b="1" kern="1200" dirty="0">
                          <a:solidFill>
                            <a:srgbClr val="19285D"/>
                          </a:solidFill>
                          <a:latin typeface="+mn-lt"/>
                          <a:ea typeface="+mn-ea"/>
                          <a:cs typeface="Arial" panose="020B0604020202020204" pitchFamily="34" charset="0"/>
                        </a:rPr>
                        <a:t>3:45-5:00 pm</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Dialogue Duos</a:t>
                      </a: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453478042"/>
                  </a:ext>
                </a:extLst>
              </a:tr>
            </a:tbl>
          </a:graphicData>
        </a:graphic>
      </p:graphicFrame>
    </p:spTree>
    <p:extLst>
      <p:ext uri="{BB962C8B-B14F-4D97-AF65-F5344CB8AC3E}">
        <p14:creationId xmlns:p14="http://schemas.microsoft.com/office/powerpoint/2010/main" val="151620698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6375" y="546100"/>
            <a:ext cx="4365625" cy="2455863"/>
          </a:xfrm>
        </p:spPr>
      </p:sp>
      <p:sp>
        <p:nvSpPr>
          <p:cNvPr id="3" name="Notes Placeholder 2"/>
          <p:cNvSpPr>
            <a:spLocks noGrp="1"/>
          </p:cNvSpPr>
          <p:nvPr>
            <p:ph type="body" idx="1"/>
          </p:nvPr>
        </p:nvSpPr>
        <p:spPr/>
        <p:txBody>
          <a:bodyPr/>
          <a:lstStyle/>
          <a:p>
            <a:pPr>
              <a:spcBef>
                <a:spcPts val="600"/>
              </a:spcBef>
            </a:pPr>
            <a:r>
              <a:rPr lang="en-US" dirty="0"/>
              <a:t>Briefly</a:t>
            </a:r>
            <a:r>
              <a:rPr lang="en-US" b="1" dirty="0"/>
              <a:t> review</a:t>
            </a:r>
            <a:r>
              <a:rPr lang="en-US" dirty="0"/>
              <a:t> the patients shown on-screen.</a:t>
            </a:r>
          </a:p>
          <a:p>
            <a:pPr>
              <a:spcBef>
                <a:spcPts val="600"/>
              </a:spcBef>
            </a:pPr>
            <a:r>
              <a:rPr lang="en-US" b="1" dirty="0"/>
              <a:t>Facilitate</a:t>
            </a:r>
            <a:r>
              <a:rPr lang="en-US" dirty="0"/>
              <a:t> the formation of participants into trios.</a:t>
            </a:r>
          </a:p>
          <a:p>
            <a:pPr>
              <a:spcBef>
                <a:spcPts val="600"/>
              </a:spcBef>
            </a:pPr>
            <a:r>
              <a:rPr lang="en-US" b="1" dirty="0"/>
              <a:t>Review</a:t>
            </a:r>
            <a:r>
              <a:rPr lang="en-US" dirty="0"/>
              <a:t> on-screen directions.</a:t>
            </a:r>
          </a:p>
          <a:p>
            <a:pPr>
              <a:spcBef>
                <a:spcPts val="600"/>
              </a:spcBef>
            </a:pPr>
            <a:r>
              <a:rPr lang="en-US" b="1" dirty="0"/>
              <a:t>Tell</a:t>
            </a:r>
            <a:r>
              <a:rPr lang="en-US" dirty="0"/>
              <a:t> participants to have their associated worksheets out and ready to use.</a:t>
            </a:r>
          </a:p>
          <a:p>
            <a:pPr>
              <a:spcBef>
                <a:spcPts val="600"/>
              </a:spcBef>
            </a:pPr>
            <a:r>
              <a:rPr lang="en-US" dirty="0"/>
              <a:t>Note: These three “patients” should be adapted from official patient profiles.</a:t>
            </a:r>
          </a:p>
          <a:p>
            <a:endParaRPr lang="en-US" dirty="0"/>
          </a:p>
        </p:txBody>
      </p:sp>
      <p:sp>
        <p:nvSpPr>
          <p:cNvPr id="4" name="Rectangle 3">
            <a:extLst>
              <a:ext uri="{FF2B5EF4-FFF2-40B4-BE49-F238E27FC236}">
                <a16:creationId xmlns:a16="http://schemas.microsoft.com/office/drawing/2014/main" id="{B0111441-1CD0-EE04-FB98-5B0EC24BFEB1}"/>
              </a:ext>
            </a:extLst>
          </p:cNvPr>
          <p:cNvSpPr/>
          <p:nvPr/>
        </p:nvSpPr>
        <p:spPr>
          <a:xfrm>
            <a:off x="116305" y="30115"/>
            <a:ext cx="4908120" cy="277785"/>
          </a:xfrm>
          <a:prstGeom prst="rect">
            <a:avLst/>
          </a:prstGeom>
        </p:spPr>
        <p:txBody>
          <a:bodyPr wrap="square" lIns="92217" tIns="46109" rIns="92217" bIns="46109" anchor="ctr">
            <a:spAutoFit/>
          </a:bodyPr>
          <a:lstStyle/>
          <a:p>
            <a:pPr algn="l">
              <a:spcBef>
                <a:spcPts val="403"/>
              </a:spcBef>
            </a:pPr>
            <a:r>
              <a:rPr lang="en-US" sz="1200" b="1" dirty="0">
                <a:solidFill>
                  <a:schemeClr val="bg1"/>
                </a:solidFill>
                <a:latin typeface="Arial" panose="020B0604020202020204" pitchFamily="34" charset="0"/>
                <a:cs typeface="Arial" panose="020B0604020202020204" pitchFamily="34" charset="0"/>
              </a:rPr>
              <a:t>DAY 1: RCPS MASTERCLASS</a:t>
            </a:r>
          </a:p>
        </p:txBody>
      </p:sp>
      <p:graphicFrame>
        <p:nvGraphicFramePr>
          <p:cNvPr id="8" name="Table 7">
            <a:extLst>
              <a:ext uri="{FF2B5EF4-FFF2-40B4-BE49-F238E27FC236}">
                <a16:creationId xmlns:a16="http://schemas.microsoft.com/office/drawing/2014/main" id="{BF02AAD4-1EFF-BB32-F31D-10F1B477E0C4}"/>
              </a:ext>
            </a:extLst>
          </p:cNvPr>
          <p:cNvGraphicFramePr>
            <a:graphicFrameLocks noGrp="1"/>
          </p:cNvGraphicFramePr>
          <p:nvPr>
            <p:extLst>
              <p:ext uri="{D42A27DB-BD31-4B8C-83A1-F6EECF244321}">
                <p14:modId xmlns:p14="http://schemas.microsoft.com/office/powerpoint/2010/main" val="3276282148"/>
              </p:ext>
            </p:extLst>
          </p:nvPr>
        </p:nvGraphicFramePr>
        <p:xfrm>
          <a:off x="239697" y="3401430"/>
          <a:ext cx="4310908" cy="1104900"/>
        </p:xfrm>
        <a:graphic>
          <a:graphicData uri="http://schemas.openxmlformats.org/drawingml/2006/table">
            <a:tbl>
              <a:tblPr firstRow="1" bandRow="1">
                <a:tableStyleId>{5C22544A-7EE6-4342-B048-85BDC9FD1C3A}</a:tableStyleId>
              </a:tblPr>
              <a:tblGrid>
                <a:gridCol w="1399032">
                  <a:extLst>
                    <a:ext uri="{9D8B030D-6E8A-4147-A177-3AD203B41FA5}">
                      <a16:colId xmlns:a16="http://schemas.microsoft.com/office/drawing/2014/main" val="3460872777"/>
                    </a:ext>
                  </a:extLst>
                </a:gridCol>
                <a:gridCol w="2911876">
                  <a:extLst>
                    <a:ext uri="{9D8B030D-6E8A-4147-A177-3AD203B41FA5}">
                      <a16:colId xmlns:a16="http://schemas.microsoft.com/office/drawing/2014/main" val="3929844881"/>
                    </a:ext>
                  </a:extLst>
                </a:gridCol>
              </a:tblGrid>
              <a:tr h="0">
                <a:tc gridSpan="2">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white"/>
                          </a:solidFill>
                          <a:effectLst/>
                          <a:uLnTx/>
                          <a:uFillTx/>
                          <a:latin typeface="+mn-lt"/>
                          <a:ea typeface="+mn-ea"/>
                          <a:cs typeface="+mn-cs"/>
                        </a:rPr>
                        <a:t>Day 1 AM Focus – Echocardiogram &amp; Our Patients</a:t>
                      </a:r>
                      <a:endParaRPr kumimoji="0" lang="en-US" sz="1000" b="1" i="0" u="none" strike="noStrike" kern="1200" cap="none" spc="0" normalizeH="0" baseline="0" noProof="0" dirty="0">
                        <a:ln>
                          <a:noFill/>
                        </a:ln>
                        <a:solidFill>
                          <a:prstClr val="white"/>
                        </a:solidFill>
                        <a:effectLst/>
                        <a:uLnTx/>
                        <a:uFillTx/>
                        <a:latin typeface="Century Schoolbook" panose="02040604050505020304" pitchFamily="18" charset="0"/>
                        <a:ea typeface="Times New Roman" panose="02020603050405020304" pitchFamily="18" charset="0"/>
                        <a:cs typeface="Times New Roman" panose="02020603050405020304" pitchFamily="18" charset="0"/>
                      </a:endParaRPr>
                    </a:p>
                  </a:txBody>
                  <a:tcPr marL="121920" marR="121920" marT="34290" marB="3429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9285D"/>
                    </a:solidFill>
                  </a:tcPr>
                </a:tc>
                <a:tc hMerge="1">
                  <a:txBody>
                    <a:bodyPr/>
                    <a:lstStyle/>
                    <a:p>
                      <a:pPr algn="l"/>
                      <a:endParaRPr lang="en-US" sz="1100" dirty="0">
                        <a:latin typeface="+mn-lt"/>
                        <a:cs typeface="Arial" panose="020B0604020202020204" pitchFamily="34" charset="0"/>
                      </a:endParaRP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9285D"/>
                    </a:solidFill>
                  </a:tcPr>
                </a:tc>
                <a:extLst>
                  <a:ext uri="{0D108BD9-81ED-4DB2-BD59-A6C34878D82A}">
                    <a16:rowId xmlns:a16="http://schemas.microsoft.com/office/drawing/2014/main" val="150405150"/>
                  </a:ext>
                </a:extLst>
              </a:tr>
              <a:tr h="0">
                <a:tc>
                  <a:txBody>
                    <a:bodyPr/>
                    <a:lstStyle/>
                    <a:p>
                      <a:pPr algn="r"/>
                      <a:r>
                        <a:rPr lang="en-US" sz="1000" b="1" dirty="0">
                          <a:solidFill>
                            <a:srgbClr val="19285D"/>
                          </a:solidFill>
                          <a:latin typeface="+mn-lt"/>
                          <a:cs typeface="Arial" panose="020B0604020202020204" pitchFamily="34" charset="0"/>
                        </a:rPr>
                        <a:t>9:00-9:30 am</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Welcome &amp; Ice Breaker</a:t>
                      </a: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62979764"/>
                  </a:ext>
                </a:extLst>
              </a:tr>
              <a:tr h="0">
                <a:tc>
                  <a:txBody>
                    <a:bodyPr/>
                    <a:lstStyle/>
                    <a:p>
                      <a:pPr algn="r"/>
                      <a:r>
                        <a:rPr lang="en-US" sz="1000" b="1" dirty="0">
                          <a:solidFill>
                            <a:srgbClr val="19285D"/>
                          </a:solidFill>
                          <a:latin typeface="+mn-lt"/>
                          <a:cs typeface="Arial" panose="020B0604020202020204" pitchFamily="34" charset="0"/>
                        </a:rPr>
                        <a:t>9:30-10:45 am </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spcBef>
                          <a:spcPts val="0"/>
                        </a:spcBef>
                        <a:spcAft>
                          <a:spcPts val="0"/>
                        </a:spcAft>
                      </a:pPr>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Echo Clinical Cultivator</a:t>
                      </a: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30955845"/>
                  </a:ext>
                </a:extLst>
              </a:tr>
              <a:tr h="0">
                <a:tc>
                  <a:txBody>
                    <a:bodyPr/>
                    <a:lstStyle/>
                    <a:p>
                      <a:pPr marL="0" marR="0" lvl="0" indent="0" algn="r" defTabSz="412016" rtl="0" eaLnBrk="1" fontAlgn="auto" latinLnBrk="0" hangingPunct="0">
                        <a:lnSpc>
                          <a:spcPct val="100000"/>
                        </a:lnSpc>
                        <a:spcBef>
                          <a:spcPts val="0"/>
                        </a:spcBef>
                        <a:spcAft>
                          <a:spcPts val="0"/>
                        </a:spcAft>
                        <a:buClrTx/>
                        <a:buSzTx/>
                        <a:buFontTx/>
                        <a:buNone/>
                        <a:tabLst/>
                        <a:defRPr/>
                      </a:pPr>
                      <a:r>
                        <a:rPr lang="en-US" sz="1000" b="1" dirty="0">
                          <a:solidFill>
                            <a:srgbClr val="19285D"/>
                          </a:solidFill>
                          <a:latin typeface="+mn-lt"/>
                          <a:cs typeface="Arial" panose="020B0604020202020204" pitchFamily="34" charset="0"/>
                        </a:rPr>
                        <a:t>10:45-11:00 am </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BREAK</a:t>
                      </a:r>
                      <a:endParaRPr lang="en-US" sz="1000" dirty="0">
                        <a:solidFill>
                          <a:srgbClr val="53565A"/>
                        </a:solidFill>
                        <a:latin typeface="+mn-lt"/>
                        <a:cs typeface="Arial" panose="020B0604020202020204" pitchFamily="34" charset="0"/>
                      </a:endParaRP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01434639"/>
                  </a:ext>
                </a:extLst>
              </a:tr>
              <a:tr h="0">
                <a:tc>
                  <a:txBody>
                    <a:bodyPr/>
                    <a:lstStyle/>
                    <a:p>
                      <a:pPr algn="r"/>
                      <a:r>
                        <a:rPr lang="en-US" sz="1000" b="1" kern="1200" dirty="0">
                          <a:solidFill>
                            <a:srgbClr val="19285D"/>
                          </a:solidFill>
                          <a:latin typeface="+mn-lt"/>
                          <a:ea typeface="+mn-ea"/>
                          <a:cs typeface="Arial" panose="020B0604020202020204" pitchFamily="34" charset="0"/>
                        </a:rPr>
                        <a:t>11:00 am-12:00 pm </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Patient Identifiers</a:t>
                      </a:r>
                      <a:endParaRPr lang="en-US" sz="1000" b="1" dirty="0">
                        <a:solidFill>
                          <a:srgbClr val="19285D"/>
                        </a:solidFill>
                        <a:latin typeface="+mn-lt"/>
                        <a:cs typeface="Arial" panose="020B0604020202020204" pitchFamily="34" charset="0"/>
                      </a:endParaRP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897116"/>
                  </a:ext>
                </a:extLst>
              </a:tr>
            </a:tbl>
          </a:graphicData>
        </a:graphic>
      </p:graphicFrame>
      <p:sp>
        <p:nvSpPr>
          <p:cNvPr id="9" name="Isosceles Triangle 6">
            <a:extLst>
              <a:ext uri="{FF2B5EF4-FFF2-40B4-BE49-F238E27FC236}">
                <a16:creationId xmlns:a16="http://schemas.microsoft.com/office/drawing/2014/main" id="{533ADE2A-8B7C-A3CB-ACCE-768DC9F82488}"/>
              </a:ext>
            </a:extLst>
          </p:cNvPr>
          <p:cNvSpPr/>
          <p:nvPr/>
        </p:nvSpPr>
        <p:spPr>
          <a:xfrm rot="5400000">
            <a:off x="50887" y="4242908"/>
            <a:ext cx="224950" cy="326722"/>
          </a:xfrm>
          <a:prstGeom prst="triangle">
            <a:avLst/>
          </a:prstGeom>
          <a:solidFill>
            <a:srgbClr val="C1D7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B119AE"/>
              </a:solidFill>
            </a:endParaRPr>
          </a:p>
        </p:txBody>
      </p:sp>
      <p:graphicFrame>
        <p:nvGraphicFramePr>
          <p:cNvPr id="10" name="Table 9">
            <a:extLst>
              <a:ext uri="{FF2B5EF4-FFF2-40B4-BE49-F238E27FC236}">
                <a16:creationId xmlns:a16="http://schemas.microsoft.com/office/drawing/2014/main" id="{E14A3F36-E1AA-83C7-99B1-75487805745E}"/>
              </a:ext>
            </a:extLst>
          </p:cNvPr>
          <p:cNvGraphicFramePr>
            <a:graphicFrameLocks noGrp="1"/>
          </p:cNvGraphicFramePr>
          <p:nvPr>
            <p:extLst>
              <p:ext uri="{D42A27DB-BD31-4B8C-83A1-F6EECF244321}">
                <p14:modId xmlns:p14="http://schemas.microsoft.com/office/powerpoint/2010/main" val="1122141425"/>
              </p:ext>
            </p:extLst>
          </p:nvPr>
        </p:nvGraphicFramePr>
        <p:xfrm>
          <a:off x="240214" y="4506330"/>
          <a:ext cx="4315702" cy="1546860"/>
        </p:xfrm>
        <a:graphic>
          <a:graphicData uri="http://schemas.openxmlformats.org/drawingml/2006/table">
            <a:tbl>
              <a:tblPr firstRow="1" bandRow="1">
                <a:tableStyleId>{5C22544A-7EE6-4342-B048-85BDC9FD1C3A}</a:tableStyleId>
              </a:tblPr>
              <a:tblGrid>
                <a:gridCol w="1397298">
                  <a:extLst>
                    <a:ext uri="{9D8B030D-6E8A-4147-A177-3AD203B41FA5}">
                      <a16:colId xmlns:a16="http://schemas.microsoft.com/office/drawing/2014/main" val="3460872777"/>
                    </a:ext>
                  </a:extLst>
                </a:gridCol>
                <a:gridCol w="2918404">
                  <a:extLst>
                    <a:ext uri="{9D8B030D-6E8A-4147-A177-3AD203B41FA5}">
                      <a16:colId xmlns:a16="http://schemas.microsoft.com/office/drawing/2014/main" val="3929844881"/>
                    </a:ext>
                  </a:extLst>
                </a:gridCol>
              </a:tblGrid>
              <a:tr h="131696">
                <a:tc gridSpan="2">
                  <a:txBody>
                    <a:bodyPr/>
                    <a:lstStyle/>
                    <a:p>
                      <a:pPr marL="0" marR="0">
                        <a:spcBef>
                          <a:spcPts val="0"/>
                        </a:spcBef>
                        <a:spcAft>
                          <a:spcPts val="0"/>
                        </a:spcAft>
                      </a:pPr>
                      <a:r>
                        <a:rPr lang="en-US" sz="1000" dirty="0">
                          <a:effectLst/>
                        </a:rPr>
                        <a:t>Day 1 PM Focus – </a:t>
                      </a:r>
                      <a:r>
                        <a:rPr kumimoji="0" lang="en-US" sz="1000" b="1" i="0" u="none" strike="noStrike" kern="1200" cap="none" spc="0" normalizeH="0" baseline="0" noProof="0" dirty="0">
                          <a:ln>
                            <a:noFill/>
                          </a:ln>
                          <a:solidFill>
                            <a:prstClr val="white"/>
                          </a:solidFill>
                          <a:effectLst/>
                          <a:uLnTx/>
                          <a:uFillTx/>
                          <a:latin typeface="+mn-lt"/>
                          <a:ea typeface="+mn-ea"/>
                          <a:cs typeface="+mn-cs"/>
                        </a:rPr>
                        <a:t>Echocardiogram</a:t>
                      </a:r>
                      <a:r>
                        <a:rPr lang="en-US" sz="1000" dirty="0">
                          <a:effectLst/>
                        </a:rPr>
                        <a:t>: Connection is Crucial/Application </a:t>
                      </a:r>
                      <a:endParaRPr lang="en-US" sz="1000" dirty="0">
                        <a:effectLst/>
                        <a:latin typeface="Century Schoolbook" panose="02040604050505020304" pitchFamily="18" charset="0"/>
                        <a:ea typeface="Times New Roman" panose="02020603050405020304" pitchFamily="18" charset="0"/>
                        <a:cs typeface="Times New Roman" panose="02020603050405020304" pitchFamily="18" charset="0"/>
                      </a:endParaRPr>
                    </a:p>
                  </a:txBody>
                  <a:tcPr marL="121920" marR="121920" marT="34290" marB="3429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9285D"/>
                    </a:solidFill>
                  </a:tcPr>
                </a:tc>
                <a:tc hMerge="1">
                  <a:txBody>
                    <a:bodyPr/>
                    <a:lstStyle/>
                    <a:p>
                      <a:pPr algn="l"/>
                      <a:endParaRPr lang="en-US" sz="1100" dirty="0">
                        <a:latin typeface="+mn-lt"/>
                        <a:cs typeface="Arial" panose="020B0604020202020204" pitchFamily="34" charset="0"/>
                      </a:endParaRP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9285D"/>
                    </a:solidFill>
                  </a:tcPr>
                </a:tc>
                <a:extLst>
                  <a:ext uri="{0D108BD9-81ED-4DB2-BD59-A6C34878D82A}">
                    <a16:rowId xmlns:a16="http://schemas.microsoft.com/office/drawing/2014/main" val="150405150"/>
                  </a:ext>
                </a:extLst>
              </a:tr>
              <a:tr h="131696">
                <a:tc>
                  <a:txBody>
                    <a:bodyPr/>
                    <a:lstStyle/>
                    <a:p>
                      <a:pPr algn="r"/>
                      <a:r>
                        <a:rPr lang="en-US" sz="1000" b="1" dirty="0">
                          <a:solidFill>
                            <a:srgbClr val="19285D"/>
                          </a:solidFill>
                          <a:latin typeface="+mn-lt"/>
                          <a:cs typeface="Arial" panose="020B0604020202020204" pitchFamily="34" charset="0"/>
                        </a:rPr>
                        <a:t>12:00-1:00 pm</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LUNCH</a:t>
                      </a: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762979764"/>
                  </a:ext>
                </a:extLst>
              </a:tr>
              <a:tr h="131696">
                <a:tc>
                  <a:txBody>
                    <a:bodyPr/>
                    <a:lstStyle/>
                    <a:p>
                      <a:pPr algn="r"/>
                      <a:r>
                        <a:rPr lang="en-US" sz="1000" b="1" dirty="0">
                          <a:solidFill>
                            <a:srgbClr val="19285D"/>
                          </a:solidFill>
                          <a:latin typeface="+mn-lt"/>
                          <a:cs typeface="Arial" panose="020B0604020202020204" pitchFamily="34" charset="0"/>
                        </a:rPr>
                        <a:t>1:00-2:00 pm</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Lead the Dialogue: Listening/Questioning</a:t>
                      </a: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769089221"/>
                  </a:ext>
                </a:extLst>
              </a:tr>
              <a:tr h="131696">
                <a:tc>
                  <a:txBody>
                    <a:bodyPr/>
                    <a:lstStyle/>
                    <a:p>
                      <a:pPr marL="0" marR="0" lvl="0" indent="0" algn="r" defTabSz="412016" rtl="0" eaLnBrk="1" fontAlgn="auto" latinLnBrk="0" hangingPunct="0">
                        <a:lnSpc>
                          <a:spcPct val="100000"/>
                        </a:lnSpc>
                        <a:spcBef>
                          <a:spcPts val="0"/>
                        </a:spcBef>
                        <a:spcAft>
                          <a:spcPts val="0"/>
                        </a:spcAft>
                        <a:buClrTx/>
                        <a:buSzTx/>
                        <a:buFontTx/>
                        <a:buNone/>
                        <a:tabLst/>
                        <a:defRPr/>
                      </a:pPr>
                      <a:r>
                        <a:rPr lang="en-US" sz="1000" b="1" dirty="0">
                          <a:solidFill>
                            <a:srgbClr val="19285D"/>
                          </a:solidFill>
                          <a:latin typeface="+mn-lt"/>
                          <a:cs typeface="Arial" panose="020B0604020202020204" pitchFamily="34" charset="0"/>
                        </a:rPr>
                        <a:t>2:00-2:15 pm</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BREAK</a:t>
                      </a:r>
                      <a:endParaRPr lang="en-US" sz="1000" dirty="0">
                        <a:solidFill>
                          <a:srgbClr val="53565A"/>
                        </a:solidFill>
                        <a:latin typeface="+mn-lt"/>
                        <a:cs typeface="Arial" panose="020B0604020202020204" pitchFamily="34" charset="0"/>
                      </a:endParaRP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901434639"/>
                  </a:ext>
                </a:extLst>
              </a:tr>
              <a:tr h="131696">
                <a:tc>
                  <a:txBody>
                    <a:bodyPr/>
                    <a:lstStyle/>
                    <a:p>
                      <a:pPr algn="r"/>
                      <a:r>
                        <a:rPr lang="en-US" sz="1000" b="1" kern="1200" dirty="0">
                          <a:solidFill>
                            <a:srgbClr val="19285D"/>
                          </a:solidFill>
                          <a:latin typeface="+mn-lt"/>
                          <a:ea typeface="+mn-ea"/>
                          <a:cs typeface="Arial" panose="020B0604020202020204" pitchFamily="34" charset="0"/>
                        </a:rPr>
                        <a:t>2:15-3:15 pm</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Managing ‘Rabbit Holes’</a:t>
                      </a:r>
                      <a:endParaRPr lang="en-US" sz="1000" b="1" dirty="0">
                        <a:solidFill>
                          <a:srgbClr val="19285D"/>
                        </a:solidFill>
                        <a:latin typeface="+mn-lt"/>
                        <a:cs typeface="Arial" panose="020B0604020202020204" pitchFamily="34" charset="0"/>
                      </a:endParaRP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897116"/>
                  </a:ext>
                </a:extLst>
              </a:tr>
              <a:tr h="131696">
                <a:tc>
                  <a:txBody>
                    <a:bodyPr/>
                    <a:lstStyle/>
                    <a:p>
                      <a:pPr algn="r"/>
                      <a:r>
                        <a:rPr lang="en-US" sz="1000" b="1" kern="1200" dirty="0">
                          <a:solidFill>
                            <a:srgbClr val="19285D"/>
                          </a:solidFill>
                          <a:latin typeface="+mn-lt"/>
                          <a:ea typeface="+mn-ea"/>
                          <a:cs typeface="Arial" panose="020B0604020202020204" pitchFamily="34" charset="0"/>
                        </a:rPr>
                        <a:t>3:15-3:45 pm</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GROW</a:t>
                      </a: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007396224"/>
                  </a:ext>
                </a:extLst>
              </a:tr>
              <a:tr h="131696">
                <a:tc>
                  <a:txBody>
                    <a:bodyPr/>
                    <a:lstStyle/>
                    <a:p>
                      <a:pPr algn="r"/>
                      <a:r>
                        <a:rPr lang="en-US" sz="1000" b="1" kern="1200" dirty="0">
                          <a:solidFill>
                            <a:srgbClr val="19285D"/>
                          </a:solidFill>
                          <a:latin typeface="+mn-lt"/>
                          <a:ea typeface="+mn-ea"/>
                          <a:cs typeface="Arial" panose="020B0604020202020204" pitchFamily="34" charset="0"/>
                        </a:rPr>
                        <a:t>3:45-5:00 pm</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Dialogue Duos</a:t>
                      </a: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453478042"/>
                  </a:ext>
                </a:extLst>
              </a:tr>
            </a:tbl>
          </a:graphicData>
        </a:graphic>
      </p:graphicFrame>
    </p:spTree>
    <p:extLst>
      <p:ext uri="{BB962C8B-B14F-4D97-AF65-F5344CB8AC3E}">
        <p14:creationId xmlns:p14="http://schemas.microsoft.com/office/powerpoint/2010/main" val="14767856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6375" y="546100"/>
            <a:ext cx="4365625" cy="2455863"/>
          </a:xfrm>
        </p:spPr>
      </p:sp>
      <p:sp>
        <p:nvSpPr>
          <p:cNvPr id="3" name="Notes Placeholder 2"/>
          <p:cNvSpPr>
            <a:spLocks noGrp="1"/>
          </p:cNvSpPr>
          <p:nvPr>
            <p:ph type="body" idx="1"/>
          </p:nvPr>
        </p:nvSpPr>
        <p:spPr/>
        <p:txBody>
          <a:bodyPr/>
          <a:lstStyle/>
          <a:p>
            <a:pPr>
              <a:spcBef>
                <a:spcPts val="600"/>
              </a:spcBef>
            </a:pPr>
            <a:r>
              <a:rPr lang="en-US" b="1" dirty="0"/>
              <a:t>Present</a:t>
            </a:r>
            <a:r>
              <a:rPr lang="en-US" dirty="0"/>
              <a:t> the on-screen patient details. </a:t>
            </a:r>
          </a:p>
          <a:p>
            <a:pPr>
              <a:spcBef>
                <a:spcPts val="600"/>
              </a:spcBef>
            </a:pPr>
            <a:r>
              <a:rPr lang="en-US" b="1" dirty="0"/>
              <a:t>Tell</a:t>
            </a:r>
            <a:r>
              <a:rPr lang="en-US" dirty="0"/>
              <a:t> trios to begin recording everything they would want to share with their attending about the patient case as if they were presenting Grand Rounds. (5 min)</a:t>
            </a:r>
          </a:p>
          <a:p>
            <a:pPr>
              <a:spcBef>
                <a:spcPts val="600"/>
              </a:spcBef>
            </a:pPr>
            <a:r>
              <a:rPr lang="en-US" b="1" dirty="0"/>
              <a:t>Emphasize:</a:t>
            </a:r>
          </a:p>
          <a:p>
            <a:pPr lvl="1">
              <a:spcBef>
                <a:spcPts val="600"/>
              </a:spcBef>
            </a:pPr>
            <a:r>
              <a:rPr lang="en-US" dirty="0">
                <a:latin typeface="Arial" panose="020B0604020202020204" pitchFamily="34" charset="0"/>
                <a:cs typeface="Arial" panose="020B0604020202020204" pitchFamily="34" charset="0"/>
              </a:rPr>
              <a:t>Include the “why” for each datapoint or nonclinical detail that they choose to highlight.</a:t>
            </a:r>
          </a:p>
          <a:p>
            <a:pPr lvl="1">
              <a:spcBef>
                <a:spcPts val="600"/>
              </a:spcBef>
            </a:pPr>
            <a:r>
              <a:rPr lang="en-US" dirty="0">
                <a:latin typeface="Arial" panose="020B0604020202020204" pitchFamily="34" charset="0"/>
                <a:cs typeface="Arial" panose="020B0604020202020204" pitchFamily="34" charset="0"/>
              </a:rPr>
              <a:t>They should utilize the language/verbalization that they would with an actual attending.</a:t>
            </a:r>
          </a:p>
          <a:p>
            <a:pPr>
              <a:spcBef>
                <a:spcPts val="600"/>
              </a:spcBef>
            </a:pPr>
            <a:r>
              <a:rPr lang="en-US" b="1" dirty="0"/>
              <a:t>Encourage</a:t>
            </a:r>
            <a:r>
              <a:rPr lang="en-US" dirty="0"/>
              <a:t> trios to have a robust dialogue amongst themselves to pressure test their final conclusions.</a:t>
            </a:r>
          </a:p>
          <a:p>
            <a:pPr>
              <a:spcBef>
                <a:spcPts val="600"/>
              </a:spcBef>
            </a:pPr>
            <a:r>
              <a:rPr lang="en-US" b="1" dirty="0"/>
              <a:t>Remind</a:t>
            </a:r>
            <a:r>
              <a:rPr lang="en-US" dirty="0"/>
              <a:t> participants that when finished with all three patient profiles, their trios will present their perspectives to the full room, so they should prepare accordingly (e.g., who will speak to what, etc.). </a:t>
            </a:r>
          </a:p>
          <a:p>
            <a:pPr>
              <a:spcBef>
                <a:spcPts val="600"/>
              </a:spcBef>
            </a:pPr>
            <a:r>
              <a:rPr lang="en-US" dirty="0"/>
              <a:t>When time is up, </a:t>
            </a:r>
            <a:r>
              <a:rPr lang="en-US" b="1" dirty="0"/>
              <a:t>advance</a:t>
            </a:r>
            <a:r>
              <a:rPr lang="en-US" dirty="0"/>
              <a:t> the slide.</a:t>
            </a:r>
          </a:p>
        </p:txBody>
      </p:sp>
      <p:sp>
        <p:nvSpPr>
          <p:cNvPr id="4" name="Rectangle 3">
            <a:extLst>
              <a:ext uri="{FF2B5EF4-FFF2-40B4-BE49-F238E27FC236}">
                <a16:creationId xmlns:a16="http://schemas.microsoft.com/office/drawing/2014/main" id="{1F52EF42-7211-DE14-9283-C860B6F2FB14}"/>
              </a:ext>
            </a:extLst>
          </p:cNvPr>
          <p:cNvSpPr/>
          <p:nvPr/>
        </p:nvSpPr>
        <p:spPr>
          <a:xfrm>
            <a:off x="116305" y="30115"/>
            <a:ext cx="4908120" cy="277785"/>
          </a:xfrm>
          <a:prstGeom prst="rect">
            <a:avLst/>
          </a:prstGeom>
        </p:spPr>
        <p:txBody>
          <a:bodyPr wrap="square" lIns="92217" tIns="46109" rIns="92217" bIns="46109" anchor="ctr">
            <a:spAutoFit/>
          </a:bodyPr>
          <a:lstStyle/>
          <a:p>
            <a:pPr algn="l">
              <a:spcBef>
                <a:spcPts val="403"/>
              </a:spcBef>
            </a:pPr>
            <a:r>
              <a:rPr lang="en-US" sz="1200" b="1" dirty="0">
                <a:solidFill>
                  <a:schemeClr val="bg1"/>
                </a:solidFill>
                <a:latin typeface="Arial" panose="020B0604020202020204" pitchFamily="34" charset="0"/>
                <a:cs typeface="Arial" panose="020B0604020202020204" pitchFamily="34" charset="0"/>
              </a:rPr>
              <a:t>DAY 1: RCPS MASTERCLASS</a:t>
            </a:r>
          </a:p>
        </p:txBody>
      </p:sp>
      <p:graphicFrame>
        <p:nvGraphicFramePr>
          <p:cNvPr id="8" name="Table 7">
            <a:extLst>
              <a:ext uri="{FF2B5EF4-FFF2-40B4-BE49-F238E27FC236}">
                <a16:creationId xmlns:a16="http://schemas.microsoft.com/office/drawing/2014/main" id="{E6646702-E3F1-3ACB-B58D-4484BDCE35DC}"/>
              </a:ext>
            </a:extLst>
          </p:cNvPr>
          <p:cNvGraphicFramePr>
            <a:graphicFrameLocks noGrp="1"/>
          </p:cNvGraphicFramePr>
          <p:nvPr>
            <p:extLst>
              <p:ext uri="{D42A27DB-BD31-4B8C-83A1-F6EECF244321}">
                <p14:modId xmlns:p14="http://schemas.microsoft.com/office/powerpoint/2010/main" val="3276282148"/>
              </p:ext>
            </p:extLst>
          </p:nvPr>
        </p:nvGraphicFramePr>
        <p:xfrm>
          <a:off x="239697" y="3401430"/>
          <a:ext cx="4310908" cy="1104900"/>
        </p:xfrm>
        <a:graphic>
          <a:graphicData uri="http://schemas.openxmlformats.org/drawingml/2006/table">
            <a:tbl>
              <a:tblPr firstRow="1" bandRow="1">
                <a:tableStyleId>{5C22544A-7EE6-4342-B048-85BDC9FD1C3A}</a:tableStyleId>
              </a:tblPr>
              <a:tblGrid>
                <a:gridCol w="1399032">
                  <a:extLst>
                    <a:ext uri="{9D8B030D-6E8A-4147-A177-3AD203B41FA5}">
                      <a16:colId xmlns:a16="http://schemas.microsoft.com/office/drawing/2014/main" val="3460872777"/>
                    </a:ext>
                  </a:extLst>
                </a:gridCol>
                <a:gridCol w="2911876">
                  <a:extLst>
                    <a:ext uri="{9D8B030D-6E8A-4147-A177-3AD203B41FA5}">
                      <a16:colId xmlns:a16="http://schemas.microsoft.com/office/drawing/2014/main" val="3929844881"/>
                    </a:ext>
                  </a:extLst>
                </a:gridCol>
              </a:tblGrid>
              <a:tr h="0">
                <a:tc gridSpan="2">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white"/>
                          </a:solidFill>
                          <a:effectLst/>
                          <a:uLnTx/>
                          <a:uFillTx/>
                          <a:latin typeface="+mn-lt"/>
                          <a:ea typeface="+mn-ea"/>
                          <a:cs typeface="+mn-cs"/>
                        </a:rPr>
                        <a:t>Day 1 AM Focus – Echocardiogram &amp; Our Patients</a:t>
                      </a:r>
                      <a:endParaRPr kumimoji="0" lang="en-US" sz="1000" b="1" i="0" u="none" strike="noStrike" kern="1200" cap="none" spc="0" normalizeH="0" baseline="0" noProof="0" dirty="0">
                        <a:ln>
                          <a:noFill/>
                        </a:ln>
                        <a:solidFill>
                          <a:prstClr val="white"/>
                        </a:solidFill>
                        <a:effectLst/>
                        <a:uLnTx/>
                        <a:uFillTx/>
                        <a:latin typeface="Century Schoolbook" panose="02040604050505020304" pitchFamily="18" charset="0"/>
                        <a:ea typeface="Times New Roman" panose="02020603050405020304" pitchFamily="18" charset="0"/>
                        <a:cs typeface="Times New Roman" panose="02020603050405020304" pitchFamily="18" charset="0"/>
                      </a:endParaRPr>
                    </a:p>
                  </a:txBody>
                  <a:tcPr marL="121920" marR="121920" marT="34290" marB="3429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9285D"/>
                    </a:solidFill>
                  </a:tcPr>
                </a:tc>
                <a:tc hMerge="1">
                  <a:txBody>
                    <a:bodyPr/>
                    <a:lstStyle/>
                    <a:p>
                      <a:pPr algn="l"/>
                      <a:endParaRPr lang="en-US" sz="1100" dirty="0">
                        <a:latin typeface="+mn-lt"/>
                        <a:cs typeface="Arial" panose="020B0604020202020204" pitchFamily="34" charset="0"/>
                      </a:endParaRP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9285D"/>
                    </a:solidFill>
                  </a:tcPr>
                </a:tc>
                <a:extLst>
                  <a:ext uri="{0D108BD9-81ED-4DB2-BD59-A6C34878D82A}">
                    <a16:rowId xmlns:a16="http://schemas.microsoft.com/office/drawing/2014/main" val="150405150"/>
                  </a:ext>
                </a:extLst>
              </a:tr>
              <a:tr h="0">
                <a:tc>
                  <a:txBody>
                    <a:bodyPr/>
                    <a:lstStyle/>
                    <a:p>
                      <a:pPr algn="r"/>
                      <a:r>
                        <a:rPr lang="en-US" sz="1000" b="1" dirty="0">
                          <a:solidFill>
                            <a:srgbClr val="19285D"/>
                          </a:solidFill>
                          <a:latin typeface="+mn-lt"/>
                          <a:cs typeface="Arial" panose="020B0604020202020204" pitchFamily="34" charset="0"/>
                        </a:rPr>
                        <a:t>9:00-9:30 am</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Welcome &amp; Ice Breaker</a:t>
                      </a: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62979764"/>
                  </a:ext>
                </a:extLst>
              </a:tr>
              <a:tr h="0">
                <a:tc>
                  <a:txBody>
                    <a:bodyPr/>
                    <a:lstStyle/>
                    <a:p>
                      <a:pPr algn="r"/>
                      <a:r>
                        <a:rPr lang="en-US" sz="1000" b="1" dirty="0">
                          <a:solidFill>
                            <a:srgbClr val="19285D"/>
                          </a:solidFill>
                          <a:latin typeface="+mn-lt"/>
                          <a:cs typeface="Arial" panose="020B0604020202020204" pitchFamily="34" charset="0"/>
                        </a:rPr>
                        <a:t>9:30-10:45 am </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spcBef>
                          <a:spcPts val="0"/>
                        </a:spcBef>
                        <a:spcAft>
                          <a:spcPts val="0"/>
                        </a:spcAft>
                      </a:pPr>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Echo Clinical Cultivator</a:t>
                      </a: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30955845"/>
                  </a:ext>
                </a:extLst>
              </a:tr>
              <a:tr h="0">
                <a:tc>
                  <a:txBody>
                    <a:bodyPr/>
                    <a:lstStyle/>
                    <a:p>
                      <a:pPr marL="0" marR="0" lvl="0" indent="0" algn="r" defTabSz="412016" rtl="0" eaLnBrk="1" fontAlgn="auto" latinLnBrk="0" hangingPunct="0">
                        <a:lnSpc>
                          <a:spcPct val="100000"/>
                        </a:lnSpc>
                        <a:spcBef>
                          <a:spcPts val="0"/>
                        </a:spcBef>
                        <a:spcAft>
                          <a:spcPts val="0"/>
                        </a:spcAft>
                        <a:buClrTx/>
                        <a:buSzTx/>
                        <a:buFontTx/>
                        <a:buNone/>
                        <a:tabLst/>
                        <a:defRPr/>
                      </a:pPr>
                      <a:r>
                        <a:rPr lang="en-US" sz="1000" b="1" dirty="0">
                          <a:solidFill>
                            <a:srgbClr val="19285D"/>
                          </a:solidFill>
                          <a:latin typeface="+mn-lt"/>
                          <a:cs typeface="Arial" panose="020B0604020202020204" pitchFamily="34" charset="0"/>
                        </a:rPr>
                        <a:t>10:45-11:00 am </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BREAK</a:t>
                      </a:r>
                      <a:endParaRPr lang="en-US" sz="1000" dirty="0">
                        <a:solidFill>
                          <a:srgbClr val="53565A"/>
                        </a:solidFill>
                        <a:latin typeface="+mn-lt"/>
                        <a:cs typeface="Arial" panose="020B0604020202020204" pitchFamily="34" charset="0"/>
                      </a:endParaRP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01434639"/>
                  </a:ext>
                </a:extLst>
              </a:tr>
              <a:tr h="0">
                <a:tc>
                  <a:txBody>
                    <a:bodyPr/>
                    <a:lstStyle/>
                    <a:p>
                      <a:pPr algn="r"/>
                      <a:r>
                        <a:rPr lang="en-US" sz="1000" b="1" kern="1200" dirty="0">
                          <a:solidFill>
                            <a:srgbClr val="19285D"/>
                          </a:solidFill>
                          <a:latin typeface="+mn-lt"/>
                          <a:ea typeface="+mn-ea"/>
                          <a:cs typeface="Arial" panose="020B0604020202020204" pitchFamily="34" charset="0"/>
                        </a:rPr>
                        <a:t>11:00 am-12:00 pm </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Patient Identifiers</a:t>
                      </a:r>
                      <a:endParaRPr lang="en-US" sz="1000" b="1" dirty="0">
                        <a:solidFill>
                          <a:srgbClr val="19285D"/>
                        </a:solidFill>
                        <a:latin typeface="+mn-lt"/>
                        <a:cs typeface="Arial" panose="020B0604020202020204" pitchFamily="34" charset="0"/>
                      </a:endParaRP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897116"/>
                  </a:ext>
                </a:extLst>
              </a:tr>
            </a:tbl>
          </a:graphicData>
        </a:graphic>
      </p:graphicFrame>
      <p:sp>
        <p:nvSpPr>
          <p:cNvPr id="9" name="Isosceles Triangle 6">
            <a:extLst>
              <a:ext uri="{FF2B5EF4-FFF2-40B4-BE49-F238E27FC236}">
                <a16:creationId xmlns:a16="http://schemas.microsoft.com/office/drawing/2014/main" id="{9D6C40C5-7BC6-6C1D-B62B-A5DBA2219178}"/>
              </a:ext>
            </a:extLst>
          </p:cNvPr>
          <p:cNvSpPr/>
          <p:nvPr/>
        </p:nvSpPr>
        <p:spPr>
          <a:xfrm rot="5400000">
            <a:off x="50887" y="4242908"/>
            <a:ext cx="224950" cy="326722"/>
          </a:xfrm>
          <a:prstGeom prst="triangle">
            <a:avLst/>
          </a:prstGeom>
          <a:solidFill>
            <a:srgbClr val="C1D7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B119AE"/>
              </a:solidFill>
            </a:endParaRPr>
          </a:p>
        </p:txBody>
      </p:sp>
      <p:graphicFrame>
        <p:nvGraphicFramePr>
          <p:cNvPr id="10" name="Table 9">
            <a:extLst>
              <a:ext uri="{FF2B5EF4-FFF2-40B4-BE49-F238E27FC236}">
                <a16:creationId xmlns:a16="http://schemas.microsoft.com/office/drawing/2014/main" id="{9677FE49-438E-9B01-0E7F-1F3D3708D20F}"/>
              </a:ext>
            </a:extLst>
          </p:cNvPr>
          <p:cNvGraphicFramePr>
            <a:graphicFrameLocks noGrp="1"/>
          </p:cNvGraphicFramePr>
          <p:nvPr>
            <p:extLst>
              <p:ext uri="{D42A27DB-BD31-4B8C-83A1-F6EECF244321}">
                <p14:modId xmlns:p14="http://schemas.microsoft.com/office/powerpoint/2010/main" val="1122141425"/>
              </p:ext>
            </p:extLst>
          </p:nvPr>
        </p:nvGraphicFramePr>
        <p:xfrm>
          <a:off x="240214" y="4506330"/>
          <a:ext cx="4315702" cy="1546860"/>
        </p:xfrm>
        <a:graphic>
          <a:graphicData uri="http://schemas.openxmlformats.org/drawingml/2006/table">
            <a:tbl>
              <a:tblPr firstRow="1" bandRow="1">
                <a:tableStyleId>{5C22544A-7EE6-4342-B048-85BDC9FD1C3A}</a:tableStyleId>
              </a:tblPr>
              <a:tblGrid>
                <a:gridCol w="1397298">
                  <a:extLst>
                    <a:ext uri="{9D8B030D-6E8A-4147-A177-3AD203B41FA5}">
                      <a16:colId xmlns:a16="http://schemas.microsoft.com/office/drawing/2014/main" val="3460872777"/>
                    </a:ext>
                  </a:extLst>
                </a:gridCol>
                <a:gridCol w="2918404">
                  <a:extLst>
                    <a:ext uri="{9D8B030D-6E8A-4147-A177-3AD203B41FA5}">
                      <a16:colId xmlns:a16="http://schemas.microsoft.com/office/drawing/2014/main" val="3929844881"/>
                    </a:ext>
                  </a:extLst>
                </a:gridCol>
              </a:tblGrid>
              <a:tr h="131696">
                <a:tc gridSpan="2">
                  <a:txBody>
                    <a:bodyPr/>
                    <a:lstStyle/>
                    <a:p>
                      <a:pPr marL="0" marR="0">
                        <a:spcBef>
                          <a:spcPts val="0"/>
                        </a:spcBef>
                        <a:spcAft>
                          <a:spcPts val="0"/>
                        </a:spcAft>
                      </a:pPr>
                      <a:r>
                        <a:rPr lang="en-US" sz="1000" dirty="0">
                          <a:effectLst/>
                        </a:rPr>
                        <a:t>Day 1 PM Focus – </a:t>
                      </a:r>
                      <a:r>
                        <a:rPr kumimoji="0" lang="en-US" sz="1000" b="1" i="0" u="none" strike="noStrike" kern="1200" cap="none" spc="0" normalizeH="0" baseline="0" noProof="0" dirty="0">
                          <a:ln>
                            <a:noFill/>
                          </a:ln>
                          <a:solidFill>
                            <a:prstClr val="white"/>
                          </a:solidFill>
                          <a:effectLst/>
                          <a:uLnTx/>
                          <a:uFillTx/>
                          <a:latin typeface="+mn-lt"/>
                          <a:ea typeface="+mn-ea"/>
                          <a:cs typeface="+mn-cs"/>
                        </a:rPr>
                        <a:t>Echocardiogram</a:t>
                      </a:r>
                      <a:r>
                        <a:rPr lang="en-US" sz="1000" dirty="0">
                          <a:effectLst/>
                        </a:rPr>
                        <a:t>: Connection is Crucial/Application </a:t>
                      </a:r>
                      <a:endParaRPr lang="en-US" sz="1000" dirty="0">
                        <a:effectLst/>
                        <a:latin typeface="Century Schoolbook" panose="02040604050505020304" pitchFamily="18" charset="0"/>
                        <a:ea typeface="Times New Roman" panose="02020603050405020304" pitchFamily="18" charset="0"/>
                        <a:cs typeface="Times New Roman" panose="02020603050405020304" pitchFamily="18" charset="0"/>
                      </a:endParaRPr>
                    </a:p>
                  </a:txBody>
                  <a:tcPr marL="121920" marR="121920" marT="34290" marB="3429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9285D"/>
                    </a:solidFill>
                  </a:tcPr>
                </a:tc>
                <a:tc hMerge="1">
                  <a:txBody>
                    <a:bodyPr/>
                    <a:lstStyle/>
                    <a:p>
                      <a:pPr algn="l"/>
                      <a:endParaRPr lang="en-US" sz="1100" dirty="0">
                        <a:latin typeface="+mn-lt"/>
                        <a:cs typeface="Arial" panose="020B0604020202020204" pitchFamily="34" charset="0"/>
                      </a:endParaRP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9285D"/>
                    </a:solidFill>
                  </a:tcPr>
                </a:tc>
                <a:extLst>
                  <a:ext uri="{0D108BD9-81ED-4DB2-BD59-A6C34878D82A}">
                    <a16:rowId xmlns:a16="http://schemas.microsoft.com/office/drawing/2014/main" val="150405150"/>
                  </a:ext>
                </a:extLst>
              </a:tr>
              <a:tr h="131696">
                <a:tc>
                  <a:txBody>
                    <a:bodyPr/>
                    <a:lstStyle/>
                    <a:p>
                      <a:pPr algn="r"/>
                      <a:r>
                        <a:rPr lang="en-US" sz="1000" b="1" dirty="0">
                          <a:solidFill>
                            <a:srgbClr val="19285D"/>
                          </a:solidFill>
                          <a:latin typeface="+mn-lt"/>
                          <a:cs typeface="Arial" panose="020B0604020202020204" pitchFamily="34" charset="0"/>
                        </a:rPr>
                        <a:t>12:00-1:00 pm</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LUNCH</a:t>
                      </a: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762979764"/>
                  </a:ext>
                </a:extLst>
              </a:tr>
              <a:tr h="131696">
                <a:tc>
                  <a:txBody>
                    <a:bodyPr/>
                    <a:lstStyle/>
                    <a:p>
                      <a:pPr algn="r"/>
                      <a:r>
                        <a:rPr lang="en-US" sz="1000" b="1" dirty="0">
                          <a:solidFill>
                            <a:srgbClr val="19285D"/>
                          </a:solidFill>
                          <a:latin typeface="+mn-lt"/>
                          <a:cs typeface="Arial" panose="020B0604020202020204" pitchFamily="34" charset="0"/>
                        </a:rPr>
                        <a:t>1:00-2:00 pm</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Lead the Dialogue: Listening/Questioning</a:t>
                      </a: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769089221"/>
                  </a:ext>
                </a:extLst>
              </a:tr>
              <a:tr h="131696">
                <a:tc>
                  <a:txBody>
                    <a:bodyPr/>
                    <a:lstStyle/>
                    <a:p>
                      <a:pPr marL="0" marR="0" lvl="0" indent="0" algn="r" defTabSz="412016" rtl="0" eaLnBrk="1" fontAlgn="auto" latinLnBrk="0" hangingPunct="0">
                        <a:lnSpc>
                          <a:spcPct val="100000"/>
                        </a:lnSpc>
                        <a:spcBef>
                          <a:spcPts val="0"/>
                        </a:spcBef>
                        <a:spcAft>
                          <a:spcPts val="0"/>
                        </a:spcAft>
                        <a:buClrTx/>
                        <a:buSzTx/>
                        <a:buFontTx/>
                        <a:buNone/>
                        <a:tabLst/>
                        <a:defRPr/>
                      </a:pPr>
                      <a:r>
                        <a:rPr lang="en-US" sz="1000" b="1" dirty="0">
                          <a:solidFill>
                            <a:srgbClr val="19285D"/>
                          </a:solidFill>
                          <a:latin typeface="+mn-lt"/>
                          <a:cs typeface="Arial" panose="020B0604020202020204" pitchFamily="34" charset="0"/>
                        </a:rPr>
                        <a:t>2:00-2:15 pm</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BREAK</a:t>
                      </a:r>
                      <a:endParaRPr lang="en-US" sz="1000" dirty="0">
                        <a:solidFill>
                          <a:srgbClr val="53565A"/>
                        </a:solidFill>
                        <a:latin typeface="+mn-lt"/>
                        <a:cs typeface="Arial" panose="020B0604020202020204" pitchFamily="34" charset="0"/>
                      </a:endParaRP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901434639"/>
                  </a:ext>
                </a:extLst>
              </a:tr>
              <a:tr h="131696">
                <a:tc>
                  <a:txBody>
                    <a:bodyPr/>
                    <a:lstStyle/>
                    <a:p>
                      <a:pPr algn="r"/>
                      <a:r>
                        <a:rPr lang="en-US" sz="1000" b="1" kern="1200" dirty="0">
                          <a:solidFill>
                            <a:srgbClr val="19285D"/>
                          </a:solidFill>
                          <a:latin typeface="+mn-lt"/>
                          <a:ea typeface="+mn-ea"/>
                          <a:cs typeface="Arial" panose="020B0604020202020204" pitchFamily="34" charset="0"/>
                        </a:rPr>
                        <a:t>2:15-3:15 pm</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Managing ‘Rabbit Holes’</a:t>
                      </a:r>
                      <a:endParaRPr lang="en-US" sz="1000" b="1" dirty="0">
                        <a:solidFill>
                          <a:srgbClr val="19285D"/>
                        </a:solidFill>
                        <a:latin typeface="+mn-lt"/>
                        <a:cs typeface="Arial" panose="020B0604020202020204" pitchFamily="34" charset="0"/>
                      </a:endParaRP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897116"/>
                  </a:ext>
                </a:extLst>
              </a:tr>
              <a:tr h="131696">
                <a:tc>
                  <a:txBody>
                    <a:bodyPr/>
                    <a:lstStyle/>
                    <a:p>
                      <a:pPr algn="r"/>
                      <a:r>
                        <a:rPr lang="en-US" sz="1000" b="1" kern="1200" dirty="0">
                          <a:solidFill>
                            <a:srgbClr val="19285D"/>
                          </a:solidFill>
                          <a:latin typeface="+mn-lt"/>
                          <a:ea typeface="+mn-ea"/>
                          <a:cs typeface="Arial" panose="020B0604020202020204" pitchFamily="34" charset="0"/>
                        </a:rPr>
                        <a:t>3:15-3:45 pm</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GROW</a:t>
                      </a: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007396224"/>
                  </a:ext>
                </a:extLst>
              </a:tr>
              <a:tr h="131696">
                <a:tc>
                  <a:txBody>
                    <a:bodyPr/>
                    <a:lstStyle/>
                    <a:p>
                      <a:pPr algn="r"/>
                      <a:r>
                        <a:rPr lang="en-US" sz="1000" b="1" kern="1200" dirty="0">
                          <a:solidFill>
                            <a:srgbClr val="19285D"/>
                          </a:solidFill>
                          <a:latin typeface="+mn-lt"/>
                          <a:ea typeface="+mn-ea"/>
                          <a:cs typeface="Arial" panose="020B0604020202020204" pitchFamily="34" charset="0"/>
                        </a:rPr>
                        <a:t>3:45-5:00 pm</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Dialogue Duos</a:t>
                      </a: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453478042"/>
                  </a:ext>
                </a:extLst>
              </a:tr>
            </a:tbl>
          </a:graphicData>
        </a:graphic>
      </p:graphicFrame>
    </p:spTree>
    <p:extLst>
      <p:ext uri="{BB962C8B-B14F-4D97-AF65-F5344CB8AC3E}">
        <p14:creationId xmlns:p14="http://schemas.microsoft.com/office/powerpoint/2010/main" val="255314364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6375" y="546100"/>
            <a:ext cx="4365625" cy="2455863"/>
          </a:xfrm>
        </p:spPr>
      </p:sp>
      <p:sp>
        <p:nvSpPr>
          <p:cNvPr id="3" name="Notes Placeholder 2"/>
          <p:cNvSpPr>
            <a:spLocks noGrp="1"/>
          </p:cNvSpPr>
          <p:nvPr>
            <p:ph type="body" idx="1"/>
          </p:nvPr>
        </p:nvSpPr>
        <p:spPr/>
        <p:txBody>
          <a:bodyPr/>
          <a:lstStyle/>
          <a:p>
            <a:pPr>
              <a:spcBef>
                <a:spcPts val="600"/>
              </a:spcBef>
            </a:pPr>
            <a:r>
              <a:rPr lang="en-US" b="1" dirty="0"/>
              <a:t>Present</a:t>
            </a:r>
            <a:r>
              <a:rPr lang="en-US" dirty="0"/>
              <a:t> the on-screen patient details. </a:t>
            </a:r>
          </a:p>
          <a:p>
            <a:pPr>
              <a:spcBef>
                <a:spcPts val="600"/>
              </a:spcBef>
            </a:pPr>
            <a:r>
              <a:rPr lang="en-US" b="1" dirty="0"/>
              <a:t>Tell</a:t>
            </a:r>
            <a:r>
              <a:rPr lang="en-US" dirty="0"/>
              <a:t> trios to begin recording everything they would want to share with their attending about the patient case as if they were presenting Grand Rounds. (5 min)</a:t>
            </a:r>
          </a:p>
          <a:p>
            <a:pPr>
              <a:spcBef>
                <a:spcPts val="600"/>
              </a:spcBef>
            </a:pPr>
            <a:r>
              <a:rPr lang="en-US" b="1" dirty="0"/>
              <a:t>Emphasize:</a:t>
            </a:r>
          </a:p>
          <a:p>
            <a:pPr lvl="1">
              <a:spcBef>
                <a:spcPts val="600"/>
              </a:spcBef>
            </a:pPr>
            <a:r>
              <a:rPr lang="en-US" dirty="0">
                <a:latin typeface="Arial" panose="020B0604020202020204" pitchFamily="34" charset="0"/>
                <a:cs typeface="Arial" panose="020B0604020202020204" pitchFamily="34" charset="0"/>
              </a:rPr>
              <a:t>Include the “why” for each datapoint or nonclinical detail that they choose to highlight.</a:t>
            </a:r>
          </a:p>
          <a:p>
            <a:pPr lvl="1">
              <a:spcBef>
                <a:spcPts val="600"/>
              </a:spcBef>
            </a:pPr>
            <a:r>
              <a:rPr lang="en-US" dirty="0">
                <a:latin typeface="Arial" panose="020B0604020202020204" pitchFamily="34" charset="0"/>
                <a:cs typeface="Arial" panose="020B0604020202020204" pitchFamily="34" charset="0"/>
              </a:rPr>
              <a:t>They should utilize the language/verbalization that they would with an actual attending.</a:t>
            </a:r>
          </a:p>
          <a:p>
            <a:pPr>
              <a:spcBef>
                <a:spcPts val="600"/>
              </a:spcBef>
            </a:pPr>
            <a:r>
              <a:rPr lang="en-US" b="1" dirty="0"/>
              <a:t>Encourage</a:t>
            </a:r>
            <a:r>
              <a:rPr lang="en-US" dirty="0"/>
              <a:t> trios to have a robust dialogue amongst themselves to pressure test their final conclusions.</a:t>
            </a:r>
          </a:p>
          <a:p>
            <a:pPr>
              <a:spcBef>
                <a:spcPts val="600"/>
              </a:spcBef>
            </a:pPr>
            <a:r>
              <a:rPr lang="en-US" b="1" dirty="0"/>
              <a:t>Remind</a:t>
            </a:r>
            <a:r>
              <a:rPr lang="en-US" dirty="0"/>
              <a:t> participants that when finished with all three patient profiles, their trios will present their perspectives to the full room, so they should prepare accordingly (e.g., who will speak to what, etc.). </a:t>
            </a:r>
          </a:p>
          <a:p>
            <a:pPr>
              <a:spcBef>
                <a:spcPts val="600"/>
              </a:spcBef>
            </a:pPr>
            <a:r>
              <a:rPr lang="en-US" dirty="0"/>
              <a:t>When time is up, </a:t>
            </a:r>
            <a:r>
              <a:rPr lang="en-US" b="1" dirty="0"/>
              <a:t>advance</a:t>
            </a:r>
            <a:r>
              <a:rPr lang="en-US" dirty="0"/>
              <a:t> the slide.</a:t>
            </a:r>
          </a:p>
        </p:txBody>
      </p:sp>
      <p:sp>
        <p:nvSpPr>
          <p:cNvPr id="4" name="Rectangle 3">
            <a:extLst>
              <a:ext uri="{FF2B5EF4-FFF2-40B4-BE49-F238E27FC236}">
                <a16:creationId xmlns:a16="http://schemas.microsoft.com/office/drawing/2014/main" id="{F59D6B9C-50CC-1141-18A7-B642D725E387}"/>
              </a:ext>
            </a:extLst>
          </p:cNvPr>
          <p:cNvSpPr/>
          <p:nvPr/>
        </p:nvSpPr>
        <p:spPr>
          <a:xfrm>
            <a:off x="116305" y="30115"/>
            <a:ext cx="4908120" cy="277785"/>
          </a:xfrm>
          <a:prstGeom prst="rect">
            <a:avLst/>
          </a:prstGeom>
        </p:spPr>
        <p:txBody>
          <a:bodyPr wrap="square" lIns="92217" tIns="46109" rIns="92217" bIns="46109" anchor="ctr">
            <a:spAutoFit/>
          </a:bodyPr>
          <a:lstStyle/>
          <a:p>
            <a:pPr algn="l">
              <a:spcBef>
                <a:spcPts val="403"/>
              </a:spcBef>
            </a:pPr>
            <a:r>
              <a:rPr lang="en-US" sz="1200" b="1" dirty="0">
                <a:solidFill>
                  <a:schemeClr val="bg1"/>
                </a:solidFill>
                <a:latin typeface="Arial" panose="020B0604020202020204" pitchFamily="34" charset="0"/>
                <a:cs typeface="Arial" panose="020B0604020202020204" pitchFamily="34" charset="0"/>
              </a:rPr>
              <a:t>DAY 1: RCPS MASTERCLASS</a:t>
            </a:r>
          </a:p>
        </p:txBody>
      </p:sp>
      <p:graphicFrame>
        <p:nvGraphicFramePr>
          <p:cNvPr id="8" name="Table 7">
            <a:extLst>
              <a:ext uri="{FF2B5EF4-FFF2-40B4-BE49-F238E27FC236}">
                <a16:creationId xmlns:a16="http://schemas.microsoft.com/office/drawing/2014/main" id="{7F9817B3-AC8E-7074-E721-41473AFB128C}"/>
              </a:ext>
            </a:extLst>
          </p:cNvPr>
          <p:cNvGraphicFramePr>
            <a:graphicFrameLocks noGrp="1"/>
          </p:cNvGraphicFramePr>
          <p:nvPr>
            <p:extLst>
              <p:ext uri="{D42A27DB-BD31-4B8C-83A1-F6EECF244321}">
                <p14:modId xmlns:p14="http://schemas.microsoft.com/office/powerpoint/2010/main" val="3276282148"/>
              </p:ext>
            </p:extLst>
          </p:nvPr>
        </p:nvGraphicFramePr>
        <p:xfrm>
          <a:off x="239697" y="3401430"/>
          <a:ext cx="4310908" cy="1104900"/>
        </p:xfrm>
        <a:graphic>
          <a:graphicData uri="http://schemas.openxmlformats.org/drawingml/2006/table">
            <a:tbl>
              <a:tblPr firstRow="1" bandRow="1">
                <a:tableStyleId>{5C22544A-7EE6-4342-B048-85BDC9FD1C3A}</a:tableStyleId>
              </a:tblPr>
              <a:tblGrid>
                <a:gridCol w="1399032">
                  <a:extLst>
                    <a:ext uri="{9D8B030D-6E8A-4147-A177-3AD203B41FA5}">
                      <a16:colId xmlns:a16="http://schemas.microsoft.com/office/drawing/2014/main" val="3460872777"/>
                    </a:ext>
                  </a:extLst>
                </a:gridCol>
                <a:gridCol w="2911876">
                  <a:extLst>
                    <a:ext uri="{9D8B030D-6E8A-4147-A177-3AD203B41FA5}">
                      <a16:colId xmlns:a16="http://schemas.microsoft.com/office/drawing/2014/main" val="3929844881"/>
                    </a:ext>
                  </a:extLst>
                </a:gridCol>
              </a:tblGrid>
              <a:tr h="0">
                <a:tc gridSpan="2">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white"/>
                          </a:solidFill>
                          <a:effectLst/>
                          <a:uLnTx/>
                          <a:uFillTx/>
                          <a:latin typeface="+mn-lt"/>
                          <a:ea typeface="+mn-ea"/>
                          <a:cs typeface="+mn-cs"/>
                        </a:rPr>
                        <a:t>Day 1 AM Focus – Echocardiogram &amp; Our Patients</a:t>
                      </a:r>
                      <a:endParaRPr kumimoji="0" lang="en-US" sz="1000" b="1" i="0" u="none" strike="noStrike" kern="1200" cap="none" spc="0" normalizeH="0" baseline="0" noProof="0" dirty="0">
                        <a:ln>
                          <a:noFill/>
                        </a:ln>
                        <a:solidFill>
                          <a:prstClr val="white"/>
                        </a:solidFill>
                        <a:effectLst/>
                        <a:uLnTx/>
                        <a:uFillTx/>
                        <a:latin typeface="Century Schoolbook" panose="02040604050505020304" pitchFamily="18" charset="0"/>
                        <a:ea typeface="Times New Roman" panose="02020603050405020304" pitchFamily="18" charset="0"/>
                        <a:cs typeface="Times New Roman" panose="02020603050405020304" pitchFamily="18" charset="0"/>
                      </a:endParaRPr>
                    </a:p>
                  </a:txBody>
                  <a:tcPr marL="121920" marR="121920" marT="34290" marB="3429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9285D"/>
                    </a:solidFill>
                  </a:tcPr>
                </a:tc>
                <a:tc hMerge="1">
                  <a:txBody>
                    <a:bodyPr/>
                    <a:lstStyle/>
                    <a:p>
                      <a:pPr algn="l"/>
                      <a:endParaRPr lang="en-US" sz="1100" dirty="0">
                        <a:latin typeface="+mn-lt"/>
                        <a:cs typeface="Arial" panose="020B0604020202020204" pitchFamily="34" charset="0"/>
                      </a:endParaRP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9285D"/>
                    </a:solidFill>
                  </a:tcPr>
                </a:tc>
                <a:extLst>
                  <a:ext uri="{0D108BD9-81ED-4DB2-BD59-A6C34878D82A}">
                    <a16:rowId xmlns:a16="http://schemas.microsoft.com/office/drawing/2014/main" val="150405150"/>
                  </a:ext>
                </a:extLst>
              </a:tr>
              <a:tr h="0">
                <a:tc>
                  <a:txBody>
                    <a:bodyPr/>
                    <a:lstStyle/>
                    <a:p>
                      <a:pPr algn="r"/>
                      <a:r>
                        <a:rPr lang="en-US" sz="1000" b="1" dirty="0">
                          <a:solidFill>
                            <a:srgbClr val="19285D"/>
                          </a:solidFill>
                          <a:latin typeface="+mn-lt"/>
                          <a:cs typeface="Arial" panose="020B0604020202020204" pitchFamily="34" charset="0"/>
                        </a:rPr>
                        <a:t>9:00-9:30 am</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Welcome &amp; Ice Breaker</a:t>
                      </a: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62979764"/>
                  </a:ext>
                </a:extLst>
              </a:tr>
              <a:tr h="0">
                <a:tc>
                  <a:txBody>
                    <a:bodyPr/>
                    <a:lstStyle/>
                    <a:p>
                      <a:pPr algn="r"/>
                      <a:r>
                        <a:rPr lang="en-US" sz="1000" b="1" dirty="0">
                          <a:solidFill>
                            <a:srgbClr val="19285D"/>
                          </a:solidFill>
                          <a:latin typeface="+mn-lt"/>
                          <a:cs typeface="Arial" panose="020B0604020202020204" pitchFamily="34" charset="0"/>
                        </a:rPr>
                        <a:t>9:30-10:45 am </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spcBef>
                          <a:spcPts val="0"/>
                        </a:spcBef>
                        <a:spcAft>
                          <a:spcPts val="0"/>
                        </a:spcAft>
                      </a:pPr>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Echo Clinical Cultivator</a:t>
                      </a: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30955845"/>
                  </a:ext>
                </a:extLst>
              </a:tr>
              <a:tr h="0">
                <a:tc>
                  <a:txBody>
                    <a:bodyPr/>
                    <a:lstStyle/>
                    <a:p>
                      <a:pPr marL="0" marR="0" lvl="0" indent="0" algn="r" defTabSz="412016" rtl="0" eaLnBrk="1" fontAlgn="auto" latinLnBrk="0" hangingPunct="0">
                        <a:lnSpc>
                          <a:spcPct val="100000"/>
                        </a:lnSpc>
                        <a:spcBef>
                          <a:spcPts val="0"/>
                        </a:spcBef>
                        <a:spcAft>
                          <a:spcPts val="0"/>
                        </a:spcAft>
                        <a:buClrTx/>
                        <a:buSzTx/>
                        <a:buFontTx/>
                        <a:buNone/>
                        <a:tabLst/>
                        <a:defRPr/>
                      </a:pPr>
                      <a:r>
                        <a:rPr lang="en-US" sz="1000" b="1" dirty="0">
                          <a:solidFill>
                            <a:srgbClr val="19285D"/>
                          </a:solidFill>
                          <a:latin typeface="+mn-lt"/>
                          <a:cs typeface="Arial" panose="020B0604020202020204" pitchFamily="34" charset="0"/>
                        </a:rPr>
                        <a:t>10:45-11:00 am </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BREAK</a:t>
                      </a:r>
                      <a:endParaRPr lang="en-US" sz="1000" dirty="0">
                        <a:solidFill>
                          <a:srgbClr val="53565A"/>
                        </a:solidFill>
                        <a:latin typeface="+mn-lt"/>
                        <a:cs typeface="Arial" panose="020B0604020202020204" pitchFamily="34" charset="0"/>
                      </a:endParaRP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01434639"/>
                  </a:ext>
                </a:extLst>
              </a:tr>
              <a:tr h="0">
                <a:tc>
                  <a:txBody>
                    <a:bodyPr/>
                    <a:lstStyle/>
                    <a:p>
                      <a:pPr algn="r"/>
                      <a:r>
                        <a:rPr lang="en-US" sz="1000" b="1" kern="1200" dirty="0">
                          <a:solidFill>
                            <a:srgbClr val="19285D"/>
                          </a:solidFill>
                          <a:latin typeface="+mn-lt"/>
                          <a:ea typeface="+mn-ea"/>
                          <a:cs typeface="Arial" panose="020B0604020202020204" pitchFamily="34" charset="0"/>
                        </a:rPr>
                        <a:t>11:00 am-12:00 pm </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Patient Identifiers</a:t>
                      </a:r>
                      <a:endParaRPr lang="en-US" sz="1000" b="1" dirty="0">
                        <a:solidFill>
                          <a:srgbClr val="19285D"/>
                        </a:solidFill>
                        <a:latin typeface="+mn-lt"/>
                        <a:cs typeface="Arial" panose="020B0604020202020204" pitchFamily="34" charset="0"/>
                      </a:endParaRP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897116"/>
                  </a:ext>
                </a:extLst>
              </a:tr>
            </a:tbl>
          </a:graphicData>
        </a:graphic>
      </p:graphicFrame>
      <p:sp>
        <p:nvSpPr>
          <p:cNvPr id="9" name="Isosceles Triangle 6">
            <a:extLst>
              <a:ext uri="{FF2B5EF4-FFF2-40B4-BE49-F238E27FC236}">
                <a16:creationId xmlns:a16="http://schemas.microsoft.com/office/drawing/2014/main" id="{253D6D2E-6A2E-3202-672E-EF7CA80EC662}"/>
              </a:ext>
            </a:extLst>
          </p:cNvPr>
          <p:cNvSpPr/>
          <p:nvPr/>
        </p:nvSpPr>
        <p:spPr>
          <a:xfrm rot="5400000">
            <a:off x="50887" y="4242908"/>
            <a:ext cx="224950" cy="326722"/>
          </a:xfrm>
          <a:prstGeom prst="triangle">
            <a:avLst/>
          </a:prstGeom>
          <a:solidFill>
            <a:srgbClr val="C1D7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B119AE"/>
              </a:solidFill>
            </a:endParaRPr>
          </a:p>
        </p:txBody>
      </p:sp>
      <p:graphicFrame>
        <p:nvGraphicFramePr>
          <p:cNvPr id="10" name="Table 9">
            <a:extLst>
              <a:ext uri="{FF2B5EF4-FFF2-40B4-BE49-F238E27FC236}">
                <a16:creationId xmlns:a16="http://schemas.microsoft.com/office/drawing/2014/main" id="{79D06D6A-153A-2688-AA69-B6B8F5B40311}"/>
              </a:ext>
            </a:extLst>
          </p:cNvPr>
          <p:cNvGraphicFramePr>
            <a:graphicFrameLocks noGrp="1"/>
          </p:cNvGraphicFramePr>
          <p:nvPr>
            <p:extLst>
              <p:ext uri="{D42A27DB-BD31-4B8C-83A1-F6EECF244321}">
                <p14:modId xmlns:p14="http://schemas.microsoft.com/office/powerpoint/2010/main" val="1122141425"/>
              </p:ext>
            </p:extLst>
          </p:nvPr>
        </p:nvGraphicFramePr>
        <p:xfrm>
          <a:off x="240214" y="4506330"/>
          <a:ext cx="4315702" cy="1546860"/>
        </p:xfrm>
        <a:graphic>
          <a:graphicData uri="http://schemas.openxmlformats.org/drawingml/2006/table">
            <a:tbl>
              <a:tblPr firstRow="1" bandRow="1">
                <a:tableStyleId>{5C22544A-7EE6-4342-B048-85BDC9FD1C3A}</a:tableStyleId>
              </a:tblPr>
              <a:tblGrid>
                <a:gridCol w="1397298">
                  <a:extLst>
                    <a:ext uri="{9D8B030D-6E8A-4147-A177-3AD203B41FA5}">
                      <a16:colId xmlns:a16="http://schemas.microsoft.com/office/drawing/2014/main" val="3460872777"/>
                    </a:ext>
                  </a:extLst>
                </a:gridCol>
                <a:gridCol w="2918404">
                  <a:extLst>
                    <a:ext uri="{9D8B030D-6E8A-4147-A177-3AD203B41FA5}">
                      <a16:colId xmlns:a16="http://schemas.microsoft.com/office/drawing/2014/main" val="3929844881"/>
                    </a:ext>
                  </a:extLst>
                </a:gridCol>
              </a:tblGrid>
              <a:tr h="131696">
                <a:tc gridSpan="2">
                  <a:txBody>
                    <a:bodyPr/>
                    <a:lstStyle/>
                    <a:p>
                      <a:pPr marL="0" marR="0">
                        <a:spcBef>
                          <a:spcPts val="0"/>
                        </a:spcBef>
                        <a:spcAft>
                          <a:spcPts val="0"/>
                        </a:spcAft>
                      </a:pPr>
                      <a:r>
                        <a:rPr lang="en-US" sz="1000" dirty="0">
                          <a:effectLst/>
                        </a:rPr>
                        <a:t>Day 1 PM Focus – </a:t>
                      </a:r>
                      <a:r>
                        <a:rPr kumimoji="0" lang="en-US" sz="1000" b="1" i="0" u="none" strike="noStrike" kern="1200" cap="none" spc="0" normalizeH="0" baseline="0" noProof="0" dirty="0">
                          <a:ln>
                            <a:noFill/>
                          </a:ln>
                          <a:solidFill>
                            <a:prstClr val="white"/>
                          </a:solidFill>
                          <a:effectLst/>
                          <a:uLnTx/>
                          <a:uFillTx/>
                          <a:latin typeface="+mn-lt"/>
                          <a:ea typeface="+mn-ea"/>
                          <a:cs typeface="+mn-cs"/>
                        </a:rPr>
                        <a:t>Echocardiogram</a:t>
                      </a:r>
                      <a:r>
                        <a:rPr lang="en-US" sz="1000" dirty="0">
                          <a:effectLst/>
                        </a:rPr>
                        <a:t>: Connection is Crucial/Application </a:t>
                      </a:r>
                      <a:endParaRPr lang="en-US" sz="1000" dirty="0">
                        <a:effectLst/>
                        <a:latin typeface="Century Schoolbook" panose="02040604050505020304" pitchFamily="18" charset="0"/>
                        <a:ea typeface="Times New Roman" panose="02020603050405020304" pitchFamily="18" charset="0"/>
                        <a:cs typeface="Times New Roman" panose="02020603050405020304" pitchFamily="18" charset="0"/>
                      </a:endParaRPr>
                    </a:p>
                  </a:txBody>
                  <a:tcPr marL="121920" marR="121920" marT="34290" marB="3429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9285D"/>
                    </a:solidFill>
                  </a:tcPr>
                </a:tc>
                <a:tc hMerge="1">
                  <a:txBody>
                    <a:bodyPr/>
                    <a:lstStyle/>
                    <a:p>
                      <a:pPr algn="l"/>
                      <a:endParaRPr lang="en-US" sz="1100" dirty="0">
                        <a:latin typeface="+mn-lt"/>
                        <a:cs typeface="Arial" panose="020B0604020202020204" pitchFamily="34" charset="0"/>
                      </a:endParaRP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9285D"/>
                    </a:solidFill>
                  </a:tcPr>
                </a:tc>
                <a:extLst>
                  <a:ext uri="{0D108BD9-81ED-4DB2-BD59-A6C34878D82A}">
                    <a16:rowId xmlns:a16="http://schemas.microsoft.com/office/drawing/2014/main" val="150405150"/>
                  </a:ext>
                </a:extLst>
              </a:tr>
              <a:tr h="131696">
                <a:tc>
                  <a:txBody>
                    <a:bodyPr/>
                    <a:lstStyle/>
                    <a:p>
                      <a:pPr algn="r"/>
                      <a:r>
                        <a:rPr lang="en-US" sz="1000" b="1" dirty="0">
                          <a:solidFill>
                            <a:srgbClr val="19285D"/>
                          </a:solidFill>
                          <a:latin typeface="+mn-lt"/>
                          <a:cs typeface="Arial" panose="020B0604020202020204" pitchFamily="34" charset="0"/>
                        </a:rPr>
                        <a:t>12:00-1:00 pm</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LUNCH</a:t>
                      </a: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762979764"/>
                  </a:ext>
                </a:extLst>
              </a:tr>
              <a:tr h="131696">
                <a:tc>
                  <a:txBody>
                    <a:bodyPr/>
                    <a:lstStyle/>
                    <a:p>
                      <a:pPr algn="r"/>
                      <a:r>
                        <a:rPr lang="en-US" sz="1000" b="1" dirty="0">
                          <a:solidFill>
                            <a:srgbClr val="19285D"/>
                          </a:solidFill>
                          <a:latin typeface="+mn-lt"/>
                          <a:cs typeface="Arial" panose="020B0604020202020204" pitchFamily="34" charset="0"/>
                        </a:rPr>
                        <a:t>1:00-2:00 pm</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Lead the Dialogue: Listening/Questioning</a:t>
                      </a: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769089221"/>
                  </a:ext>
                </a:extLst>
              </a:tr>
              <a:tr h="131696">
                <a:tc>
                  <a:txBody>
                    <a:bodyPr/>
                    <a:lstStyle/>
                    <a:p>
                      <a:pPr marL="0" marR="0" lvl="0" indent="0" algn="r" defTabSz="412016" rtl="0" eaLnBrk="1" fontAlgn="auto" latinLnBrk="0" hangingPunct="0">
                        <a:lnSpc>
                          <a:spcPct val="100000"/>
                        </a:lnSpc>
                        <a:spcBef>
                          <a:spcPts val="0"/>
                        </a:spcBef>
                        <a:spcAft>
                          <a:spcPts val="0"/>
                        </a:spcAft>
                        <a:buClrTx/>
                        <a:buSzTx/>
                        <a:buFontTx/>
                        <a:buNone/>
                        <a:tabLst/>
                        <a:defRPr/>
                      </a:pPr>
                      <a:r>
                        <a:rPr lang="en-US" sz="1000" b="1" dirty="0">
                          <a:solidFill>
                            <a:srgbClr val="19285D"/>
                          </a:solidFill>
                          <a:latin typeface="+mn-lt"/>
                          <a:cs typeface="Arial" panose="020B0604020202020204" pitchFamily="34" charset="0"/>
                        </a:rPr>
                        <a:t>2:00-2:15 pm</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BREAK</a:t>
                      </a:r>
                      <a:endParaRPr lang="en-US" sz="1000" dirty="0">
                        <a:solidFill>
                          <a:srgbClr val="53565A"/>
                        </a:solidFill>
                        <a:latin typeface="+mn-lt"/>
                        <a:cs typeface="Arial" panose="020B0604020202020204" pitchFamily="34" charset="0"/>
                      </a:endParaRP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901434639"/>
                  </a:ext>
                </a:extLst>
              </a:tr>
              <a:tr h="131696">
                <a:tc>
                  <a:txBody>
                    <a:bodyPr/>
                    <a:lstStyle/>
                    <a:p>
                      <a:pPr algn="r"/>
                      <a:r>
                        <a:rPr lang="en-US" sz="1000" b="1" kern="1200" dirty="0">
                          <a:solidFill>
                            <a:srgbClr val="19285D"/>
                          </a:solidFill>
                          <a:latin typeface="+mn-lt"/>
                          <a:ea typeface="+mn-ea"/>
                          <a:cs typeface="Arial" panose="020B0604020202020204" pitchFamily="34" charset="0"/>
                        </a:rPr>
                        <a:t>2:15-3:15 pm</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Managing ‘Rabbit Holes’</a:t>
                      </a:r>
                      <a:endParaRPr lang="en-US" sz="1000" b="1" dirty="0">
                        <a:solidFill>
                          <a:srgbClr val="19285D"/>
                        </a:solidFill>
                        <a:latin typeface="+mn-lt"/>
                        <a:cs typeface="Arial" panose="020B0604020202020204" pitchFamily="34" charset="0"/>
                      </a:endParaRP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897116"/>
                  </a:ext>
                </a:extLst>
              </a:tr>
              <a:tr h="131696">
                <a:tc>
                  <a:txBody>
                    <a:bodyPr/>
                    <a:lstStyle/>
                    <a:p>
                      <a:pPr algn="r"/>
                      <a:r>
                        <a:rPr lang="en-US" sz="1000" b="1" kern="1200" dirty="0">
                          <a:solidFill>
                            <a:srgbClr val="19285D"/>
                          </a:solidFill>
                          <a:latin typeface="+mn-lt"/>
                          <a:ea typeface="+mn-ea"/>
                          <a:cs typeface="Arial" panose="020B0604020202020204" pitchFamily="34" charset="0"/>
                        </a:rPr>
                        <a:t>3:15-3:45 pm</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GROW</a:t>
                      </a: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007396224"/>
                  </a:ext>
                </a:extLst>
              </a:tr>
              <a:tr h="131696">
                <a:tc>
                  <a:txBody>
                    <a:bodyPr/>
                    <a:lstStyle/>
                    <a:p>
                      <a:pPr algn="r"/>
                      <a:r>
                        <a:rPr lang="en-US" sz="1000" b="1" kern="1200" dirty="0">
                          <a:solidFill>
                            <a:srgbClr val="19285D"/>
                          </a:solidFill>
                          <a:latin typeface="+mn-lt"/>
                          <a:ea typeface="+mn-ea"/>
                          <a:cs typeface="Arial" panose="020B0604020202020204" pitchFamily="34" charset="0"/>
                        </a:rPr>
                        <a:t>3:45-5:00 pm</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Dialogue Duos</a:t>
                      </a: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453478042"/>
                  </a:ext>
                </a:extLst>
              </a:tr>
            </a:tbl>
          </a:graphicData>
        </a:graphic>
      </p:graphicFrame>
    </p:spTree>
    <p:extLst>
      <p:ext uri="{BB962C8B-B14F-4D97-AF65-F5344CB8AC3E}">
        <p14:creationId xmlns:p14="http://schemas.microsoft.com/office/powerpoint/2010/main" val="39172519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B2ADB12-CF72-47AF-8031-5080D54179D2}"/>
              </a:ext>
            </a:extLst>
          </p:cNvPr>
          <p:cNvSpPr/>
          <p:nvPr/>
        </p:nvSpPr>
        <p:spPr>
          <a:xfrm>
            <a:off x="0" y="-126781"/>
            <a:ext cx="9144000" cy="64922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Logo&#10;&#10;Description automatically generated with medium confidence">
            <a:extLst>
              <a:ext uri="{FF2B5EF4-FFF2-40B4-BE49-F238E27FC236}">
                <a16:creationId xmlns:a16="http://schemas.microsoft.com/office/drawing/2014/main" id="{7DE2525D-FD9A-E005-DF19-3323097CABE7}"/>
              </a:ext>
            </a:extLst>
          </p:cNvPr>
          <p:cNvPicPr>
            <a:picLocks noChangeAspect="1"/>
          </p:cNvPicPr>
          <p:nvPr/>
        </p:nvPicPr>
        <p:blipFill rotWithShape="1">
          <a:blip r:embed="rId3">
            <a:extLst>
              <a:ext uri="{28A0092B-C50C-407E-A947-70E740481C1C}">
                <a14:useLocalDpi xmlns:a14="http://schemas.microsoft.com/office/drawing/2010/main" val="0"/>
              </a:ext>
            </a:extLst>
          </a:blip>
          <a:srcRect l="12709" r="12709" b="90187"/>
          <a:stretch/>
        </p:blipFill>
        <p:spPr>
          <a:xfrm>
            <a:off x="0" y="-124552"/>
            <a:ext cx="9144000" cy="674650"/>
          </a:xfrm>
          <a:prstGeom prst="rect">
            <a:avLst/>
          </a:prstGeom>
        </p:spPr>
      </p:pic>
      <p:sp>
        <p:nvSpPr>
          <p:cNvPr id="6" name="Notes Placeholder 2">
            <a:extLst>
              <a:ext uri="{FF2B5EF4-FFF2-40B4-BE49-F238E27FC236}">
                <a16:creationId xmlns:a16="http://schemas.microsoft.com/office/drawing/2014/main" id="{CDA05926-E177-41C8-8684-7DA26BB9F702}"/>
              </a:ext>
            </a:extLst>
          </p:cNvPr>
          <p:cNvSpPr txBox="1">
            <a:spLocks/>
          </p:cNvSpPr>
          <p:nvPr/>
        </p:nvSpPr>
        <p:spPr>
          <a:xfrm>
            <a:off x="4806885" y="647756"/>
            <a:ext cx="3250735" cy="337051"/>
          </a:xfrm>
          <a:prstGeom prst="rect">
            <a:avLst/>
          </a:prstGeom>
        </p:spPr>
        <p:txBody>
          <a:bodyPr vert="horz" lIns="93969" tIns="46985" rIns="93969" bIns="46985" rtlCol="0"/>
          <a:lstStyle>
            <a:lvl1pPr marL="0" indent="-137160" algn="l" defTabSz="457120" rtl="0" eaLnBrk="1" latinLnBrk="0" hangingPunct="1">
              <a:spcBef>
                <a:spcPts val="400"/>
              </a:spcBef>
              <a:buFont typeface="Wingdings" panose="05000000000000000000" pitchFamily="2" charset="2"/>
              <a:buChar char="§"/>
              <a:defRPr sz="1200" kern="1200">
                <a:solidFill>
                  <a:schemeClr val="tx1"/>
                </a:solidFill>
                <a:latin typeface="Segoe UI"/>
                <a:ea typeface="+mn-ea"/>
                <a:cs typeface="+mn-cs"/>
              </a:defRPr>
            </a:lvl1pPr>
            <a:lvl2pPr marL="365760" indent="-137160" algn="l" defTabSz="457120" rtl="0" eaLnBrk="1" latinLnBrk="0" hangingPunct="1">
              <a:spcBef>
                <a:spcPts val="200"/>
              </a:spcBef>
              <a:buFont typeface="Arial" panose="020B0604020202020204" pitchFamily="34" charset="0"/>
              <a:buChar char="•"/>
              <a:defRPr sz="1200" kern="1200">
                <a:solidFill>
                  <a:schemeClr val="tx1"/>
                </a:solidFill>
                <a:latin typeface="Segoe UI"/>
                <a:ea typeface="+mn-ea"/>
                <a:cs typeface="+mn-cs"/>
              </a:defRPr>
            </a:lvl2pPr>
            <a:lvl3pPr marL="640080" indent="-137160" algn="l" defTabSz="457120" rtl="0" eaLnBrk="1" latinLnBrk="0" hangingPunct="1">
              <a:spcBef>
                <a:spcPts val="200"/>
              </a:spcBef>
              <a:buFont typeface="Courier New" panose="02070309020205020404" pitchFamily="49" charset="0"/>
              <a:buChar char="o"/>
              <a:defRPr sz="1200" kern="1200">
                <a:solidFill>
                  <a:schemeClr val="tx1"/>
                </a:solidFill>
                <a:latin typeface="Segoe UI"/>
                <a:ea typeface="+mn-ea"/>
                <a:cs typeface="+mn-cs"/>
              </a:defRPr>
            </a:lvl3pPr>
            <a:lvl4pPr marL="914400" indent="-137160" algn="l" defTabSz="457120" rtl="0" eaLnBrk="1" latinLnBrk="0" hangingPunct="1">
              <a:buFont typeface="Wingdings" panose="05000000000000000000" pitchFamily="2" charset="2"/>
              <a:buChar char="§"/>
              <a:defRPr sz="1200" kern="1200">
                <a:solidFill>
                  <a:schemeClr val="tx1"/>
                </a:solidFill>
                <a:latin typeface="Segoe UI"/>
                <a:ea typeface="+mn-ea"/>
                <a:cs typeface="+mn-cs"/>
              </a:defRPr>
            </a:lvl4pPr>
            <a:lvl5pPr marL="1188720" indent="-137160" algn="l" defTabSz="457120" rtl="0" eaLnBrk="1" latinLnBrk="0" hangingPunct="1">
              <a:buFont typeface="Arial" panose="020B0604020202020204" pitchFamily="34" charset="0"/>
              <a:buChar char="•"/>
              <a:defRPr sz="1200" kern="1200">
                <a:solidFill>
                  <a:schemeClr val="tx1"/>
                </a:solidFill>
                <a:latin typeface="Segoe UI"/>
                <a:ea typeface="+mn-ea"/>
                <a:cs typeface="+mn-cs"/>
              </a:defRPr>
            </a:lvl5pPr>
            <a:lvl6pPr marL="2285600" algn="l" defTabSz="457120" rtl="0" eaLnBrk="1" latinLnBrk="0" hangingPunct="1">
              <a:defRPr sz="1200" kern="1200">
                <a:solidFill>
                  <a:schemeClr val="tx1"/>
                </a:solidFill>
                <a:latin typeface="+mn-lt"/>
                <a:ea typeface="+mn-ea"/>
                <a:cs typeface="+mn-cs"/>
              </a:defRPr>
            </a:lvl6pPr>
            <a:lvl7pPr marL="2742720" algn="l" defTabSz="457120" rtl="0" eaLnBrk="1" latinLnBrk="0" hangingPunct="1">
              <a:defRPr sz="1200" kern="1200">
                <a:solidFill>
                  <a:schemeClr val="tx1"/>
                </a:solidFill>
                <a:latin typeface="+mn-lt"/>
                <a:ea typeface="+mn-ea"/>
                <a:cs typeface="+mn-cs"/>
              </a:defRPr>
            </a:lvl7pPr>
            <a:lvl8pPr marL="3199840" algn="l" defTabSz="457120" rtl="0" eaLnBrk="1" latinLnBrk="0" hangingPunct="1">
              <a:defRPr sz="1200" kern="1200">
                <a:solidFill>
                  <a:schemeClr val="tx1"/>
                </a:solidFill>
                <a:latin typeface="+mn-lt"/>
                <a:ea typeface="+mn-ea"/>
                <a:cs typeface="+mn-cs"/>
              </a:defRPr>
            </a:lvl8pPr>
            <a:lvl9pPr marL="3656960" algn="l" defTabSz="457120" rtl="0" eaLnBrk="1" latinLnBrk="0" hangingPunct="1">
              <a:defRPr sz="1200" kern="1200">
                <a:solidFill>
                  <a:schemeClr val="tx1"/>
                </a:solidFill>
                <a:latin typeface="+mn-lt"/>
                <a:ea typeface="+mn-ea"/>
                <a:cs typeface="+mn-cs"/>
              </a:defRPr>
            </a:lvl9pPr>
          </a:lstStyle>
          <a:p>
            <a:pPr indent="0">
              <a:buNone/>
            </a:pPr>
            <a:r>
              <a:rPr lang="en-US" sz="1400" b="1" dirty="0">
                <a:solidFill>
                  <a:srgbClr val="19285D"/>
                </a:solidFill>
                <a:latin typeface="Corbel" panose="020B0503020204020204" pitchFamily="34" charset="0"/>
                <a:ea typeface="Geneva" pitchFamily="123" charset="-128"/>
                <a:cs typeface="Arial" panose="020B0604020202020204" pitchFamily="34" charset="0"/>
              </a:rPr>
              <a:t>AGENDA</a:t>
            </a:r>
            <a:r>
              <a:rPr lang="en-US" sz="1400" b="1" dirty="0">
                <a:solidFill>
                  <a:srgbClr val="19285D"/>
                </a:solidFill>
                <a:latin typeface="Corbel" panose="020B0503020204020204" pitchFamily="34" charset="0"/>
                <a:cs typeface="Arial" panose="020B0604020202020204" pitchFamily="34" charset="0"/>
              </a:rPr>
              <a:t> </a:t>
            </a:r>
          </a:p>
          <a:p>
            <a:pPr indent="0">
              <a:buNone/>
            </a:pPr>
            <a:endParaRPr lang="en-US" sz="1400" dirty="0">
              <a:solidFill>
                <a:srgbClr val="19285D"/>
              </a:solidFill>
              <a:latin typeface="Corbel" panose="020B0503020204020204" pitchFamily="34" charset="0"/>
              <a:cs typeface="Arial" panose="020B0604020202020204" pitchFamily="34" charset="0"/>
            </a:endParaRPr>
          </a:p>
          <a:p>
            <a:pPr indent="0">
              <a:buNone/>
            </a:pPr>
            <a:endParaRPr lang="en-US" sz="1400" dirty="0">
              <a:solidFill>
                <a:srgbClr val="19285D"/>
              </a:solidFill>
              <a:latin typeface="Corbel" panose="020B0503020204020204" pitchFamily="34" charset="0"/>
              <a:cs typeface="Arial" panose="020B0604020202020204" pitchFamily="34" charset="0"/>
            </a:endParaRPr>
          </a:p>
          <a:p>
            <a:pPr indent="0">
              <a:buNone/>
            </a:pPr>
            <a:endParaRPr lang="en-US" sz="1400" dirty="0">
              <a:solidFill>
                <a:srgbClr val="19285D"/>
              </a:solidFill>
              <a:latin typeface="Corbel" panose="020B050302020402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5E1B8AC0-E838-473E-9CAC-D3462B56747B}"/>
              </a:ext>
            </a:extLst>
          </p:cNvPr>
          <p:cNvSpPr/>
          <p:nvPr/>
        </p:nvSpPr>
        <p:spPr>
          <a:xfrm>
            <a:off x="398019" y="14524"/>
            <a:ext cx="8058778" cy="400895"/>
          </a:xfrm>
          <a:prstGeom prst="rect">
            <a:avLst/>
          </a:prstGeom>
          <a:effectLst/>
        </p:spPr>
        <p:txBody>
          <a:bodyPr wrap="square" lIns="92217" tIns="46109" rIns="92217" bIns="46109">
            <a:spAutoFit/>
          </a:bodyPr>
          <a:lstStyle/>
          <a:p>
            <a:pPr algn="l">
              <a:spcBef>
                <a:spcPts val="403"/>
              </a:spcBef>
            </a:pPr>
            <a:r>
              <a:rPr lang="en-US" sz="2000" b="1" dirty="0">
                <a:solidFill>
                  <a:schemeClr val="bg1"/>
                </a:solidFill>
                <a:latin typeface="Corbel" panose="020B0503020204020204" pitchFamily="34" charset="0"/>
                <a:cs typeface="Arial" panose="020B0604020202020204" pitchFamily="34" charset="0"/>
              </a:rPr>
              <a:t>DAY 1 AT-A-GLANCE</a:t>
            </a:r>
            <a:endParaRPr lang="en-US" sz="2000" dirty="0">
              <a:solidFill>
                <a:schemeClr val="bg1"/>
              </a:solidFill>
              <a:latin typeface="Corbel" panose="020B0503020204020204" pitchFamily="34" charset="0"/>
              <a:cs typeface="Arial" panose="020B0604020202020204" pitchFamily="34" charset="0"/>
            </a:endParaRPr>
          </a:p>
        </p:txBody>
      </p:sp>
      <p:sp>
        <p:nvSpPr>
          <p:cNvPr id="9" name="Notes Placeholder 2">
            <a:extLst>
              <a:ext uri="{FF2B5EF4-FFF2-40B4-BE49-F238E27FC236}">
                <a16:creationId xmlns:a16="http://schemas.microsoft.com/office/drawing/2014/main" id="{7C4DF217-F53B-4F5E-AF01-BAB84938927D}"/>
              </a:ext>
            </a:extLst>
          </p:cNvPr>
          <p:cNvSpPr txBox="1">
            <a:spLocks/>
          </p:cNvSpPr>
          <p:nvPr/>
        </p:nvSpPr>
        <p:spPr>
          <a:xfrm>
            <a:off x="398019" y="681635"/>
            <a:ext cx="4314452" cy="5628496"/>
          </a:xfrm>
          <a:prstGeom prst="rect">
            <a:avLst/>
          </a:prstGeom>
          <a:noFill/>
          <a:ln>
            <a:noFill/>
          </a:ln>
        </p:spPr>
        <p:txBody>
          <a:bodyPr vert="horz" lIns="93177" tIns="46589" rIns="93177" bIns="46589" rtlCol="0"/>
          <a:lstStyle>
            <a:lvl1pPr algn="l" defTabSz="455613" rtl="0" fontAlgn="base">
              <a:spcBef>
                <a:spcPct val="30000"/>
              </a:spcBef>
              <a:spcAft>
                <a:spcPct val="0"/>
              </a:spcAft>
              <a:defRPr sz="1200" kern="1200">
                <a:solidFill>
                  <a:srgbClr val="574319"/>
                </a:solidFill>
                <a:latin typeface="Segoe UI"/>
                <a:ea typeface="Geneva" pitchFamily="123" charset="-128"/>
                <a:cs typeface="+mn-cs"/>
              </a:defRPr>
            </a:lvl1pPr>
            <a:lvl2pPr marL="455613" algn="l" defTabSz="455613" rtl="0" fontAlgn="base">
              <a:spcBef>
                <a:spcPct val="30000"/>
              </a:spcBef>
              <a:spcAft>
                <a:spcPct val="0"/>
              </a:spcAft>
              <a:defRPr sz="1200" kern="1200">
                <a:solidFill>
                  <a:srgbClr val="574319"/>
                </a:solidFill>
                <a:latin typeface="Segoe UI"/>
                <a:ea typeface="Geneva" pitchFamily="123" charset="-128"/>
                <a:cs typeface="+mn-cs"/>
              </a:defRPr>
            </a:lvl2pPr>
            <a:lvl3pPr marL="912813" algn="l" defTabSz="455613" rtl="0" fontAlgn="base">
              <a:spcBef>
                <a:spcPct val="30000"/>
              </a:spcBef>
              <a:spcAft>
                <a:spcPct val="0"/>
              </a:spcAft>
              <a:defRPr sz="1200" kern="1200">
                <a:solidFill>
                  <a:srgbClr val="574319"/>
                </a:solidFill>
                <a:latin typeface="Segoe UI"/>
                <a:ea typeface="Geneva" pitchFamily="123" charset="-128"/>
                <a:cs typeface="+mn-cs"/>
              </a:defRPr>
            </a:lvl3pPr>
            <a:lvl4pPr marL="1370013" algn="l" defTabSz="455613" rtl="0" fontAlgn="base">
              <a:spcBef>
                <a:spcPct val="30000"/>
              </a:spcBef>
              <a:spcAft>
                <a:spcPct val="0"/>
              </a:spcAft>
              <a:defRPr sz="1200" kern="1200">
                <a:solidFill>
                  <a:srgbClr val="574319"/>
                </a:solidFill>
                <a:latin typeface="Segoe UI"/>
                <a:ea typeface="Geneva" pitchFamily="123" charset="-128"/>
                <a:cs typeface="+mn-cs"/>
              </a:defRPr>
            </a:lvl4pPr>
            <a:lvl5pPr marL="1827213" algn="l" defTabSz="455613" rtl="0" fontAlgn="base">
              <a:spcBef>
                <a:spcPct val="30000"/>
              </a:spcBef>
              <a:spcAft>
                <a:spcPct val="0"/>
              </a:spcAft>
              <a:defRPr sz="1200" kern="1200">
                <a:solidFill>
                  <a:srgbClr val="574319"/>
                </a:solidFill>
                <a:latin typeface="Segoe UI"/>
                <a:ea typeface="Geneva" pitchFamily="123" charset="-128"/>
                <a:cs typeface="+mn-cs"/>
              </a:defRPr>
            </a:lvl5pPr>
            <a:lvl6pPr marL="2285600" algn="l" defTabSz="457120" rtl="0" eaLnBrk="1" latinLnBrk="0" hangingPunct="1">
              <a:defRPr sz="1200" kern="1200">
                <a:solidFill>
                  <a:schemeClr val="tx1"/>
                </a:solidFill>
                <a:latin typeface="+mn-lt"/>
                <a:ea typeface="+mn-ea"/>
                <a:cs typeface="+mn-cs"/>
              </a:defRPr>
            </a:lvl6pPr>
            <a:lvl7pPr marL="2742720" algn="l" defTabSz="457120" rtl="0" eaLnBrk="1" latinLnBrk="0" hangingPunct="1">
              <a:defRPr sz="1200" kern="1200">
                <a:solidFill>
                  <a:schemeClr val="tx1"/>
                </a:solidFill>
                <a:latin typeface="+mn-lt"/>
                <a:ea typeface="+mn-ea"/>
                <a:cs typeface="+mn-cs"/>
              </a:defRPr>
            </a:lvl7pPr>
            <a:lvl8pPr marL="3199840" algn="l" defTabSz="457120" rtl="0" eaLnBrk="1" latinLnBrk="0" hangingPunct="1">
              <a:defRPr sz="1200" kern="1200">
                <a:solidFill>
                  <a:schemeClr val="tx1"/>
                </a:solidFill>
                <a:latin typeface="+mn-lt"/>
                <a:ea typeface="+mn-ea"/>
                <a:cs typeface="+mn-cs"/>
              </a:defRPr>
            </a:lvl8pPr>
            <a:lvl9pPr marL="3656960" algn="l" defTabSz="457120" rtl="0" eaLnBrk="1" latinLnBrk="0" hangingPunct="1">
              <a:defRPr sz="1200" kern="1200">
                <a:solidFill>
                  <a:schemeClr val="tx1"/>
                </a:solidFill>
                <a:latin typeface="+mn-lt"/>
                <a:ea typeface="+mn-ea"/>
                <a:cs typeface="+mn-cs"/>
              </a:defRPr>
            </a:lvl9pPr>
          </a:lstStyle>
          <a:p>
            <a:pPr>
              <a:spcBef>
                <a:spcPts val="0"/>
              </a:spcBef>
              <a:spcAft>
                <a:spcPts val="0"/>
              </a:spcAft>
              <a:buClr>
                <a:srgbClr val="C1D72E"/>
              </a:buClr>
            </a:pPr>
            <a:r>
              <a:rPr lang="en-US" sz="1400" b="1" dirty="0">
                <a:solidFill>
                  <a:srgbClr val="19285D"/>
                </a:solidFill>
                <a:latin typeface="Corbel" panose="020B0503020204020204" pitchFamily="34" charset="0"/>
                <a:cs typeface="Arial" panose="020B0604020202020204" pitchFamily="34" charset="0"/>
              </a:rPr>
              <a:t>GOAL</a:t>
            </a:r>
            <a:endParaRPr lang="en-US" sz="1400" dirty="0">
              <a:solidFill>
                <a:srgbClr val="19285D"/>
              </a:solidFill>
              <a:latin typeface="Corbel" panose="020B0503020204020204" pitchFamily="34" charset="0"/>
              <a:cs typeface="Arial" panose="020B0604020202020204" pitchFamily="34" charset="0"/>
            </a:endParaRPr>
          </a:p>
          <a:p>
            <a:pPr>
              <a:spcBef>
                <a:spcPts val="300"/>
              </a:spcBef>
              <a:buClr>
                <a:srgbClr val="C1D72E"/>
              </a:buClr>
            </a:pPr>
            <a:r>
              <a:rPr lang="en-US" sz="1100" dirty="0">
                <a:solidFill>
                  <a:srgbClr val="53565A"/>
                </a:solidFill>
                <a:latin typeface="+mn-lt"/>
                <a:cs typeface="Arial" panose="020B0604020202020204" pitchFamily="34" charset="0"/>
              </a:rPr>
              <a:t>The goal of Day 1 is to ensure representatives can proficiently articulate key clinical details regarding echocardiogram in order to deepen their communication connections with HCPs.</a:t>
            </a:r>
          </a:p>
          <a:p>
            <a:pPr>
              <a:spcBef>
                <a:spcPts val="0"/>
              </a:spcBef>
              <a:buClr>
                <a:srgbClr val="C1D72E"/>
              </a:buClr>
            </a:pPr>
            <a:endParaRPr lang="en-US" sz="1100" dirty="0">
              <a:solidFill>
                <a:srgbClr val="53565A"/>
              </a:solidFill>
              <a:latin typeface="+mn-lt"/>
              <a:cs typeface="Arial" panose="020B0604020202020204" pitchFamily="34" charset="0"/>
            </a:endParaRPr>
          </a:p>
          <a:p>
            <a:pPr>
              <a:spcBef>
                <a:spcPts val="0"/>
              </a:spcBef>
              <a:spcAft>
                <a:spcPts val="0"/>
              </a:spcAft>
              <a:buClr>
                <a:srgbClr val="C1D72E"/>
              </a:buClr>
            </a:pPr>
            <a:r>
              <a:rPr lang="en-US" sz="1400" b="1" dirty="0">
                <a:solidFill>
                  <a:srgbClr val="19285D"/>
                </a:solidFill>
                <a:latin typeface="Corbel" panose="020B0503020204020204" pitchFamily="34" charset="0"/>
                <a:cs typeface="Arial" panose="020B0604020202020204" pitchFamily="34" charset="0"/>
              </a:rPr>
              <a:t>LEARNING OBJECTIVES</a:t>
            </a:r>
          </a:p>
          <a:p>
            <a:pPr>
              <a:spcBef>
                <a:spcPts val="300"/>
              </a:spcBef>
              <a:buClr>
                <a:srgbClr val="C1D72E"/>
              </a:buClr>
            </a:pPr>
            <a:r>
              <a:rPr lang="en-US" sz="1100" dirty="0">
                <a:solidFill>
                  <a:srgbClr val="53565A"/>
                </a:solidFill>
                <a:latin typeface="+mn-lt"/>
                <a:cs typeface="Arial" panose="020B0604020202020204" pitchFamily="34" charset="0"/>
              </a:rPr>
              <a:t>Upon</a:t>
            </a:r>
            <a:r>
              <a:rPr lang="en-US" sz="1100" b="1" dirty="0">
                <a:solidFill>
                  <a:srgbClr val="53565A"/>
                </a:solidFill>
                <a:latin typeface="+mn-lt"/>
                <a:cs typeface="Arial" panose="020B0604020202020204" pitchFamily="34" charset="0"/>
              </a:rPr>
              <a:t> </a:t>
            </a:r>
            <a:r>
              <a:rPr lang="en-US" sz="1100" dirty="0">
                <a:solidFill>
                  <a:srgbClr val="53565A"/>
                </a:solidFill>
                <a:latin typeface="+mn-lt"/>
                <a:cs typeface="Arial" panose="020B0604020202020204" pitchFamily="34" charset="0"/>
              </a:rPr>
              <a:t>completion Day 1 training, representatives will be able to:</a:t>
            </a:r>
          </a:p>
          <a:p>
            <a:pPr marL="172907" indent="-172907">
              <a:spcBef>
                <a:spcPts val="300"/>
              </a:spcBef>
              <a:buClr>
                <a:srgbClr val="C1D72E"/>
              </a:buClr>
              <a:buFont typeface="Wingdings" panose="05000000000000000000" pitchFamily="2" charset="2"/>
              <a:buChar char="ü"/>
            </a:pPr>
            <a:r>
              <a:rPr lang="en-US" sz="1100" dirty="0">
                <a:solidFill>
                  <a:srgbClr val="53565A"/>
                </a:solidFill>
                <a:latin typeface="+mn-lt"/>
                <a:cs typeface="Arial" panose="020B0604020202020204" pitchFamily="34" charset="0"/>
              </a:rPr>
              <a:t>Confidently navigate clinical dialogue around echocardiogram.</a:t>
            </a:r>
          </a:p>
          <a:p>
            <a:pPr marL="172907" indent="-172907">
              <a:spcBef>
                <a:spcPts val="300"/>
              </a:spcBef>
              <a:buClr>
                <a:srgbClr val="C1D72E"/>
              </a:buClr>
              <a:buFont typeface="Wingdings" panose="05000000000000000000" pitchFamily="2" charset="2"/>
              <a:buChar char="ü"/>
            </a:pPr>
            <a:r>
              <a:rPr lang="en-US" sz="1100" dirty="0">
                <a:solidFill>
                  <a:srgbClr val="53565A"/>
                </a:solidFill>
                <a:latin typeface="+mn-lt"/>
                <a:cs typeface="Arial" panose="020B0604020202020204" pitchFamily="34" charset="0"/>
              </a:rPr>
              <a:t>Apply active listening and impactful question techniques.</a:t>
            </a:r>
          </a:p>
          <a:p>
            <a:pPr marL="172907" indent="-172907">
              <a:spcBef>
                <a:spcPts val="300"/>
              </a:spcBef>
              <a:buClr>
                <a:srgbClr val="C1D72E"/>
              </a:buClr>
              <a:buFont typeface="Wingdings" panose="05000000000000000000" pitchFamily="2" charset="2"/>
              <a:buChar char="ü"/>
            </a:pPr>
            <a:r>
              <a:rPr lang="en-US" sz="1100" dirty="0">
                <a:solidFill>
                  <a:srgbClr val="53565A"/>
                </a:solidFill>
                <a:latin typeface="+mn-lt"/>
                <a:cs typeface="Arial" panose="020B0604020202020204" pitchFamily="34" charset="0"/>
              </a:rPr>
              <a:t>Navigate conversational ‘rabbit holes’ with HCPs.</a:t>
            </a:r>
          </a:p>
          <a:p>
            <a:pPr lvl="0">
              <a:spcBef>
                <a:spcPts val="0"/>
              </a:spcBef>
              <a:spcAft>
                <a:spcPts val="300"/>
              </a:spcAft>
              <a:buClr>
                <a:srgbClr val="C1D72E"/>
              </a:buClr>
            </a:pPr>
            <a:endParaRPr lang="en-US" sz="1100" dirty="0">
              <a:solidFill>
                <a:srgbClr val="53565A"/>
              </a:solidFill>
              <a:latin typeface="+mn-lt"/>
              <a:cs typeface="Arial" panose="020B0604020202020204" pitchFamily="34" charset="0"/>
            </a:endParaRPr>
          </a:p>
          <a:p>
            <a:pPr lvl="0">
              <a:spcBef>
                <a:spcPts val="0"/>
              </a:spcBef>
              <a:spcAft>
                <a:spcPts val="0"/>
              </a:spcAft>
              <a:buClr>
                <a:srgbClr val="C1D72E"/>
              </a:buClr>
            </a:pPr>
            <a:r>
              <a:rPr lang="en-US" sz="1400" b="1" dirty="0">
                <a:solidFill>
                  <a:srgbClr val="19285D"/>
                </a:solidFill>
                <a:latin typeface="Corbel" panose="020B0503020204020204" pitchFamily="34" charset="0"/>
                <a:cs typeface="Arial" panose="020B0604020202020204" pitchFamily="34" charset="0"/>
              </a:rPr>
              <a:t>MATERIALS NEEDED</a:t>
            </a:r>
          </a:p>
          <a:p>
            <a:pPr marL="285750" lvl="1" indent="-285750">
              <a:spcBef>
                <a:spcPts val="300"/>
              </a:spcBef>
              <a:buClr>
                <a:srgbClr val="C1D72E"/>
              </a:buClr>
              <a:buFont typeface="Wingdings" panose="05000000000000000000" pitchFamily="2" charset="2"/>
              <a:buChar char="q"/>
            </a:pPr>
            <a:r>
              <a:rPr lang="en-US" sz="1100" dirty="0">
                <a:solidFill>
                  <a:srgbClr val="53565A"/>
                </a:solidFill>
                <a:latin typeface="+mn-lt"/>
                <a:cs typeface="Arial" panose="020B0604020202020204" pitchFamily="34" charset="0"/>
              </a:rPr>
              <a:t>Two Truths and a Lie worksheet (1 per participant)</a:t>
            </a:r>
          </a:p>
          <a:p>
            <a:pPr marL="285750" lvl="1" indent="-285750">
              <a:spcBef>
                <a:spcPts val="300"/>
              </a:spcBef>
              <a:buClr>
                <a:srgbClr val="C1D72E"/>
              </a:buClr>
              <a:buFont typeface="Wingdings" panose="05000000000000000000" pitchFamily="2" charset="2"/>
              <a:buChar char="q"/>
            </a:pPr>
            <a:r>
              <a:rPr lang="en-US" sz="1100" dirty="0">
                <a:solidFill>
                  <a:srgbClr val="53565A"/>
                </a:solidFill>
                <a:latin typeface="+mn-lt"/>
                <a:cs typeface="Arial" panose="020B0604020202020204" pitchFamily="34" charset="0"/>
              </a:rPr>
              <a:t>Laptops or printouts for 3–4 Interpretation Stations for echocardiogram clinical content</a:t>
            </a:r>
          </a:p>
          <a:p>
            <a:pPr marL="285750" lvl="1" indent="-285750">
              <a:spcBef>
                <a:spcPts val="300"/>
              </a:spcBef>
              <a:buClr>
                <a:srgbClr val="C1D72E"/>
              </a:buClr>
              <a:buFont typeface="Wingdings" panose="05000000000000000000" pitchFamily="2" charset="2"/>
              <a:buChar char="q"/>
            </a:pPr>
            <a:r>
              <a:rPr lang="en-US" sz="1100" dirty="0">
                <a:solidFill>
                  <a:srgbClr val="53565A"/>
                </a:solidFill>
                <a:latin typeface="+mn-lt"/>
                <a:cs typeface="Arial" panose="020B0604020202020204" pitchFamily="34" charset="0"/>
              </a:rPr>
              <a:t>Interpretation Station worksheet (1 per station per participant)</a:t>
            </a:r>
          </a:p>
          <a:p>
            <a:pPr marL="285750" lvl="1" indent="-285750">
              <a:spcBef>
                <a:spcPts val="300"/>
              </a:spcBef>
              <a:buClr>
                <a:srgbClr val="C1D72E"/>
              </a:buClr>
              <a:buFont typeface="Wingdings" panose="05000000000000000000" pitchFamily="2" charset="2"/>
              <a:buChar char="q"/>
            </a:pPr>
            <a:r>
              <a:rPr lang="en-US" sz="1100" dirty="0">
                <a:solidFill>
                  <a:srgbClr val="53565A"/>
                </a:solidFill>
                <a:latin typeface="+mn-lt"/>
                <a:cs typeface="Arial" panose="020B0604020202020204" pitchFamily="34" charset="0"/>
              </a:rPr>
              <a:t>Patient Identifiers worksheet (1 per patient per participant)</a:t>
            </a:r>
          </a:p>
          <a:p>
            <a:pPr marL="285750" lvl="1" indent="-285750">
              <a:spcBef>
                <a:spcPts val="300"/>
              </a:spcBef>
              <a:buClr>
                <a:srgbClr val="C1D72E"/>
              </a:buClr>
              <a:buFont typeface="Wingdings" panose="05000000000000000000" pitchFamily="2" charset="2"/>
              <a:buChar char="q"/>
            </a:pPr>
            <a:r>
              <a:rPr lang="en-US" sz="1100" dirty="0">
                <a:solidFill>
                  <a:srgbClr val="53565A"/>
                </a:solidFill>
                <a:latin typeface="+mn-lt"/>
                <a:cs typeface="Arial" panose="020B0604020202020204" pitchFamily="34" charset="0"/>
              </a:rPr>
              <a:t>Data Flash-Match Activity Guide (for facilitator(s); prepared in advance of Day 1)</a:t>
            </a:r>
          </a:p>
          <a:p>
            <a:pPr marL="285750" lvl="1" indent="-285750">
              <a:spcBef>
                <a:spcPts val="300"/>
              </a:spcBef>
              <a:buClr>
                <a:srgbClr val="C1D72E"/>
              </a:buClr>
              <a:buFont typeface="Wingdings" panose="05000000000000000000" pitchFamily="2" charset="2"/>
              <a:buChar char="q"/>
            </a:pPr>
            <a:r>
              <a:rPr lang="en-US" sz="1100" dirty="0">
                <a:solidFill>
                  <a:srgbClr val="53565A"/>
                </a:solidFill>
                <a:latin typeface="+mn-lt"/>
                <a:cs typeface="Arial" panose="020B0604020202020204" pitchFamily="34" charset="0"/>
              </a:rPr>
              <a:t>Printed Dialogue Duos slide (1 per group)</a:t>
            </a:r>
          </a:p>
          <a:p>
            <a:pPr marL="0" lvl="1">
              <a:spcBef>
                <a:spcPts val="300"/>
              </a:spcBef>
              <a:buClr>
                <a:srgbClr val="C1D72E"/>
              </a:buClr>
            </a:pPr>
            <a:endParaRPr lang="en-US" sz="1100" dirty="0">
              <a:solidFill>
                <a:srgbClr val="53565A"/>
              </a:solidFill>
              <a:latin typeface="+mn-lt"/>
              <a:cs typeface="Arial" panose="020B0604020202020204" pitchFamily="34" charset="0"/>
            </a:endParaRPr>
          </a:p>
          <a:p>
            <a:pPr>
              <a:spcBef>
                <a:spcPts val="0"/>
              </a:spcBef>
              <a:spcAft>
                <a:spcPts val="0"/>
              </a:spcAft>
              <a:buClr>
                <a:srgbClr val="C1D72E"/>
              </a:buClr>
            </a:pPr>
            <a:r>
              <a:rPr lang="en-US" sz="1400" b="1" dirty="0">
                <a:solidFill>
                  <a:srgbClr val="19285D"/>
                </a:solidFill>
                <a:latin typeface="Corbel" panose="020B0503020204020204" pitchFamily="34" charset="0"/>
                <a:cs typeface="Calibri" panose="020F0502020204030204" pitchFamily="34" charset="0"/>
              </a:rPr>
              <a:t>KEY REMINDERS FOR FACILITATOR</a:t>
            </a:r>
            <a:endParaRPr lang="en-US" sz="1400" dirty="0">
              <a:solidFill>
                <a:srgbClr val="19285D"/>
              </a:solidFill>
              <a:latin typeface="Corbel" panose="020B0503020204020204" pitchFamily="34" charset="0"/>
              <a:cs typeface="Calibri" panose="020F0502020204030204" pitchFamily="34" charset="0"/>
            </a:endParaRPr>
          </a:p>
          <a:p>
            <a:pPr marL="227013" indent="-166688" defTabSz="914354" fontAlgn="auto">
              <a:spcBef>
                <a:spcPts val="600"/>
              </a:spcBef>
              <a:spcAft>
                <a:spcPts val="0"/>
              </a:spcAft>
              <a:buClr>
                <a:srgbClr val="C1D72E"/>
              </a:buClr>
              <a:buFont typeface="Arial" panose="020B0604020202020204" pitchFamily="34" charset="0"/>
              <a:buChar char="•"/>
            </a:pPr>
            <a:r>
              <a:rPr lang="en-US" sz="1100" dirty="0">
                <a:solidFill>
                  <a:srgbClr val="53565A"/>
                </a:solidFill>
                <a:latin typeface="Calibri" panose="020F0502020204030204" pitchFamily="34" charset="0"/>
                <a:cs typeface="Calibri" panose="020F0502020204030204" pitchFamily="34" charset="0"/>
              </a:rPr>
              <a:t>Prior to the sessions, review all facilitator notes IN DETAIL and prepare any relevant stories/personal examples.</a:t>
            </a:r>
          </a:p>
          <a:p>
            <a:pPr marL="227013" indent="-166688" defTabSz="914354" fontAlgn="auto">
              <a:spcBef>
                <a:spcPts val="600"/>
              </a:spcBef>
              <a:spcAft>
                <a:spcPts val="0"/>
              </a:spcAft>
              <a:buClr>
                <a:srgbClr val="C1D72E"/>
              </a:buClr>
              <a:buFont typeface="Arial" panose="020B0604020202020204" pitchFamily="34" charset="0"/>
              <a:buChar char="•"/>
            </a:pPr>
            <a:r>
              <a:rPr lang="en-US" sz="1100" dirty="0">
                <a:solidFill>
                  <a:srgbClr val="53565A"/>
                </a:solidFill>
                <a:latin typeface="Calibri" panose="020F0502020204030204" pitchFamily="34" charset="0"/>
                <a:cs typeface="Calibri" panose="020F0502020204030204" pitchFamily="34" charset="0"/>
              </a:rPr>
              <a:t>Confer with morning SMEs and determine any additional details needed for their presentations.</a:t>
            </a:r>
          </a:p>
          <a:p>
            <a:pPr marL="227013" indent="-166688" defTabSz="914354" fontAlgn="auto">
              <a:spcBef>
                <a:spcPts val="600"/>
              </a:spcBef>
              <a:spcAft>
                <a:spcPts val="0"/>
              </a:spcAft>
              <a:buClr>
                <a:srgbClr val="C1D72E"/>
              </a:buClr>
              <a:buFont typeface="Arial" panose="020B0604020202020204" pitchFamily="34" charset="0"/>
              <a:buChar char="•"/>
            </a:pPr>
            <a:r>
              <a:rPr lang="en-US" sz="1100" dirty="0">
                <a:solidFill>
                  <a:srgbClr val="53565A"/>
                </a:solidFill>
                <a:latin typeface="Calibri" panose="020F0502020204030204" pitchFamily="34" charset="0"/>
                <a:cs typeface="Calibri" panose="020F0502020204030204" pitchFamily="34" charset="0"/>
              </a:rPr>
              <a:t>Test your technology prior to the meeting.</a:t>
            </a:r>
          </a:p>
          <a:p>
            <a:pPr marL="0" lvl="1">
              <a:spcBef>
                <a:spcPts val="300"/>
              </a:spcBef>
              <a:buClr>
                <a:srgbClr val="C1D72E"/>
              </a:buClr>
            </a:pPr>
            <a:endParaRPr lang="en-US" sz="1100" dirty="0">
              <a:solidFill>
                <a:srgbClr val="53565A"/>
              </a:solidFill>
              <a:latin typeface="+mn-lt"/>
              <a:cs typeface="Arial" panose="020B0604020202020204" pitchFamily="34" charset="0"/>
            </a:endParaRPr>
          </a:p>
          <a:p>
            <a:pPr eaLnBrk="1">
              <a:spcBef>
                <a:spcPts val="0"/>
              </a:spcBef>
              <a:spcAft>
                <a:spcPts val="0"/>
              </a:spcAft>
              <a:buClr>
                <a:srgbClr val="C1D72E"/>
              </a:buClr>
              <a:defRPr/>
            </a:pPr>
            <a:endParaRPr lang="en-US" sz="1100" b="1" dirty="0">
              <a:solidFill>
                <a:srgbClr val="471D7C"/>
              </a:solidFill>
              <a:latin typeface="Corbel" panose="020B0503020204020204" pitchFamily="34" charset="0"/>
              <a:cs typeface="Arial" panose="020B0604020202020204" pitchFamily="34" charset="0"/>
            </a:endParaRPr>
          </a:p>
          <a:p>
            <a:pPr>
              <a:spcBef>
                <a:spcPts val="300"/>
              </a:spcBef>
              <a:buClr>
                <a:srgbClr val="C1D72E"/>
              </a:buClr>
            </a:pPr>
            <a:endParaRPr lang="en-US" sz="1100" dirty="0">
              <a:solidFill>
                <a:srgbClr val="53565A"/>
              </a:solidFill>
              <a:latin typeface="+mn-lt"/>
              <a:cs typeface="Arial" panose="020B0604020202020204" pitchFamily="34" charset="0"/>
            </a:endParaRPr>
          </a:p>
          <a:p>
            <a:pPr>
              <a:spcBef>
                <a:spcPts val="300"/>
              </a:spcBef>
              <a:buClr>
                <a:srgbClr val="C1D72E"/>
              </a:buClr>
            </a:pPr>
            <a:endParaRPr lang="en-US" sz="1100" dirty="0">
              <a:solidFill>
                <a:schemeClr val="tx1"/>
              </a:solidFill>
              <a:latin typeface="+mn-lt"/>
              <a:cs typeface="Arial" panose="020B0604020202020204" pitchFamily="34" charset="0"/>
            </a:endParaRPr>
          </a:p>
          <a:p>
            <a:pPr>
              <a:spcBef>
                <a:spcPts val="300"/>
              </a:spcBef>
              <a:buClr>
                <a:srgbClr val="C1D72E"/>
              </a:buClr>
            </a:pPr>
            <a:endParaRPr lang="en-US" sz="1000" dirty="0">
              <a:latin typeface="+mn-lt"/>
              <a:cs typeface="Arial" panose="020B0604020202020204" pitchFamily="34" charset="0"/>
            </a:endParaRPr>
          </a:p>
          <a:p>
            <a:pPr>
              <a:buClr>
                <a:srgbClr val="C1D72E"/>
              </a:buClr>
            </a:pPr>
            <a:endParaRPr lang="en-US" sz="1000" dirty="0">
              <a:latin typeface="+mn-lt"/>
              <a:cs typeface="Arial" panose="020B0604020202020204" pitchFamily="34" charset="0"/>
            </a:endParaRPr>
          </a:p>
        </p:txBody>
      </p:sp>
      <p:graphicFrame>
        <p:nvGraphicFramePr>
          <p:cNvPr id="8" name="Table 7">
            <a:extLst>
              <a:ext uri="{FF2B5EF4-FFF2-40B4-BE49-F238E27FC236}">
                <a16:creationId xmlns:a16="http://schemas.microsoft.com/office/drawing/2014/main" id="{668E2518-EBDB-61BA-AE55-6FF528BA9B9B}"/>
              </a:ext>
            </a:extLst>
          </p:cNvPr>
          <p:cNvGraphicFramePr>
            <a:graphicFrameLocks noGrp="1"/>
          </p:cNvGraphicFramePr>
          <p:nvPr>
            <p:extLst>
              <p:ext uri="{D42A27DB-BD31-4B8C-83A1-F6EECF244321}">
                <p14:modId xmlns:p14="http://schemas.microsoft.com/office/powerpoint/2010/main" val="100316107"/>
              </p:ext>
            </p:extLst>
          </p:nvPr>
        </p:nvGraphicFramePr>
        <p:xfrm>
          <a:off x="4904061" y="984147"/>
          <a:ext cx="3982487" cy="2255520"/>
        </p:xfrm>
        <a:graphic>
          <a:graphicData uri="http://schemas.openxmlformats.org/drawingml/2006/table">
            <a:tbl>
              <a:tblPr firstRow="1" bandRow="1">
                <a:tableStyleId>{5C22544A-7EE6-4342-B048-85BDC9FD1C3A}</a:tableStyleId>
              </a:tblPr>
              <a:tblGrid>
                <a:gridCol w="1432922">
                  <a:extLst>
                    <a:ext uri="{9D8B030D-6E8A-4147-A177-3AD203B41FA5}">
                      <a16:colId xmlns:a16="http://schemas.microsoft.com/office/drawing/2014/main" val="3460872777"/>
                    </a:ext>
                  </a:extLst>
                </a:gridCol>
                <a:gridCol w="2549565">
                  <a:extLst>
                    <a:ext uri="{9D8B030D-6E8A-4147-A177-3AD203B41FA5}">
                      <a16:colId xmlns:a16="http://schemas.microsoft.com/office/drawing/2014/main" val="3929844881"/>
                    </a:ext>
                  </a:extLst>
                </a:gridCol>
              </a:tblGrid>
              <a:tr h="278130">
                <a:tc gridSpan="2">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white"/>
                          </a:solidFill>
                          <a:effectLst/>
                          <a:uLnTx/>
                          <a:uFillTx/>
                          <a:latin typeface="+mn-lt"/>
                          <a:ea typeface="+mn-ea"/>
                          <a:cs typeface="+mn-cs"/>
                        </a:rPr>
                        <a:t>Day 1 AM Focus – Echo &amp; Our Patients</a:t>
                      </a:r>
                      <a:endParaRPr kumimoji="0" lang="en-US" sz="1100" b="1" i="0" u="none" strike="noStrike" kern="1200" cap="none" spc="0" normalizeH="0" baseline="0" noProof="0" dirty="0">
                        <a:ln>
                          <a:noFill/>
                        </a:ln>
                        <a:solidFill>
                          <a:prstClr val="white"/>
                        </a:solidFill>
                        <a:effectLst/>
                        <a:uLnTx/>
                        <a:uFillTx/>
                        <a:latin typeface="Century Schoolbook" panose="02040604050505020304" pitchFamily="18" charset="0"/>
                        <a:ea typeface="Times New Roman" panose="02020603050405020304" pitchFamily="18" charset="0"/>
                        <a:cs typeface="Times New Roman" panose="02020603050405020304" pitchFamily="18" charset="0"/>
                      </a:endParaRPr>
                    </a:p>
                  </a:txBody>
                  <a:tcPr marL="121920" marR="121920" marT="34290" marB="3429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9285D"/>
                    </a:solidFill>
                  </a:tcPr>
                </a:tc>
                <a:tc hMerge="1">
                  <a:txBody>
                    <a:bodyPr/>
                    <a:lstStyle/>
                    <a:p>
                      <a:pPr algn="l"/>
                      <a:endParaRPr lang="en-US" sz="1100" dirty="0">
                        <a:latin typeface="+mn-lt"/>
                        <a:cs typeface="Arial" panose="020B0604020202020204" pitchFamily="34" charset="0"/>
                      </a:endParaRP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9285D"/>
                    </a:solidFill>
                  </a:tcPr>
                </a:tc>
                <a:extLst>
                  <a:ext uri="{0D108BD9-81ED-4DB2-BD59-A6C34878D82A}">
                    <a16:rowId xmlns:a16="http://schemas.microsoft.com/office/drawing/2014/main" val="150405150"/>
                  </a:ext>
                </a:extLst>
              </a:tr>
              <a:tr h="278130">
                <a:tc>
                  <a:txBody>
                    <a:bodyPr/>
                    <a:lstStyle/>
                    <a:p>
                      <a:pPr algn="r"/>
                      <a:r>
                        <a:rPr lang="en-US" sz="1100" b="1" kern="1200" dirty="0">
                          <a:solidFill>
                            <a:srgbClr val="19285D"/>
                          </a:solidFill>
                          <a:latin typeface="+mn-lt"/>
                          <a:ea typeface="+mn-ea"/>
                          <a:cs typeface="Arial" panose="020B0604020202020204" pitchFamily="34" charset="0"/>
                        </a:rPr>
                        <a:t>Time</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l"/>
                      <a:r>
                        <a:rPr lang="en-US" sz="1100" b="1" kern="1200" dirty="0">
                          <a:solidFill>
                            <a:srgbClr val="19285D"/>
                          </a:solidFill>
                          <a:latin typeface="+mn-lt"/>
                          <a:ea typeface="+mn-ea"/>
                          <a:cs typeface="Arial" panose="020B0604020202020204" pitchFamily="34" charset="0"/>
                        </a:rPr>
                        <a:t>Segment</a:t>
                      </a: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2630808236"/>
                  </a:ext>
                </a:extLst>
              </a:tr>
              <a:tr h="278130">
                <a:tc>
                  <a:txBody>
                    <a:bodyPr/>
                    <a:lstStyle/>
                    <a:p>
                      <a:pPr algn="r"/>
                      <a:r>
                        <a:rPr lang="en-US" sz="1100" b="1" dirty="0">
                          <a:solidFill>
                            <a:srgbClr val="19285D"/>
                          </a:solidFill>
                          <a:latin typeface="+mn-lt"/>
                          <a:cs typeface="Arial" panose="020B0604020202020204" pitchFamily="34" charset="0"/>
                        </a:rPr>
                        <a:t>9:00-9:3o am</a:t>
                      </a:r>
                    </a:p>
                  </a:txBody>
                  <a:tcPr marL="121920" marR="121920" marT="34290" marB="34290">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100" b="1" kern="1200" dirty="0">
                          <a:solidFill>
                            <a:srgbClr val="53565A"/>
                          </a:solidFill>
                          <a:latin typeface="Calibri" panose="020F0502020204030204" pitchFamily="34" charset="0"/>
                          <a:ea typeface="Geneva" pitchFamily="123" charset="-128"/>
                          <a:cs typeface="Calibri" panose="020F0502020204030204" pitchFamily="34" charset="0"/>
                        </a:rPr>
                        <a:t>Welcome &amp; Icebreaker</a:t>
                      </a:r>
                    </a:p>
                  </a:txBody>
                  <a:tcPr marL="121920" marR="121920" marT="34290" marB="34290">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762979764"/>
                  </a:ext>
                </a:extLst>
              </a:tr>
              <a:tr h="278130">
                <a:tc>
                  <a:txBody>
                    <a:bodyPr/>
                    <a:lstStyle/>
                    <a:p>
                      <a:pPr algn="r"/>
                      <a:r>
                        <a:rPr lang="en-US" sz="1100" b="1" dirty="0">
                          <a:solidFill>
                            <a:srgbClr val="19285D"/>
                          </a:solidFill>
                          <a:latin typeface="+mn-lt"/>
                          <a:cs typeface="Arial" panose="020B0604020202020204" pitchFamily="34" charset="0"/>
                        </a:rPr>
                        <a:t>9:30-10:45 am </a:t>
                      </a:r>
                    </a:p>
                  </a:txBody>
                  <a:tcPr marL="121920" marR="121920" marT="34290" marB="34290">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spcBef>
                          <a:spcPts val="0"/>
                        </a:spcBef>
                        <a:spcAft>
                          <a:spcPts val="0"/>
                        </a:spcAft>
                      </a:pPr>
                      <a:r>
                        <a:rPr lang="en-US" sz="1100" b="1" kern="1200" dirty="0">
                          <a:solidFill>
                            <a:srgbClr val="53565A"/>
                          </a:solidFill>
                          <a:latin typeface="Calibri" panose="020F0502020204030204" pitchFamily="34" charset="0"/>
                          <a:ea typeface="Geneva" pitchFamily="123" charset="-128"/>
                          <a:cs typeface="Calibri" panose="020F0502020204030204" pitchFamily="34" charset="0"/>
                        </a:rPr>
                        <a:t>Echo Clinical Cultivator – </a:t>
                      </a:r>
                    </a:p>
                    <a:p>
                      <a:pPr marL="0" marR="0">
                        <a:spcBef>
                          <a:spcPts val="0"/>
                        </a:spcBef>
                        <a:spcAft>
                          <a:spcPts val="0"/>
                        </a:spcAft>
                      </a:pPr>
                      <a:r>
                        <a:rPr lang="en-US" sz="1100" b="0" kern="1200" dirty="0">
                          <a:solidFill>
                            <a:srgbClr val="53565A"/>
                          </a:solidFill>
                          <a:latin typeface="Calibri" panose="020F0502020204030204" pitchFamily="34" charset="0"/>
                          <a:ea typeface="Geneva" pitchFamily="123" charset="-128"/>
                          <a:cs typeface="Calibri" panose="020F0502020204030204" pitchFamily="34" charset="0"/>
                        </a:rPr>
                        <a:t>Howard Castillo &amp; </a:t>
                      </a:r>
                    </a:p>
                    <a:p>
                      <a:pPr marL="0" marR="0">
                        <a:spcBef>
                          <a:spcPts val="0"/>
                        </a:spcBef>
                        <a:spcAft>
                          <a:spcPts val="0"/>
                        </a:spcAft>
                      </a:pPr>
                      <a:r>
                        <a:rPr lang="en-US" sz="1100" b="0" kern="1200" dirty="0">
                          <a:solidFill>
                            <a:srgbClr val="53565A"/>
                          </a:solidFill>
                          <a:latin typeface="Calibri" panose="020F0502020204030204" pitchFamily="34" charset="0"/>
                          <a:ea typeface="Geneva" pitchFamily="123" charset="-128"/>
                          <a:cs typeface="Calibri" panose="020F0502020204030204" pitchFamily="34" charset="0"/>
                        </a:rPr>
                        <a:t>Melissa McGruder </a:t>
                      </a:r>
                    </a:p>
                  </a:txBody>
                  <a:tcPr marL="121920" marR="121920" marT="34290" marB="34290">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769089221"/>
                  </a:ext>
                </a:extLst>
              </a:tr>
              <a:tr h="278130">
                <a:tc>
                  <a:txBody>
                    <a:bodyPr/>
                    <a:lstStyle/>
                    <a:p>
                      <a:pPr marL="0" marR="0" lvl="0" indent="0" algn="r" defTabSz="412016" rtl="0" eaLnBrk="1" fontAlgn="auto" latinLnBrk="0" hangingPunct="0">
                        <a:lnSpc>
                          <a:spcPct val="100000"/>
                        </a:lnSpc>
                        <a:spcBef>
                          <a:spcPts val="0"/>
                        </a:spcBef>
                        <a:spcAft>
                          <a:spcPts val="0"/>
                        </a:spcAft>
                        <a:buClrTx/>
                        <a:buSzTx/>
                        <a:buFontTx/>
                        <a:buNone/>
                        <a:tabLst/>
                        <a:defRPr/>
                      </a:pPr>
                      <a:r>
                        <a:rPr lang="en-US" sz="1100" b="1" dirty="0">
                          <a:solidFill>
                            <a:srgbClr val="19285D"/>
                          </a:solidFill>
                          <a:latin typeface="+mn-lt"/>
                          <a:cs typeface="Arial" panose="020B0604020202020204" pitchFamily="34" charset="0"/>
                        </a:rPr>
                        <a:t>10:45-11:00 am </a:t>
                      </a:r>
                    </a:p>
                  </a:txBody>
                  <a:tcPr marL="121920" marR="121920" marT="34290" marB="34290">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sz="1100" b="1" kern="1200" dirty="0">
                          <a:solidFill>
                            <a:srgbClr val="53565A"/>
                          </a:solidFill>
                          <a:latin typeface="Calibri" panose="020F0502020204030204" pitchFamily="34" charset="0"/>
                          <a:ea typeface="Geneva" pitchFamily="123" charset="-128"/>
                          <a:cs typeface="Calibri" panose="020F0502020204030204" pitchFamily="34" charset="0"/>
                        </a:rPr>
                        <a:t>BREAK</a:t>
                      </a:r>
                      <a:endParaRPr lang="en-US" sz="1100" b="1" dirty="0">
                        <a:solidFill>
                          <a:srgbClr val="53565A"/>
                        </a:solidFill>
                        <a:latin typeface="+mn-lt"/>
                        <a:cs typeface="Arial" panose="020B0604020202020204" pitchFamily="34" charset="0"/>
                      </a:endParaRPr>
                    </a:p>
                  </a:txBody>
                  <a:tcPr marL="121920" marR="121920" marT="34290" marB="34290">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830955845"/>
                  </a:ext>
                </a:extLst>
              </a:tr>
              <a:tr h="0">
                <a:tc>
                  <a:txBody>
                    <a:bodyPr/>
                    <a:lstStyle/>
                    <a:p>
                      <a:pPr algn="r"/>
                      <a:r>
                        <a:rPr lang="en-US" sz="1100" b="1" kern="1200" dirty="0">
                          <a:solidFill>
                            <a:srgbClr val="19285D"/>
                          </a:solidFill>
                          <a:latin typeface="+mn-lt"/>
                          <a:ea typeface="+mn-ea"/>
                          <a:cs typeface="Arial" panose="020B0604020202020204" pitchFamily="34" charset="0"/>
                        </a:rPr>
                        <a:t>11:00 am-12:00 pm </a:t>
                      </a:r>
                    </a:p>
                  </a:txBody>
                  <a:tcPr marL="121920" marR="121920" marT="34290" marB="34290">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sz="1100" b="1" kern="1200" dirty="0">
                          <a:solidFill>
                            <a:srgbClr val="53565A"/>
                          </a:solidFill>
                          <a:latin typeface="Calibri" panose="020F0502020204030204" pitchFamily="34" charset="0"/>
                          <a:ea typeface="Geneva" pitchFamily="123" charset="-128"/>
                          <a:cs typeface="Calibri" panose="020F0502020204030204" pitchFamily="34" charset="0"/>
                        </a:rPr>
                        <a:t>Patient Identifiers – </a:t>
                      </a:r>
                    </a:p>
                    <a:p>
                      <a:pPr algn="l"/>
                      <a:r>
                        <a:rPr lang="en-US" sz="1100" b="0" kern="1200" dirty="0">
                          <a:solidFill>
                            <a:srgbClr val="53565A"/>
                          </a:solidFill>
                          <a:latin typeface="Calibri" panose="020F0502020204030204" pitchFamily="34" charset="0"/>
                          <a:ea typeface="Geneva" pitchFamily="123" charset="-128"/>
                          <a:cs typeface="Calibri" panose="020F0502020204030204" pitchFamily="34" charset="0"/>
                        </a:rPr>
                        <a:t>Howard Castillo &amp; </a:t>
                      </a:r>
                    </a:p>
                    <a:p>
                      <a:pPr algn="l"/>
                      <a:r>
                        <a:rPr lang="en-US" sz="1100" b="0" kern="1200" dirty="0">
                          <a:solidFill>
                            <a:srgbClr val="53565A"/>
                          </a:solidFill>
                          <a:latin typeface="Calibri" panose="020F0502020204030204" pitchFamily="34" charset="0"/>
                          <a:ea typeface="Geneva" pitchFamily="123" charset="-128"/>
                          <a:cs typeface="Calibri" panose="020F0502020204030204" pitchFamily="34" charset="0"/>
                        </a:rPr>
                        <a:t>Melissa McGruder </a:t>
                      </a:r>
                    </a:p>
                  </a:txBody>
                  <a:tcPr marL="121920" marR="121920" marT="34290" marB="34290">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901434639"/>
                  </a:ext>
                </a:extLst>
              </a:tr>
            </a:tbl>
          </a:graphicData>
        </a:graphic>
      </p:graphicFrame>
      <p:graphicFrame>
        <p:nvGraphicFramePr>
          <p:cNvPr id="11" name="Table 10">
            <a:extLst>
              <a:ext uri="{FF2B5EF4-FFF2-40B4-BE49-F238E27FC236}">
                <a16:creationId xmlns:a16="http://schemas.microsoft.com/office/drawing/2014/main" id="{4443DC1F-9DD6-BC89-8201-5FD4B4F334A9}"/>
              </a:ext>
            </a:extLst>
          </p:cNvPr>
          <p:cNvGraphicFramePr>
            <a:graphicFrameLocks noGrp="1"/>
          </p:cNvGraphicFramePr>
          <p:nvPr>
            <p:extLst>
              <p:ext uri="{D42A27DB-BD31-4B8C-83A1-F6EECF244321}">
                <p14:modId xmlns:p14="http://schemas.microsoft.com/office/powerpoint/2010/main" val="2742664284"/>
              </p:ext>
            </p:extLst>
          </p:nvPr>
        </p:nvGraphicFramePr>
        <p:xfrm>
          <a:off x="4912937" y="3429000"/>
          <a:ext cx="3982488" cy="2628900"/>
        </p:xfrm>
        <a:graphic>
          <a:graphicData uri="http://schemas.openxmlformats.org/drawingml/2006/table">
            <a:tbl>
              <a:tblPr firstRow="1" bandRow="1">
                <a:tableStyleId>{5C22544A-7EE6-4342-B048-85BDC9FD1C3A}</a:tableStyleId>
              </a:tblPr>
              <a:tblGrid>
                <a:gridCol w="1426562">
                  <a:extLst>
                    <a:ext uri="{9D8B030D-6E8A-4147-A177-3AD203B41FA5}">
                      <a16:colId xmlns:a16="http://schemas.microsoft.com/office/drawing/2014/main" val="3460872777"/>
                    </a:ext>
                  </a:extLst>
                </a:gridCol>
                <a:gridCol w="2555926">
                  <a:extLst>
                    <a:ext uri="{9D8B030D-6E8A-4147-A177-3AD203B41FA5}">
                      <a16:colId xmlns:a16="http://schemas.microsoft.com/office/drawing/2014/main" val="3929844881"/>
                    </a:ext>
                  </a:extLst>
                </a:gridCol>
              </a:tblGrid>
              <a:tr h="278130">
                <a:tc gridSpan="2">
                  <a:txBody>
                    <a:bodyPr/>
                    <a:lstStyle/>
                    <a:p>
                      <a:pPr marL="0" marR="0">
                        <a:spcBef>
                          <a:spcPts val="0"/>
                        </a:spcBef>
                        <a:spcAft>
                          <a:spcPts val="0"/>
                        </a:spcAft>
                      </a:pPr>
                      <a:r>
                        <a:rPr lang="en-US" sz="1100" dirty="0">
                          <a:effectLst/>
                        </a:rPr>
                        <a:t>Day 1 PM Focus – Echo: Connection is Crucial/Application </a:t>
                      </a:r>
                      <a:endParaRPr lang="en-US" sz="1100" dirty="0">
                        <a:effectLst/>
                        <a:latin typeface="Century Schoolbook" panose="02040604050505020304" pitchFamily="18" charset="0"/>
                        <a:ea typeface="Times New Roman" panose="02020603050405020304" pitchFamily="18" charset="0"/>
                        <a:cs typeface="Times New Roman" panose="02020603050405020304" pitchFamily="18" charset="0"/>
                      </a:endParaRPr>
                    </a:p>
                  </a:txBody>
                  <a:tcPr marL="121920" marR="121920" marT="34290" marB="3429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9285D"/>
                    </a:solidFill>
                  </a:tcPr>
                </a:tc>
                <a:tc hMerge="1">
                  <a:txBody>
                    <a:bodyPr/>
                    <a:lstStyle/>
                    <a:p>
                      <a:pPr algn="l"/>
                      <a:endParaRPr lang="en-US" sz="1100" dirty="0">
                        <a:latin typeface="+mn-lt"/>
                        <a:cs typeface="Arial" panose="020B0604020202020204" pitchFamily="34" charset="0"/>
                      </a:endParaRP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9285D"/>
                    </a:solidFill>
                  </a:tcPr>
                </a:tc>
                <a:extLst>
                  <a:ext uri="{0D108BD9-81ED-4DB2-BD59-A6C34878D82A}">
                    <a16:rowId xmlns:a16="http://schemas.microsoft.com/office/drawing/2014/main" val="150405150"/>
                  </a:ext>
                </a:extLst>
              </a:tr>
              <a:tr h="278130">
                <a:tc>
                  <a:txBody>
                    <a:bodyPr/>
                    <a:lstStyle/>
                    <a:p>
                      <a:pPr algn="r"/>
                      <a:r>
                        <a:rPr lang="en-US" sz="1100" b="1" kern="1200" dirty="0">
                          <a:solidFill>
                            <a:srgbClr val="19285D"/>
                          </a:solidFill>
                          <a:latin typeface="+mn-lt"/>
                          <a:ea typeface="+mn-ea"/>
                          <a:cs typeface="Arial" panose="020B0604020202020204" pitchFamily="34" charset="0"/>
                        </a:rPr>
                        <a:t>Time</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l"/>
                      <a:r>
                        <a:rPr lang="en-US" sz="1100" b="1" kern="1200" dirty="0">
                          <a:solidFill>
                            <a:srgbClr val="19285D"/>
                          </a:solidFill>
                          <a:latin typeface="+mn-lt"/>
                          <a:ea typeface="+mn-ea"/>
                          <a:cs typeface="Arial" panose="020B0604020202020204" pitchFamily="34" charset="0"/>
                        </a:rPr>
                        <a:t>Segment</a:t>
                      </a: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2630808236"/>
                  </a:ext>
                </a:extLst>
              </a:tr>
              <a:tr h="278130">
                <a:tc>
                  <a:txBody>
                    <a:bodyPr/>
                    <a:lstStyle/>
                    <a:p>
                      <a:pPr algn="r"/>
                      <a:r>
                        <a:rPr lang="en-US" sz="1100" b="1" dirty="0">
                          <a:solidFill>
                            <a:srgbClr val="19285D"/>
                          </a:solidFill>
                          <a:latin typeface="+mn-lt"/>
                          <a:cs typeface="Arial" panose="020B0604020202020204" pitchFamily="34" charset="0"/>
                        </a:rPr>
                        <a:t>12:00-1:00 pm</a:t>
                      </a:r>
                    </a:p>
                  </a:txBody>
                  <a:tcPr marL="121920" marR="121920" marT="34290" marB="34290">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100" b="1" kern="1200" dirty="0">
                          <a:solidFill>
                            <a:srgbClr val="53565A"/>
                          </a:solidFill>
                          <a:latin typeface="Calibri" panose="020F0502020204030204" pitchFamily="34" charset="0"/>
                          <a:ea typeface="Geneva" pitchFamily="123" charset="-128"/>
                          <a:cs typeface="Calibri" panose="020F0502020204030204" pitchFamily="34" charset="0"/>
                        </a:rPr>
                        <a:t>LUNCH</a:t>
                      </a:r>
                    </a:p>
                  </a:txBody>
                  <a:tcPr marL="121920" marR="121920" marT="34290" marB="34290">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762979764"/>
                  </a:ext>
                </a:extLst>
              </a:tr>
              <a:tr h="278130">
                <a:tc>
                  <a:txBody>
                    <a:bodyPr/>
                    <a:lstStyle/>
                    <a:p>
                      <a:pPr algn="r"/>
                      <a:r>
                        <a:rPr lang="en-US" sz="1100" b="1" dirty="0">
                          <a:solidFill>
                            <a:srgbClr val="19285D"/>
                          </a:solidFill>
                          <a:latin typeface="+mn-lt"/>
                          <a:cs typeface="Arial" panose="020B0604020202020204" pitchFamily="34" charset="0"/>
                        </a:rPr>
                        <a:t>1:00-2:00 pm</a:t>
                      </a:r>
                    </a:p>
                  </a:txBody>
                  <a:tcPr marL="121920" marR="121920" marT="34290" marB="34290">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100" b="1" kern="1200" dirty="0">
                          <a:solidFill>
                            <a:srgbClr val="53565A"/>
                          </a:solidFill>
                          <a:latin typeface="Calibri" panose="020F0502020204030204" pitchFamily="34" charset="0"/>
                          <a:ea typeface="Geneva" pitchFamily="123" charset="-128"/>
                          <a:cs typeface="Calibri" panose="020F0502020204030204" pitchFamily="34" charset="0"/>
                        </a:rPr>
                        <a:t>Lead the Dialogue: </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100" b="0" kern="1200" dirty="0">
                          <a:solidFill>
                            <a:srgbClr val="53565A"/>
                          </a:solidFill>
                          <a:latin typeface="Calibri" panose="020F0502020204030204" pitchFamily="34" charset="0"/>
                          <a:ea typeface="Geneva" pitchFamily="123" charset="-128"/>
                          <a:cs typeface="Calibri" panose="020F0502020204030204" pitchFamily="34" charset="0"/>
                        </a:rPr>
                        <a:t>Listening/ Questioning</a:t>
                      </a:r>
                    </a:p>
                  </a:txBody>
                  <a:tcPr marL="121920" marR="121920" marT="34290" marB="34290">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769089221"/>
                  </a:ext>
                </a:extLst>
              </a:tr>
              <a:tr h="278130">
                <a:tc>
                  <a:txBody>
                    <a:bodyPr/>
                    <a:lstStyle/>
                    <a:p>
                      <a:pPr marL="0" marR="0" lvl="0" indent="0" algn="r" defTabSz="412016" rtl="0" eaLnBrk="1" fontAlgn="auto" latinLnBrk="0" hangingPunct="0">
                        <a:lnSpc>
                          <a:spcPct val="100000"/>
                        </a:lnSpc>
                        <a:spcBef>
                          <a:spcPts val="0"/>
                        </a:spcBef>
                        <a:spcAft>
                          <a:spcPts val="0"/>
                        </a:spcAft>
                        <a:buClrTx/>
                        <a:buSzTx/>
                        <a:buFontTx/>
                        <a:buNone/>
                        <a:tabLst/>
                        <a:defRPr/>
                      </a:pPr>
                      <a:r>
                        <a:rPr lang="en-US" sz="1100" b="1" dirty="0">
                          <a:solidFill>
                            <a:srgbClr val="19285D"/>
                          </a:solidFill>
                          <a:latin typeface="+mn-lt"/>
                          <a:cs typeface="Arial" panose="020B0604020202020204" pitchFamily="34" charset="0"/>
                        </a:rPr>
                        <a:t>2:00-2:15 pm</a:t>
                      </a:r>
                    </a:p>
                  </a:txBody>
                  <a:tcPr marL="121920" marR="121920" marT="34290" marB="34290">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sz="1100" b="1" kern="1200" dirty="0">
                          <a:solidFill>
                            <a:srgbClr val="53565A"/>
                          </a:solidFill>
                          <a:latin typeface="Calibri" panose="020F0502020204030204" pitchFamily="34" charset="0"/>
                          <a:ea typeface="Geneva" pitchFamily="123" charset="-128"/>
                          <a:cs typeface="Calibri" panose="020F0502020204030204" pitchFamily="34" charset="0"/>
                        </a:rPr>
                        <a:t>BREAK</a:t>
                      </a:r>
                      <a:endParaRPr lang="en-US" sz="1100" b="1" dirty="0">
                        <a:solidFill>
                          <a:srgbClr val="53565A"/>
                        </a:solidFill>
                        <a:latin typeface="+mn-lt"/>
                        <a:cs typeface="Arial" panose="020B0604020202020204" pitchFamily="34" charset="0"/>
                      </a:endParaRPr>
                    </a:p>
                  </a:txBody>
                  <a:tcPr marL="121920" marR="121920" marT="34290" marB="34290">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830955845"/>
                  </a:ext>
                </a:extLst>
              </a:tr>
              <a:tr h="278130">
                <a:tc>
                  <a:txBody>
                    <a:bodyPr/>
                    <a:lstStyle/>
                    <a:p>
                      <a:pPr algn="r"/>
                      <a:r>
                        <a:rPr lang="en-US" sz="1100" b="1" kern="1200" dirty="0">
                          <a:solidFill>
                            <a:srgbClr val="19285D"/>
                          </a:solidFill>
                          <a:latin typeface="+mn-lt"/>
                          <a:ea typeface="+mn-ea"/>
                          <a:cs typeface="Arial" panose="020B0604020202020204" pitchFamily="34" charset="0"/>
                        </a:rPr>
                        <a:t>2:15-3:15 pm</a:t>
                      </a:r>
                    </a:p>
                  </a:txBody>
                  <a:tcPr marL="121920" marR="121920" marT="34290" marB="34290">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sz="1100" b="1" kern="1200" dirty="0">
                          <a:solidFill>
                            <a:srgbClr val="53565A"/>
                          </a:solidFill>
                          <a:latin typeface="Calibri" panose="020F0502020204030204" pitchFamily="34" charset="0"/>
                          <a:ea typeface="Geneva" pitchFamily="123" charset="-128"/>
                          <a:cs typeface="Calibri" panose="020F0502020204030204" pitchFamily="34" charset="0"/>
                        </a:rPr>
                        <a:t>Managing Rabbit Holes</a:t>
                      </a:r>
                      <a:endParaRPr lang="en-US" sz="1100" b="1" dirty="0">
                        <a:solidFill>
                          <a:srgbClr val="19285D"/>
                        </a:solidFill>
                        <a:latin typeface="+mn-lt"/>
                        <a:cs typeface="Arial" panose="020B0604020202020204" pitchFamily="34" charset="0"/>
                      </a:endParaRPr>
                    </a:p>
                  </a:txBody>
                  <a:tcPr marL="121920" marR="121920" marT="34290" marB="34290">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901434639"/>
                  </a:ext>
                </a:extLst>
              </a:tr>
              <a:tr h="278130">
                <a:tc>
                  <a:txBody>
                    <a:bodyPr/>
                    <a:lstStyle/>
                    <a:p>
                      <a:pPr algn="r"/>
                      <a:r>
                        <a:rPr lang="en-US" sz="1100" b="1" kern="1200" dirty="0">
                          <a:solidFill>
                            <a:srgbClr val="19285D"/>
                          </a:solidFill>
                          <a:latin typeface="+mn-lt"/>
                          <a:ea typeface="+mn-ea"/>
                          <a:cs typeface="Arial" panose="020B0604020202020204" pitchFamily="34" charset="0"/>
                        </a:rPr>
                        <a:t>3:15-3:45 pm</a:t>
                      </a:r>
                    </a:p>
                  </a:txBody>
                  <a:tcPr marL="121920" marR="121920" marT="34290" marB="34290">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100" b="1" kern="1200" dirty="0">
                          <a:solidFill>
                            <a:srgbClr val="53565A"/>
                          </a:solidFill>
                          <a:latin typeface="Calibri" panose="020F0502020204030204" pitchFamily="34" charset="0"/>
                          <a:ea typeface="Geneva" pitchFamily="123" charset="-128"/>
                          <a:cs typeface="Calibri" panose="020F0502020204030204" pitchFamily="34" charset="0"/>
                        </a:rPr>
                        <a:t>G.R.O.W.</a:t>
                      </a:r>
                    </a:p>
                  </a:txBody>
                  <a:tcPr marL="121920" marR="121920" marT="34290" marB="34290">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897116"/>
                  </a:ext>
                </a:extLst>
              </a:tr>
              <a:tr h="278130">
                <a:tc>
                  <a:txBody>
                    <a:bodyPr/>
                    <a:lstStyle/>
                    <a:p>
                      <a:pPr algn="r"/>
                      <a:r>
                        <a:rPr lang="en-US" sz="1100" b="1" kern="1200" dirty="0">
                          <a:solidFill>
                            <a:srgbClr val="19285D"/>
                          </a:solidFill>
                          <a:latin typeface="+mn-lt"/>
                          <a:ea typeface="+mn-ea"/>
                          <a:cs typeface="Arial" panose="020B0604020202020204" pitchFamily="34" charset="0"/>
                        </a:rPr>
                        <a:t>3:45-5:00 pm</a:t>
                      </a:r>
                    </a:p>
                  </a:txBody>
                  <a:tcPr marL="121920" marR="121920" marT="34290" marB="34290">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100" b="1" kern="1200" dirty="0">
                          <a:solidFill>
                            <a:srgbClr val="53565A"/>
                          </a:solidFill>
                          <a:latin typeface="Calibri" panose="020F0502020204030204" pitchFamily="34" charset="0"/>
                          <a:ea typeface="Geneva" pitchFamily="123" charset="-128"/>
                          <a:cs typeface="Calibri" panose="020F0502020204030204" pitchFamily="34" charset="0"/>
                        </a:rPr>
                        <a:t>Dialogue Trios</a:t>
                      </a:r>
                    </a:p>
                  </a:txBody>
                  <a:tcPr marL="121920" marR="121920" marT="34290" marB="34290">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007396224"/>
                  </a:ext>
                </a:extLst>
              </a:tr>
              <a:tr h="278130">
                <a:tc>
                  <a:txBody>
                    <a:bodyPr/>
                    <a:lstStyle/>
                    <a:p>
                      <a:pPr algn="r"/>
                      <a:endParaRPr lang="en-US" sz="1100" b="1" dirty="0">
                        <a:solidFill>
                          <a:srgbClr val="19285D"/>
                        </a:solidFill>
                        <a:latin typeface="+mn-lt"/>
                        <a:cs typeface="Arial" panose="020B0604020202020204" pitchFamily="34" charset="0"/>
                      </a:endParaRPr>
                    </a:p>
                  </a:txBody>
                  <a:tcPr marL="121920" marR="121920" marT="34290" marB="34290">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100" b="1" kern="1200" dirty="0">
                          <a:solidFill>
                            <a:srgbClr val="53565A"/>
                          </a:solidFill>
                          <a:latin typeface="Calibri" panose="020F0502020204030204" pitchFamily="34" charset="0"/>
                          <a:ea typeface="Geneva" pitchFamily="123" charset="-128"/>
                          <a:cs typeface="Calibri" panose="020F0502020204030204" pitchFamily="34" charset="0"/>
                        </a:rPr>
                        <a:t>Closing</a:t>
                      </a:r>
                    </a:p>
                  </a:txBody>
                  <a:tcPr marL="121920" marR="121920" marT="34290" marB="34290">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453478042"/>
                  </a:ext>
                </a:extLst>
              </a:tr>
            </a:tbl>
          </a:graphicData>
        </a:graphic>
      </p:graphicFrame>
    </p:spTree>
    <p:extLst>
      <p:ext uri="{BB962C8B-B14F-4D97-AF65-F5344CB8AC3E}">
        <p14:creationId xmlns:p14="http://schemas.microsoft.com/office/powerpoint/2010/main" val="118916621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6375" y="546100"/>
            <a:ext cx="4365625" cy="2455863"/>
          </a:xfrm>
        </p:spPr>
      </p:sp>
      <p:sp>
        <p:nvSpPr>
          <p:cNvPr id="3" name="Notes Placeholder 2"/>
          <p:cNvSpPr>
            <a:spLocks noGrp="1"/>
          </p:cNvSpPr>
          <p:nvPr>
            <p:ph type="body" idx="1"/>
          </p:nvPr>
        </p:nvSpPr>
        <p:spPr/>
        <p:txBody>
          <a:bodyPr/>
          <a:lstStyle/>
          <a:p>
            <a:pPr>
              <a:spcBef>
                <a:spcPts val="600"/>
              </a:spcBef>
            </a:pPr>
            <a:r>
              <a:rPr lang="en-US" b="1" dirty="0"/>
              <a:t>Present</a:t>
            </a:r>
            <a:r>
              <a:rPr lang="en-US" dirty="0"/>
              <a:t> the on-screen patient details. </a:t>
            </a:r>
          </a:p>
          <a:p>
            <a:pPr>
              <a:spcBef>
                <a:spcPts val="600"/>
              </a:spcBef>
            </a:pPr>
            <a:r>
              <a:rPr lang="en-US" b="1" dirty="0"/>
              <a:t>Tell</a:t>
            </a:r>
            <a:r>
              <a:rPr lang="en-US" dirty="0"/>
              <a:t> trios to begin recording everything they would want to share with their attending about the patient case as if they were presenting Grand Rounds. (5 min)</a:t>
            </a:r>
          </a:p>
          <a:p>
            <a:pPr>
              <a:spcBef>
                <a:spcPts val="600"/>
              </a:spcBef>
            </a:pPr>
            <a:r>
              <a:rPr lang="en-US" b="1" dirty="0"/>
              <a:t>Emphasize:</a:t>
            </a:r>
          </a:p>
          <a:p>
            <a:pPr lvl="1">
              <a:spcBef>
                <a:spcPts val="600"/>
              </a:spcBef>
            </a:pPr>
            <a:r>
              <a:rPr lang="en-US" dirty="0">
                <a:latin typeface="Arial" panose="020B0604020202020204" pitchFamily="34" charset="0"/>
                <a:cs typeface="Arial" panose="020B0604020202020204" pitchFamily="34" charset="0"/>
              </a:rPr>
              <a:t>Include the “why” for each datapoint or nonclinical detail that they choose to highlight.</a:t>
            </a:r>
          </a:p>
          <a:p>
            <a:pPr lvl="1">
              <a:spcBef>
                <a:spcPts val="600"/>
              </a:spcBef>
            </a:pPr>
            <a:r>
              <a:rPr lang="en-US" dirty="0">
                <a:latin typeface="Arial" panose="020B0604020202020204" pitchFamily="34" charset="0"/>
                <a:cs typeface="Arial" panose="020B0604020202020204" pitchFamily="34" charset="0"/>
              </a:rPr>
              <a:t>They should utilize the language/verbalization that they would with an actual attending.</a:t>
            </a:r>
          </a:p>
          <a:p>
            <a:pPr>
              <a:spcBef>
                <a:spcPts val="600"/>
              </a:spcBef>
            </a:pPr>
            <a:r>
              <a:rPr lang="en-US" b="1" dirty="0"/>
              <a:t>Encourage</a:t>
            </a:r>
            <a:r>
              <a:rPr lang="en-US" dirty="0"/>
              <a:t> trios to have a robust dialogue amongst themselves to pressure test their final conclusions.</a:t>
            </a:r>
          </a:p>
          <a:p>
            <a:pPr>
              <a:spcBef>
                <a:spcPts val="600"/>
              </a:spcBef>
            </a:pPr>
            <a:r>
              <a:rPr lang="en-US" b="1" dirty="0"/>
              <a:t>Remind</a:t>
            </a:r>
            <a:r>
              <a:rPr lang="en-US" dirty="0"/>
              <a:t> participants that when finished with all three patient profiles, their trios will present their perspectives to the full room, so they should prepare accordingly (e.g., who will speak to what, etc.). </a:t>
            </a:r>
          </a:p>
          <a:p>
            <a:pPr>
              <a:spcBef>
                <a:spcPts val="600"/>
              </a:spcBef>
            </a:pPr>
            <a:r>
              <a:rPr lang="en-US" dirty="0"/>
              <a:t>When time is up, </a:t>
            </a:r>
            <a:r>
              <a:rPr lang="en-US" b="1" dirty="0"/>
              <a:t>advance</a:t>
            </a:r>
            <a:r>
              <a:rPr lang="en-US" dirty="0"/>
              <a:t> the slide.</a:t>
            </a:r>
          </a:p>
          <a:p>
            <a:endParaRPr lang="en-US" dirty="0"/>
          </a:p>
        </p:txBody>
      </p:sp>
      <p:sp>
        <p:nvSpPr>
          <p:cNvPr id="4" name="Rectangle 3">
            <a:extLst>
              <a:ext uri="{FF2B5EF4-FFF2-40B4-BE49-F238E27FC236}">
                <a16:creationId xmlns:a16="http://schemas.microsoft.com/office/drawing/2014/main" id="{51165682-9C41-D64F-4245-6836ACAA4FB8}"/>
              </a:ext>
            </a:extLst>
          </p:cNvPr>
          <p:cNvSpPr/>
          <p:nvPr/>
        </p:nvSpPr>
        <p:spPr>
          <a:xfrm>
            <a:off x="116305" y="30115"/>
            <a:ext cx="4908120" cy="277785"/>
          </a:xfrm>
          <a:prstGeom prst="rect">
            <a:avLst/>
          </a:prstGeom>
        </p:spPr>
        <p:txBody>
          <a:bodyPr wrap="square" lIns="92217" tIns="46109" rIns="92217" bIns="46109" anchor="ctr">
            <a:spAutoFit/>
          </a:bodyPr>
          <a:lstStyle/>
          <a:p>
            <a:pPr algn="l">
              <a:spcBef>
                <a:spcPts val="403"/>
              </a:spcBef>
            </a:pPr>
            <a:r>
              <a:rPr lang="en-US" sz="1200" b="1" dirty="0">
                <a:solidFill>
                  <a:schemeClr val="bg1"/>
                </a:solidFill>
                <a:latin typeface="Arial" panose="020B0604020202020204" pitchFamily="34" charset="0"/>
                <a:cs typeface="Arial" panose="020B0604020202020204" pitchFamily="34" charset="0"/>
              </a:rPr>
              <a:t>DAY 1: RCPS MASTERCLASS</a:t>
            </a:r>
          </a:p>
        </p:txBody>
      </p:sp>
      <p:graphicFrame>
        <p:nvGraphicFramePr>
          <p:cNvPr id="8" name="Table 7">
            <a:extLst>
              <a:ext uri="{FF2B5EF4-FFF2-40B4-BE49-F238E27FC236}">
                <a16:creationId xmlns:a16="http://schemas.microsoft.com/office/drawing/2014/main" id="{F647C3B2-4902-310C-7BDD-F6C8615DCF98}"/>
              </a:ext>
            </a:extLst>
          </p:cNvPr>
          <p:cNvGraphicFramePr>
            <a:graphicFrameLocks noGrp="1"/>
          </p:cNvGraphicFramePr>
          <p:nvPr>
            <p:extLst>
              <p:ext uri="{D42A27DB-BD31-4B8C-83A1-F6EECF244321}">
                <p14:modId xmlns:p14="http://schemas.microsoft.com/office/powerpoint/2010/main" val="3276282148"/>
              </p:ext>
            </p:extLst>
          </p:nvPr>
        </p:nvGraphicFramePr>
        <p:xfrm>
          <a:off x="239697" y="3401430"/>
          <a:ext cx="4310908" cy="1104900"/>
        </p:xfrm>
        <a:graphic>
          <a:graphicData uri="http://schemas.openxmlformats.org/drawingml/2006/table">
            <a:tbl>
              <a:tblPr firstRow="1" bandRow="1">
                <a:tableStyleId>{5C22544A-7EE6-4342-B048-85BDC9FD1C3A}</a:tableStyleId>
              </a:tblPr>
              <a:tblGrid>
                <a:gridCol w="1399032">
                  <a:extLst>
                    <a:ext uri="{9D8B030D-6E8A-4147-A177-3AD203B41FA5}">
                      <a16:colId xmlns:a16="http://schemas.microsoft.com/office/drawing/2014/main" val="3460872777"/>
                    </a:ext>
                  </a:extLst>
                </a:gridCol>
                <a:gridCol w="2911876">
                  <a:extLst>
                    <a:ext uri="{9D8B030D-6E8A-4147-A177-3AD203B41FA5}">
                      <a16:colId xmlns:a16="http://schemas.microsoft.com/office/drawing/2014/main" val="3929844881"/>
                    </a:ext>
                  </a:extLst>
                </a:gridCol>
              </a:tblGrid>
              <a:tr h="0">
                <a:tc gridSpan="2">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white"/>
                          </a:solidFill>
                          <a:effectLst/>
                          <a:uLnTx/>
                          <a:uFillTx/>
                          <a:latin typeface="+mn-lt"/>
                          <a:ea typeface="+mn-ea"/>
                          <a:cs typeface="+mn-cs"/>
                        </a:rPr>
                        <a:t>Day 1 AM Focus – Echocardiogram &amp; Our Patients</a:t>
                      </a:r>
                      <a:endParaRPr kumimoji="0" lang="en-US" sz="1000" b="1" i="0" u="none" strike="noStrike" kern="1200" cap="none" spc="0" normalizeH="0" baseline="0" noProof="0" dirty="0">
                        <a:ln>
                          <a:noFill/>
                        </a:ln>
                        <a:solidFill>
                          <a:prstClr val="white"/>
                        </a:solidFill>
                        <a:effectLst/>
                        <a:uLnTx/>
                        <a:uFillTx/>
                        <a:latin typeface="Century Schoolbook" panose="02040604050505020304" pitchFamily="18" charset="0"/>
                        <a:ea typeface="Times New Roman" panose="02020603050405020304" pitchFamily="18" charset="0"/>
                        <a:cs typeface="Times New Roman" panose="02020603050405020304" pitchFamily="18" charset="0"/>
                      </a:endParaRPr>
                    </a:p>
                  </a:txBody>
                  <a:tcPr marL="121920" marR="121920" marT="34290" marB="3429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9285D"/>
                    </a:solidFill>
                  </a:tcPr>
                </a:tc>
                <a:tc hMerge="1">
                  <a:txBody>
                    <a:bodyPr/>
                    <a:lstStyle/>
                    <a:p>
                      <a:pPr algn="l"/>
                      <a:endParaRPr lang="en-US" sz="1100" dirty="0">
                        <a:latin typeface="+mn-lt"/>
                        <a:cs typeface="Arial" panose="020B0604020202020204" pitchFamily="34" charset="0"/>
                      </a:endParaRP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9285D"/>
                    </a:solidFill>
                  </a:tcPr>
                </a:tc>
                <a:extLst>
                  <a:ext uri="{0D108BD9-81ED-4DB2-BD59-A6C34878D82A}">
                    <a16:rowId xmlns:a16="http://schemas.microsoft.com/office/drawing/2014/main" val="150405150"/>
                  </a:ext>
                </a:extLst>
              </a:tr>
              <a:tr h="0">
                <a:tc>
                  <a:txBody>
                    <a:bodyPr/>
                    <a:lstStyle/>
                    <a:p>
                      <a:pPr algn="r"/>
                      <a:r>
                        <a:rPr lang="en-US" sz="1000" b="1" dirty="0">
                          <a:solidFill>
                            <a:srgbClr val="19285D"/>
                          </a:solidFill>
                          <a:latin typeface="+mn-lt"/>
                          <a:cs typeface="Arial" panose="020B0604020202020204" pitchFamily="34" charset="0"/>
                        </a:rPr>
                        <a:t>9:00-9:30 am</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Welcome &amp; Ice Breaker</a:t>
                      </a: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62979764"/>
                  </a:ext>
                </a:extLst>
              </a:tr>
              <a:tr h="0">
                <a:tc>
                  <a:txBody>
                    <a:bodyPr/>
                    <a:lstStyle/>
                    <a:p>
                      <a:pPr algn="r"/>
                      <a:r>
                        <a:rPr lang="en-US" sz="1000" b="1" dirty="0">
                          <a:solidFill>
                            <a:srgbClr val="19285D"/>
                          </a:solidFill>
                          <a:latin typeface="+mn-lt"/>
                          <a:cs typeface="Arial" panose="020B0604020202020204" pitchFamily="34" charset="0"/>
                        </a:rPr>
                        <a:t>9:30-10:45 am </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spcBef>
                          <a:spcPts val="0"/>
                        </a:spcBef>
                        <a:spcAft>
                          <a:spcPts val="0"/>
                        </a:spcAft>
                      </a:pPr>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Echo Clinical Cultivator</a:t>
                      </a: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30955845"/>
                  </a:ext>
                </a:extLst>
              </a:tr>
              <a:tr h="0">
                <a:tc>
                  <a:txBody>
                    <a:bodyPr/>
                    <a:lstStyle/>
                    <a:p>
                      <a:pPr marL="0" marR="0" lvl="0" indent="0" algn="r" defTabSz="412016" rtl="0" eaLnBrk="1" fontAlgn="auto" latinLnBrk="0" hangingPunct="0">
                        <a:lnSpc>
                          <a:spcPct val="100000"/>
                        </a:lnSpc>
                        <a:spcBef>
                          <a:spcPts val="0"/>
                        </a:spcBef>
                        <a:spcAft>
                          <a:spcPts val="0"/>
                        </a:spcAft>
                        <a:buClrTx/>
                        <a:buSzTx/>
                        <a:buFontTx/>
                        <a:buNone/>
                        <a:tabLst/>
                        <a:defRPr/>
                      </a:pPr>
                      <a:r>
                        <a:rPr lang="en-US" sz="1000" b="1" dirty="0">
                          <a:solidFill>
                            <a:srgbClr val="19285D"/>
                          </a:solidFill>
                          <a:latin typeface="+mn-lt"/>
                          <a:cs typeface="Arial" panose="020B0604020202020204" pitchFamily="34" charset="0"/>
                        </a:rPr>
                        <a:t>10:45-11:00 am </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BREAK</a:t>
                      </a:r>
                      <a:endParaRPr lang="en-US" sz="1000" dirty="0">
                        <a:solidFill>
                          <a:srgbClr val="53565A"/>
                        </a:solidFill>
                        <a:latin typeface="+mn-lt"/>
                        <a:cs typeface="Arial" panose="020B0604020202020204" pitchFamily="34" charset="0"/>
                      </a:endParaRP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01434639"/>
                  </a:ext>
                </a:extLst>
              </a:tr>
              <a:tr h="0">
                <a:tc>
                  <a:txBody>
                    <a:bodyPr/>
                    <a:lstStyle/>
                    <a:p>
                      <a:pPr algn="r"/>
                      <a:r>
                        <a:rPr lang="en-US" sz="1000" b="1" kern="1200" dirty="0">
                          <a:solidFill>
                            <a:srgbClr val="19285D"/>
                          </a:solidFill>
                          <a:latin typeface="+mn-lt"/>
                          <a:ea typeface="+mn-ea"/>
                          <a:cs typeface="Arial" panose="020B0604020202020204" pitchFamily="34" charset="0"/>
                        </a:rPr>
                        <a:t>11:00 am-12:00 pm </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Patient Identifiers</a:t>
                      </a:r>
                      <a:endParaRPr lang="en-US" sz="1000" b="1" dirty="0">
                        <a:solidFill>
                          <a:srgbClr val="19285D"/>
                        </a:solidFill>
                        <a:latin typeface="+mn-lt"/>
                        <a:cs typeface="Arial" panose="020B0604020202020204" pitchFamily="34" charset="0"/>
                      </a:endParaRP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897116"/>
                  </a:ext>
                </a:extLst>
              </a:tr>
            </a:tbl>
          </a:graphicData>
        </a:graphic>
      </p:graphicFrame>
      <p:sp>
        <p:nvSpPr>
          <p:cNvPr id="9" name="Isosceles Triangle 6">
            <a:extLst>
              <a:ext uri="{FF2B5EF4-FFF2-40B4-BE49-F238E27FC236}">
                <a16:creationId xmlns:a16="http://schemas.microsoft.com/office/drawing/2014/main" id="{392BACBB-C3E8-53E7-25DA-2E7FE66103A2}"/>
              </a:ext>
            </a:extLst>
          </p:cNvPr>
          <p:cNvSpPr/>
          <p:nvPr/>
        </p:nvSpPr>
        <p:spPr>
          <a:xfrm rot="5400000">
            <a:off x="50887" y="4242908"/>
            <a:ext cx="224950" cy="326722"/>
          </a:xfrm>
          <a:prstGeom prst="triangle">
            <a:avLst/>
          </a:prstGeom>
          <a:solidFill>
            <a:srgbClr val="C1D7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B119AE"/>
              </a:solidFill>
            </a:endParaRPr>
          </a:p>
        </p:txBody>
      </p:sp>
      <p:graphicFrame>
        <p:nvGraphicFramePr>
          <p:cNvPr id="10" name="Table 9">
            <a:extLst>
              <a:ext uri="{FF2B5EF4-FFF2-40B4-BE49-F238E27FC236}">
                <a16:creationId xmlns:a16="http://schemas.microsoft.com/office/drawing/2014/main" id="{DDCFE41C-724E-BCA3-D6AE-B663AB065B7F}"/>
              </a:ext>
            </a:extLst>
          </p:cNvPr>
          <p:cNvGraphicFramePr>
            <a:graphicFrameLocks noGrp="1"/>
          </p:cNvGraphicFramePr>
          <p:nvPr>
            <p:extLst>
              <p:ext uri="{D42A27DB-BD31-4B8C-83A1-F6EECF244321}">
                <p14:modId xmlns:p14="http://schemas.microsoft.com/office/powerpoint/2010/main" val="1122141425"/>
              </p:ext>
            </p:extLst>
          </p:nvPr>
        </p:nvGraphicFramePr>
        <p:xfrm>
          <a:off x="240214" y="4506330"/>
          <a:ext cx="4315702" cy="1546860"/>
        </p:xfrm>
        <a:graphic>
          <a:graphicData uri="http://schemas.openxmlformats.org/drawingml/2006/table">
            <a:tbl>
              <a:tblPr firstRow="1" bandRow="1">
                <a:tableStyleId>{5C22544A-7EE6-4342-B048-85BDC9FD1C3A}</a:tableStyleId>
              </a:tblPr>
              <a:tblGrid>
                <a:gridCol w="1397298">
                  <a:extLst>
                    <a:ext uri="{9D8B030D-6E8A-4147-A177-3AD203B41FA5}">
                      <a16:colId xmlns:a16="http://schemas.microsoft.com/office/drawing/2014/main" val="3460872777"/>
                    </a:ext>
                  </a:extLst>
                </a:gridCol>
                <a:gridCol w="2918404">
                  <a:extLst>
                    <a:ext uri="{9D8B030D-6E8A-4147-A177-3AD203B41FA5}">
                      <a16:colId xmlns:a16="http://schemas.microsoft.com/office/drawing/2014/main" val="3929844881"/>
                    </a:ext>
                  </a:extLst>
                </a:gridCol>
              </a:tblGrid>
              <a:tr h="131696">
                <a:tc gridSpan="2">
                  <a:txBody>
                    <a:bodyPr/>
                    <a:lstStyle/>
                    <a:p>
                      <a:pPr marL="0" marR="0">
                        <a:spcBef>
                          <a:spcPts val="0"/>
                        </a:spcBef>
                        <a:spcAft>
                          <a:spcPts val="0"/>
                        </a:spcAft>
                      </a:pPr>
                      <a:r>
                        <a:rPr lang="en-US" sz="1000" dirty="0">
                          <a:effectLst/>
                        </a:rPr>
                        <a:t>Day 1 PM Focus – </a:t>
                      </a:r>
                      <a:r>
                        <a:rPr kumimoji="0" lang="en-US" sz="1000" b="1" i="0" u="none" strike="noStrike" kern="1200" cap="none" spc="0" normalizeH="0" baseline="0" noProof="0" dirty="0">
                          <a:ln>
                            <a:noFill/>
                          </a:ln>
                          <a:solidFill>
                            <a:prstClr val="white"/>
                          </a:solidFill>
                          <a:effectLst/>
                          <a:uLnTx/>
                          <a:uFillTx/>
                          <a:latin typeface="+mn-lt"/>
                          <a:ea typeface="+mn-ea"/>
                          <a:cs typeface="+mn-cs"/>
                        </a:rPr>
                        <a:t>Echocardiogram</a:t>
                      </a:r>
                      <a:r>
                        <a:rPr lang="en-US" sz="1000" dirty="0">
                          <a:effectLst/>
                        </a:rPr>
                        <a:t>: Connection is Crucial/Application </a:t>
                      </a:r>
                      <a:endParaRPr lang="en-US" sz="1000" dirty="0">
                        <a:effectLst/>
                        <a:latin typeface="Century Schoolbook" panose="02040604050505020304" pitchFamily="18" charset="0"/>
                        <a:ea typeface="Times New Roman" panose="02020603050405020304" pitchFamily="18" charset="0"/>
                        <a:cs typeface="Times New Roman" panose="02020603050405020304" pitchFamily="18" charset="0"/>
                      </a:endParaRPr>
                    </a:p>
                  </a:txBody>
                  <a:tcPr marL="121920" marR="121920" marT="34290" marB="3429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9285D"/>
                    </a:solidFill>
                  </a:tcPr>
                </a:tc>
                <a:tc hMerge="1">
                  <a:txBody>
                    <a:bodyPr/>
                    <a:lstStyle/>
                    <a:p>
                      <a:pPr algn="l"/>
                      <a:endParaRPr lang="en-US" sz="1100" dirty="0">
                        <a:latin typeface="+mn-lt"/>
                        <a:cs typeface="Arial" panose="020B0604020202020204" pitchFamily="34" charset="0"/>
                      </a:endParaRP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9285D"/>
                    </a:solidFill>
                  </a:tcPr>
                </a:tc>
                <a:extLst>
                  <a:ext uri="{0D108BD9-81ED-4DB2-BD59-A6C34878D82A}">
                    <a16:rowId xmlns:a16="http://schemas.microsoft.com/office/drawing/2014/main" val="150405150"/>
                  </a:ext>
                </a:extLst>
              </a:tr>
              <a:tr h="131696">
                <a:tc>
                  <a:txBody>
                    <a:bodyPr/>
                    <a:lstStyle/>
                    <a:p>
                      <a:pPr algn="r"/>
                      <a:r>
                        <a:rPr lang="en-US" sz="1000" b="1" dirty="0">
                          <a:solidFill>
                            <a:srgbClr val="19285D"/>
                          </a:solidFill>
                          <a:latin typeface="+mn-lt"/>
                          <a:cs typeface="Arial" panose="020B0604020202020204" pitchFamily="34" charset="0"/>
                        </a:rPr>
                        <a:t>12:00-1:00 pm</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LUNCH</a:t>
                      </a: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762979764"/>
                  </a:ext>
                </a:extLst>
              </a:tr>
              <a:tr h="131696">
                <a:tc>
                  <a:txBody>
                    <a:bodyPr/>
                    <a:lstStyle/>
                    <a:p>
                      <a:pPr algn="r"/>
                      <a:r>
                        <a:rPr lang="en-US" sz="1000" b="1" dirty="0">
                          <a:solidFill>
                            <a:srgbClr val="19285D"/>
                          </a:solidFill>
                          <a:latin typeface="+mn-lt"/>
                          <a:cs typeface="Arial" panose="020B0604020202020204" pitchFamily="34" charset="0"/>
                        </a:rPr>
                        <a:t>1:00-2:00 pm</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Lead the Dialogue: Listening/Questioning</a:t>
                      </a: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769089221"/>
                  </a:ext>
                </a:extLst>
              </a:tr>
              <a:tr h="131696">
                <a:tc>
                  <a:txBody>
                    <a:bodyPr/>
                    <a:lstStyle/>
                    <a:p>
                      <a:pPr marL="0" marR="0" lvl="0" indent="0" algn="r" defTabSz="412016" rtl="0" eaLnBrk="1" fontAlgn="auto" latinLnBrk="0" hangingPunct="0">
                        <a:lnSpc>
                          <a:spcPct val="100000"/>
                        </a:lnSpc>
                        <a:spcBef>
                          <a:spcPts val="0"/>
                        </a:spcBef>
                        <a:spcAft>
                          <a:spcPts val="0"/>
                        </a:spcAft>
                        <a:buClrTx/>
                        <a:buSzTx/>
                        <a:buFontTx/>
                        <a:buNone/>
                        <a:tabLst/>
                        <a:defRPr/>
                      </a:pPr>
                      <a:r>
                        <a:rPr lang="en-US" sz="1000" b="1" dirty="0">
                          <a:solidFill>
                            <a:srgbClr val="19285D"/>
                          </a:solidFill>
                          <a:latin typeface="+mn-lt"/>
                          <a:cs typeface="Arial" panose="020B0604020202020204" pitchFamily="34" charset="0"/>
                        </a:rPr>
                        <a:t>2:00-2:15 pm</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BREAK</a:t>
                      </a:r>
                      <a:endParaRPr lang="en-US" sz="1000" dirty="0">
                        <a:solidFill>
                          <a:srgbClr val="53565A"/>
                        </a:solidFill>
                        <a:latin typeface="+mn-lt"/>
                        <a:cs typeface="Arial" panose="020B0604020202020204" pitchFamily="34" charset="0"/>
                      </a:endParaRP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901434639"/>
                  </a:ext>
                </a:extLst>
              </a:tr>
              <a:tr h="131696">
                <a:tc>
                  <a:txBody>
                    <a:bodyPr/>
                    <a:lstStyle/>
                    <a:p>
                      <a:pPr algn="r"/>
                      <a:r>
                        <a:rPr lang="en-US" sz="1000" b="1" kern="1200" dirty="0">
                          <a:solidFill>
                            <a:srgbClr val="19285D"/>
                          </a:solidFill>
                          <a:latin typeface="+mn-lt"/>
                          <a:ea typeface="+mn-ea"/>
                          <a:cs typeface="Arial" panose="020B0604020202020204" pitchFamily="34" charset="0"/>
                        </a:rPr>
                        <a:t>2:15-3:15 pm</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Managing ‘Rabbit Holes’</a:t>
                      </a:r>
                      <a:endParaRPr lang="en-US" sz="1000" b="1" dirty="0">
                        <a:solidFill>
                          <a:srgbClr val="19285D"/>
                        </a:solidFill>
                        <a:latin typeface="+mn-lt"/>
                        <a:cs typeface="Arial" panose="020B0604020202020204" pitchFamily="34" charset="0"/>
                      </a:endParaRP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897116"/>
                  </a:ext>
                </a:extLst>
              </a:tr>
              <a:tr h="131696">
                <a:tc>
                  <a:txBody>
                    <a:bodyPr/>
                    <a:lstStyle/>
                    <a:p>
                      <a:pPr algn="r"/>
                      <a:r>
                        <a:rPr lang="en-US" sz="1000" b="1" kern="1200" dirty="0">
                          <a:solidFill>
                            <a:srgbClr val="19285D"/>
                          </a:solidFill>
                          <a:latin typeface="+mn-lt"/>
                          <a:ea typeface="+mn-ea"/>
                          <a:cs typeface="Arial" panose="020B0604020202020204" pitchFamily="34" charset="0"/>
                        </a:rPr>
                        <a:t>3:15-3:45 pm</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GROW</a:t>
                      </a: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007396224"/>
                  </a:ext>
                </a:extLst>
              </a:tr>
              <a:tr h="131696">
                <a:tc>
                  <a:txBody>
                    <a:bodyPr/>
                    <a:lstStyle/>
                    <a:p>
                      <a:pPr algn="r"/>
                      <a:r>
                        <a:rPr lang="en-US" sz="1000" b="1" kern="1200" dirty="0">
                          <a:solidFill>
                            <a:srgbClr val="19285D"/>
                          </a:solidFill>
                          <a:latin typeface="+mn-lt"/>
                          <a:ea typeface="+mn-ea"/>
                          <a:cs typeface="Arial" panose="020B0604020202020204" pitchFamily="34" charset="0"/>
                        </a:rPr>
                        <a:t>3:45-5:00 pm</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Dialogue Duos</a:t>
                      </a: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453478042"/>
                  </a:ext>
                </a:extLst>
              </a:tr>
            </a:tbl>
          </a:graphicData>
        </a:graphic>
      </p:graphicFrame>
    </p:spTree>
    <p:extLst>
      <p:ext uri="{BB962C8B-B14F-4D97-AF65-F5344CB8AC3E}">
        <p14:creationId xmlns:p14="http://schemas.microsoft.com/office/powerpoint/2010/main" val="276267080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F02E968-C9B0-D336-A298-27E4189CA3CB}"/>
              </a:ext>
            </a:extLst>
          </p:cNvPr>
          <p:cNvSpPr/>
          <p:nvPr/>
        </p:nvSpPr>
        <p:spPr>
          <a:xfrm>
            <a:off x="71021" y="479395"/>
            <a:ext cx="8922059" cy="587701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8C5D505B-77CC-5873-68B7-B0A41237C309}"/>
              </a:ext>
            </a:extLst>
          </p:cNvPr>
          <p:cNvSpPr/>
          <p:nvPr/>
        </p:nvSpPr>
        <p:spPr>
          <a:xfrm>
            <a:off x="116305" y="30115"/>
            <a:ext cx="4908120" cy="277785"/>
          </a:xfrm>
          <a:prstGeom prst="rect">
            <a:avLst/>
          </a:prstGeom>
        </p:spPr>
        <p:txBody>
          <a:bodyPr wrap="square" lIns="92217" tIns="46109" rIns="92217" bIns="46109" anchor="ctr">
            <a:spAutoFit/>
          </a:bodyPr>
          <a:lstStyle/>
          <a:p>
            <a:pPr algn="l">
              <a:spcBef>
                <a:spcPts val="403"/>
              </a:spcBef>
            </a:pPr>
            <a:r>
              <a:rPr lang="en-US" sz="1200" b="1" dirty="0">
                <a:solidFill>
                  <a:schemeClr val="bg1"/>
                </a:solidFill>
                <a:latin typeface="Arial" panose="020B0604020202020204" pitchFamily="34" charset="0"/>
                <a:cs typeface="Arial" panose="020B0604020202020204" pitchFamily="34" charset="0"/>
              </a:rPr>
              <a:t>DAY 1: RCPS MASTERCLASS</a:t>
            </a:r>
          </a:p>
        </p:txBody>
      </p:sp>
      <p:pic>
        <p:nvPicPr>
          <p:cNvPr id="3" name="Picture 2">
            <a:extLst>
              <a:ext uri="{FF2B5EF4-FFF2-40B4-BE49-F238E27FC236}">
                <a16:creationId xmlns:a16="http://schemas.microsoft.com/office/drawing/2014/main" id="{A382D4E0-E713-ED88-8650-1DA47965544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320095" y="516334"/>
            <a:ext cx="4503810" cy="5825332"/>
          </a:xfrm>
          <a:prstGeom prst="rect">
            <a:avLst/>
          </a:prstGeom>
          <a:ln>
            <a:solidFill>
              <a:schemeClr val="tx2"/>
            </a:solidFill>
          </a:ln>
        </p:spPr>
      </p:pic>
    </p:spTree>
    <p:extLst>
      <p:ext uri="{BB962C8B-B14F-4D97-AF65-F5344CB8AC3E}">
        <p14:creationId xmlns:p14="http://schemas.microsoft.com/office/powerpoint/2010/main" val="330702922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F02E968-C9B0-D336-A298-27E4189CA3CB}"/>
              </a:ext>
            </a:extLst>
          </p:cNvPr>
          <p:cNvSpPr/>
          <p:nvPr/>
        </p:nvSpPr>
        <p:spPr>
          <a:xfrm>
            <a:off x="71021" y="479395"/>
            <a:ext cx="8922059" cy="587701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8C5D505B-77CC-5873-68B7-B0A41237C309}"/>
              </a:ext>
            </a:extLst>
          </p:cNvPr>
          <p:cNvSpPr/>
          <p:nvPr/>
        </p:nvSpPr>
        <p:spPr>
          <a:xfrm>
            <a:off x="116305" y="30115"/>
            <a:ext cx="4908120" cy="277785"/>
          </a:xfrm>
          <a:prstGeom prst="rect">
            <a:avLst/>
          </a:prstGeom>
        </p:spPr>
        <p:txBody>
          <a:bodyPr wrap="square" lIns="92217" tIns="46109" rIns="92217" bIns="46109" anchor="ctr">
            <a:spAutoFit/>
          </a:bodyPr>
          <a:lstStyle/>
          <a:p>
            <a:pPr algn="l">
              <a:spcBef>
                <a:spcPts val="403"/>
              </a:spcBef>
            </a:pPr>
            <a:r>
              <a:rPr lang="en-US" sz="1200" b="1" dirty="0">
                <a:solidFill>
                  <a:schemeClr val="bg1"/>
                </a:solidFill>
                <a:latin typeface="Arial" panose="020B0604020202020204" pitchFamily="34" charset="0"/>
                <a:cs typeface="Arial" panose="020B0604020202020204" pitchFamily="34" charset="0"/>
              </a:rPr>
              <a:t>DAY 1: RCPS MASTERCLASS</a:t>
            </a:r>
          </a:p>
        </p:txBody>
      </p:sp>
      <p:pic>
        <p:nvPicPr>
          <p:cNvPr id="3" name="Picture 2">
            <a:extLst>
              <a:ext uri="{FF2B5EF4-FFF2-40B4-BE49-F238E27FC236}">
                <a16:creationId xmlns:a16="http://schemas.microsoft.com/office/drawing/2014/main" id="{A382D4E0-E713-ED88-8650-1DA47965544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321303" y="516334"/>
            <a:ext cx="4501393" cy="5825332"/>
          </a:xfrm>
          <a:prstGeom prst="rect">
            <a:avLst/>
          </a:prstGeom>
          <a:ln>
            <a:solidFill>
              <a:schemeClr val="tx2"/>
            </a:solidFill>
          </a:ln>
        </p:spPr>
      </p:pic>
    </p:spTree>
    <p:extLst>
      <p:ext uri="{BB962C8B-B14F-4D97-AF65-F5344CB8AC3E}">
        <p14:creationId xmlns:p14="http://schemas.microsoft.com/office/powerpoint/2010/main" val="279448634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F02E968-C9B0-D336-A298-27E4189CA3CB}"/>
              </a:ext>
            </a:extLst>
          </p:cNvPr>
          <p:cNvSpPr/>
          <p:nvPr/>
        </p:nvSpPr>
        <p:spPr>
          <a:xfrm>
            <a:off x="71021" y="479395"/>
            <a:ext cx="8922059" cy="587701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8C5D505B-77CC-5873-68B7-B0A41237C309}"/>
              </a:ext>
            </a:extLst>
          </p:cNvPr>
          <p:cNvSpPr/>
          <p:nvPr/>
        </p:nvSpPr>
        <p:spPr>
          <a:xfrm>
            <a:off x="116305" y="30115"/>
            <a:ext cx="4908120" cy="277785"/>
          </a:xfrm>
          <a:prstGeom prst="rect">
            <a:avLst/>
          </a:prstGeom>
        </p:spPr>
        <p:txBody>
          <a:bodyPr wrap="square" lIns="92217" tIns="46109" rIns="92217" bIns="46109" anchor="ctr">
            <a:spAutoFit/>
          </a:bodyPr>
          <a:lstStyle/>
          <a:p>
            <a:pPr algn="l">
              <a:spcBef>
                <a:spcPts val="403"/>
              </a:spcBef>
            </a:pPr>
            <a:r>
              <a:rPr lang="en-US" sz="1200" b="1" dirty="0">
                <a:solidFill>
                  <a:schemeClr val="bg1"/>
                </a:solidFill>
                <a:latin typeface="Arial" panose="020B0604020202020204" pitchFamily="34" charset="0"/>
                <a:cs typeface="Arial" panose="020B0604020202020204" pitchFamily="34" charset="0"/>
              </a:rPr>
              <a:t>DAY 1: RCPS MASTERCLASS</a:t>
            </a:r>
          </a:p>
        </p:txBody>
      </p:sp>
      <p:pic>
        <p:nvPicPr>
          <p:cNvPr id="3" name="Picture 2">
            <a:extLst>
              <a:ext uri="{FF2B5EF4-FFF2-40B4-BE49-F238E27FC236}">
                <a16:creationId xmlns:a16="http://schemas.microsoft.com/office/drawing/2014/main" id="{A382D4E0-E713-ED88-8650-1DA47965544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326820" y="516334"/>
            <a:ext cx="4490360" cy="5825332"/>
          </a:xfrm>
          <a:prstGeom prst="rect">
            <a:avLst/>
          </a:prstGeom>
          <a:ln>
            <a:solidFill>
              <a:schemeClr val="tx2"/>
            </a:solidFill>
          </a:ln>
        </p:spPr>
      </p:pic>
    </p:spTree>
    <p:extLst>
      <p:ext uri="{BB962C8B-B14F-4D97-AF65-F5344CB8AC3E}">
        <p14:creationId xmlns:p14="http://schemas.microsoft.com/office/powerpoint/2010/main" val="287262099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6375" y="546100"/>
            <a:ext cx="4365625" cy="2455863"/>
          </a:xfrm>
        </p:spPr>
      </p:sp>
      <p:sp>
        <p:nvSpPr>
          <p:cNvPr id="3" name="Notes Placeholder 2"/>
          <p:cNvSpPr>
            <a:spLocks noGrp="1"/>
          </p:cNvSpPr>
          <p:nvPr>
            <p:ph type="body" idx="1"/>
          </p:nvPr>
        </p:nvSpPr>
        <p:spPr/>
        <p:txBody>
          <a:bodyPr/>
          <a:lstStyle/>
          <a:p>
            <a:pPr>
              <a:spcBef>
                <a:spcPts val="600"/>
              </a:spcBef>
            </a:pPr>
            <a:r>
              <a:rPr lang="en-US" b="1" dirty="0"/>
              <a:t>Call</a:t>
            </a:r>
            <a:r>
              <a:rPr lang="en-US" dirty="0"/>
              <a:t> trios one at a time to the front of the room (or have them stand where they are) to share their Grand Rounds for each of the three patients.</a:t>
            </a:r>
          </a:p>
          <a:p>
            <a:pPr marL="171450" marR="0" lvl="0" indent="-171450" algn="l" defTabSz="914400" rtl="0" eaLnBrk="1" fontAlgn="auto" latinLnBrk="0" hangingPunct="1">
              <a:lnSpc>
                <a:spcPct val="100000"/>
              </a:lnSpc>
              <a:spcBef>
                <a:spcPts val="600"/>
              </a:spcBef>
              <a:buClr>
                <a:srgbClr val="C1D72E"/>
              </a:buClr>
              <a:buSzTx/>
              <a:buFont typeface="Arial" panose="020B0604020202020204" pitchFamily="34" charset="0"/>
              <a:buChar char="•"/>
              <a:tabLst/>
              <a:defRPr/>
            </a:pPr>
            <a:r>
              <a:rPr lang="en-US" b="1" dirty="0"/>
              <a:t>Encourage</a:t>
            </a:r>
            <a:r>
              <a:rPr lang="en-US" dirty="0"/>
              <a:t> trios to utilize the language/verbalization that they would with an actual attending.</a:t>
            </a:r>
          </a:p>
          <a:p>
            <a:pPr>
              <a:spcBef>
                <a:spcPts val="600"/>
              </a:spcBef>
            </a:pPr>
            <a:r>
              <a:rPr lang="en-US" dirty="0"/>
              <a:t>After the trio presents for an individual patient </a:t>
            </a:r>
            <a:r>
              <a:rPr lang="en-US" b="1" dirty="0"/>
              <a:t>ask</a:t>
            </a:r>
            <a:r>
              <a:rPr lang="en-US" dirty="0"/>
              <a:t> present SMEs to offer feedback.</a:t>
            </a:r>
          </a:p>
        </p:txBody>
      </p:sp>
      <p:sp>
        <p:nvSpPr>
          <p:cNvPr id="4" name="Rectangle 3">
            <a:extLst>
              <a:ext uri="{FF2B5EF4-FFF2-40B4-BE49-F238E27FC236}">
                <a16:creationId xmlns:a16="http://schemas.microsoft.com/office/drawing/2014/main" id="{AAA5877F-3E59-38AF-2B0A-B3AC54485F31}"/>
              </a:ext>
            </a:extLst>
          </p:cNvPr>
          <p:cNvSpPr/>
          <p:nvPr/>
        </p:nvSpPr>
        <p:spPr>
          <a:xfrm>
            <a:off x="116305" y="30115"/>
            <a:ext cx="4908120" cy="277785"/>
          </a:xfrm>
          <a:prstGeom prst="rect">
            <a:avLst/>
          </a:prstGeom>
        </p:spPr>
        <p:txBody>
          <a:bodyPr wrap="square" lIns="92217" tIns="46109" rIns="92217" bIns="46109" anchor="ctr">
            <a:spAutoFit/>
          </a:bodyPr>
          <a:lstStyle/>
          <a:p>
            <a:pPr algn="l">
              <a:spcBef>
                <a:spcPts val="403"/>
              </a:spcBef>
            </a:pPr>
            <a:r>
              <a:rPr lang="en-US" sz="1200" b="1" dirty="0">
                <a:solidFill>
                  <a:schemeClr val="bg1"/>
                </a:solidFill>
                <a:latin typeface="Arial" panose="020B0604020202020204" pitchFamily="34" charset="0"/>
                <a:cs typeface="Arial" panose="020B0604020202020204" pitchFamily="34" charset="0"/>
              </a:rPr>
              <a:t>DAY 1: RCPS MASTERCLASS</a:t>
            </a:r>
          </a:p>
        </p:txBody>
      </p:sp>
      <p:graphicFrame>
        <p:nvGraphicFramePr>
          <p:cNvPr id="8" name="Table 7">
            <a:extLst>
              <a:ext uri="{FF2B5EF4-FFF2-40B4-BE49-F238E27FC236}">
                <a16:creationId xmlns:a16="http://schemas.microsoft.com/office/drawing/2014/main" id="{81D68DA0-0072-B1AF-E771-63C152D83DE7}"/>
              </a:ext>
            </a:extLst>
          </p:cNvPr>
          <p:cNvGraphicFramePr>
            <a:graphicFrameLocks noGrp="1"/>
          </p:cNvGraphicFramePr>
          <p:nvPr>
            <p:extLst>
              <p:ext uri="{D42A27DB-BD31-4B8C-83A1-F6EECF244321}">
                <p14:modId xmlns:p14="http://schemas.microsoft.com/office/powerpoint/2010/main" val="3276282148"/>
              </p:ext>
            </p:extLst>
          </p:nvPr>
        </p:nvGraphicFramePr>
        <p:xfrm>
          <a:off x="239697" y="3401430"/>
          <a:ext cx="4310908" cy="1104900"/>
        </p:xfrm>
        <a:graphic>
          <a:graphicData uri="http://schemas.openxmlformats.org/drawingml/2006/table">
            <a:tbl>
              <a:tblPr firstRow="1" bandRow="1">
                <a:tableStyleId>{5C22544A-7EE6-4342-B048-85BDC9FD1C3A}</a:tableStyleId>
              </a:tblPr>
              <a:tblGrid>
                <a:gridCol w="1399032">
                  <a:extLst>
                    <a:ext uri="{9D8B030D-6E8A-4147-A177-3AD203B41FA5}">
                      <a16:colId xmlns:a16="http://schemas.microsoft.com/office/drawing/2014/main" val="3460872777"/>
                    </a:ext>
                  </a:extLst>
                </a:gridCol>
                <a:gridCol w="2911876">
                  <a:extLst>
                    <a:ext uri="{9D8B030D-6E8A-4147-A177-3AD203B41FA5}">
                      <a16:colId xmlns:a16="http://schemas.microsoft.com/office/drawing/2014/main" val="3929844881"/>
                    </a:ext>
                  </a:extLst>
                </a:gridCol>
              </a:tblGrid>
              <a:tr h="0">
                <a:tc gridSpan="2">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white"/>
                          </a:solidFill>
                          <a:effectLst/>
                          <a:uLnTx/>
                          <a:uFillTx/>
                          <a:latin typeface="+mn-lt"/>
                          <a:ea typeface="+mn-ea"/>
                          <a:cs typeface="+mn-cs"/>
                        </a:rPr>
                        <a:t>Day 1 AM Focus – Echocardiogram &amp; Our Patients</a:t>
                      </a:r>
                      <a:endParaRPr kumimoji="0" lang="en-US" sz="1000" b="1" i="0" u="none" strike="noStrike" kern="1200" cap="none" spc="0" normalizeH="0" baseline="0" noProof="0" dirty="0">
                        <a:ln>
                          <a:noFill/>
                        </a:ln>
                        <a:solidFill>
                          <a:prstClr val="white"/>
                        </a:solidFill>
                        <a:effectLst/>
                        <a:uLnTx/>
                        <a:uFillTx/>
                        <a:latin typeface="Century Schoolbook" panose="02040604050505020304" pitchFamily="18" charset="0"/>
                        <a:ea typeface="Times New Roman" panose="02020603050405020304" pitchFamily="18" charset="0"/>
                        <a:cs typeface="Times New Roman" panose="02020603050405020304" pitchFamily="18" charset="0"/>
                      </a:endParaRPr>
                    </a:p>
                  </a:txBody>
                  <a:tcPr marL="121920" marR="121920" marT="34290" marB="3429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9285D"/>
                    </a:solidFill>
                  </a:tcPr>
                </a:tc>
                <a:tc hMerge="1">
                  <a:txBody>
                    <a:bodyPr/>
                    <a:lstStyle/>
                    <a:p>
                      <a:pPr algn="l"/>
                      <a:endParaRPr lang="en-US" sz="1100" dirty="0">
                        <a:latin typeface="+mn-lt"/>
                        <a:cs typeface="Arial" panose="020B0604020202020204" pitchFamily="34" charset="0"/>
                      </a:endParaRP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9285D"/>
                    </a:solidFill>
                  </a:tcPr>
                </a:tc>
                <a:extLst>
                  <a:ext uri="{0D108BD9-81ED-4DB2-BD59-A6C34878D82A}">
                    <a16:rowId xmlns:a16="http://schemas.microsoft.com/office/drawing/2014/main" val="150405150"/>
                  </a:ext>
                </a:extLst>
              </a:tr>
              <a:tr h="0">
                <a:tc>
                  <a:txBody>
                    <a:bodyPr/>
                    <a:lstStyle/>
                    <a:p>
                      <a:pPr algn="r"/>
                      <a:r>
                        <a:rPr lang="en-US" sz="1000" b="1" dirty="0">
                          <a:solidFill>
                            <a:srgbClr val="19285D"/>
                          </a:solidFill>
                          <a:latin typeface="+mn-lt"/>
                          <a:cs typeface="Arial" panose="020B0604020202020204" pitchFamily="34" charset="0"/>
                        </a:rPr>
                        <a:t>9:00-9:30 am</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Welcome &amp; Ice Breaker</a:t>
                      </a: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62979764"/>
                  </a:ext>
                </a:extLst>
              </a:tr>
              <a:tr h="0">
                <a:tc>
                  <a:txBody>
                    <a:bodyPr/>
                    <a:lstStyle/>
                    <a:p>
                      <a:pPr algn="r"/>
                      <a:r>
                        <a:rPr lang="en-US" sz="1000" b="1" dirty="0">
                          <a:solidFill>
                            <a:srgbClr val="19285D"/>
                          </a:solidFill>
                          <a:latin typeface="+mn-lt"/>
                          <a:cs typeface="Arial" panose="020B0604020202020204" pitchFamily="34" charset="0"/>
                        </a:rPr>
                        <a:t>9:30-10:45 am </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spcBef>
                          <a:spcPts val="0"/>
                        </a:spcBef>
                        <a:spcAft>
                          <a:spcPts val="0"/>
                        </a:spcAft>
                      </a:pPr>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Echo Clinical Cultivator</a:t>
                      </a: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30955845"/>
                  </a:ext>
                </a:extLst>
              </a:tr>
              <a:tr h="0">
                <a:tc>
                  <a:txBody>
                    <a:bodyPr/>
                    <a:lstStyle/>
                    <a:p>
                      <a:pPr marL="0" marR="0" lvl="0" indent="0" algn="r" defTabSz="412016" rtl="0" eaLnBrk="1" fontAlgn="auto" latinLnBrk="0" hangingPunct="0">
                        <a:lnSpc>
                          <a:spcPct val="100000"/>
                        </a:lnSpc>
                        <a:spcBef>
                          <a:spcPts val="0"/>
                        </a:spcBef>
                        <a:spcAft>
                          <a:spcPts val="0"/>
                        </a:spcAft>
                        <a:buClrTx/>
                        <a:buSzTx/>
                        <a:buFontTx/>
                        <a:buNone/>
                        <a:tabLst/>
                        <a:defRPr/>
                      </a:pPr>
                      <a:r>
                        <a:rPr lang="en-US" sz="1000" b="1" dirty="0">
                          <a:solidFill>
                            <a:srgbClr val="19285D"/>
                          </a:solidFill>
                          <a:latin typeface="+mn-lt"/>
                          <a:cs typeface="Arial" panose="020B0604020202020204" pitchFamily="34" charset="0"/>
                        </a:rPr>
                        <a:t>10:45-11:00 am </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BREAK</a:t>
                      </a:r>
                      <a:endParaRPr lang="en-US" sz="1000" dirty="0">
                        <a:solidFill>
                          <a:srgbClr val="53565A"/>
                        </a:solidFill>
                        <a:latin typeface="+mn-lt"/>
                        <a:cs typeface="Arial" panose="020B0604020202020204" pitchFamily="34" charset="0"/>
                      </a:endParaRP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01434639"/>
                  </a:ext>
                </a:extLst>
              </a:tr>
              <a:tr h="0">
                <a:tc>
                  <a:txBody>
                    <a:bodyPr/>
                    <a:lstStyle/>
                    <a:p>
                      <a:pPr algn="r"/>
                      <a:r>
                        <a:rPr lang="en-US" sz="1000" b="1" kern="1200" dirty="0">
                          <a:solidFill>
                            <a:srgbClr val="19285D"/>
                          </a:solidFill>
                          <a:latin typeface="+mn-lt"/>
                          <a:ea typeface="+mn-ea"/>
                          <a:cs typeface="Arial" panose="020B0604020202020204" pitchFamily="34" charset="0"/>
                        </a:rPr>
                        <a:t>11:00 am-12:00 pm </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Patient Identifiers</a:t>
                      </a:r>
                      <a:endParaRPr lang="en-US" sz="1000" b="1" dirty="0">
                        <a:solidFill>
                          <a:srgbClr val="19285D"/>
                        </a:solidFill>
                        <a:latin typeface="+mn-lt"/>
                        <a:cs typeface="Arial" panose="020B0604020202020204" pitchFamily="34" charset="0"/>
                      </a:endParaRP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897116"/>
                  </a:ext>
                </a:extLst>
              </a:tr>
            </a:tbl>
          </a:graphicData>
        </a:graphic>
      </p:graphicFrame>
      <p:sp>
        <p:nvSpPr>
          <p:cNvPr id="9" name="Isosceles Triangle 6">
            <a:extLst>
              <a:ext uri="{FF2B5EF4-FFF2-40B4-BE49-F238E27FC236}">
                <a16:creationId xmlns:a16="http://schemas.microsoft.com/office/drawing/2014/main" id="{979D0D48-A747-6912-E3AB-8B1CDDB1E770}"/>
              </a:ext>
            </a:extLst>
          </p:cNvPr>
          <p:cNvSpPr/>
          <p:nvPr/>
        </p:nvSpPr>
        <p:spPr>
          <a:xfrm rot="5400000">
            <a:off x="50887" y="4242908"/>
            <a:ext cx="224950" cy="326722"/>
          </a:xfrm>
          <a:prstGeom prst="triangle">
            <a:avLst/>
          </a:prstGeom>
          <a:solidFill>
            <a:srgbClr val="C1D7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B119AE"/>
              </a:solidFill>
            </a:endParaRPr>
          </a:p>
        </p:txBody>
      </p:sp>
      <p:graphicFrame>
        <p:nvGraphicFramePr>
          <p:cNvPr id="10" name="Table 9">
            <a:extLst>
              <a:ext uri="{FF2B5EF4-FFF2-40B4-BE49-F238E27FC236}">
                <a16:creationId xmlns:a16="http://schemas.microsoft.com/office/drawing/2014/main" id="{7A42CA93-3DCD-8F65-3495-802EE0067495}"/>
              </a:ext>
            </a:extLst>
          </p:cNvPr>
          <p:cNvGraphicFramePr>
            <a:graphicFrameLocks noGrp="1"/>
          </p:cNvGraphicFramePr>
          <p:nvPr>
            <p:extLst>
              <p:ext uri="{D42A27DB-BD31-4B8C-83A1-F6EECF244321}">
                <p14:modId xmlns:p14="http://schemas.microsoft.com/office/powerpoint/2010/main" val="1122141425"/>
              </p:ext>
            </p:extLst>
          </p:nvPr>
        </p:nvGraphicFramePr>
        <p:xfrm>
          <a:off x="240214" y="4506330"/>
          <a:ext cx="4315702" cy="1546860"/>
        </p:xfrm>
        <a:graphic>
          <a:graphicData uri="http://schemas.openxmlformats.org/drawingml/2006/table">
            <a:tbl>
              <a:tblPr firstRow="1" bandRow="1">
                <a:tableStyleId>{5C22544A-7EE6-4342-B048-85BDC9FD1C3A}</a:tableStyleId>
              </a:tblPr>
              <a:tblGrid>
                <a:gridCol w="1397298">
                  <a:extLst>
                    <a:ext uri="{9D8B030D-6E8A-4147-A177-3AD203B41FA5}">
                      <a16:colId xmlns:a16="http://schemas.microsoft.com/office/drawing/2014/main" val="3460872777"/>
                    </a:ext>
                  </a:extLst>
                </a:gridCol>
                <a:gridCol w="2918404">
                  <a:extLst>
                    <a:ext uri="{9D8B030D-6E8A-4147-A177-3AD203B41FA5}">
                      <a16:colId xmlns:a16="http://schemas.microsoft.com/office/drawing/2014/main" val="3929844881"/>
                    </a:ext>
                  </a:extLst>
                </a:gridCol>
              </a:tblGrid>
              <a:tr h="131696">
                <a:tc gridSpan="2">
                  <a:txBody>
                    <a:bodyPr/>
                    <a:lstStyle/>
                    <a:p>
                      <a:pPr marL="0" marR="0">
                        <a:spcBef>
                          <a:spcPts val="0"/>
                        </a:spcBef>
                        <a:spcAft>
                          <a:spcPts val="0"/>
                        </a:spcAft>
                      </a:pPr>
                      <a:r>
                        <a:rPr lang="en-US" sz="1000" dirty="0">
                          <a:effectLst/>
                        </a:rPr>
                        <a:t>Day 1 PM Focus – </a:t>
                      </a:r>
                      <a:r>
                        <a:rPr kumimoji="0" lang="en-US" sz="1000" b="1" i="0" u="none" strike="noStrike" kern="1200" cap="none" spc="0" normalizeH="0" baseline="0" noProof="0" dirty="0">
                          <a:ln>
                            <a:noFill/>
                          </a:ln>
                          <a:solidFill>
                            <a:prstClr val="white"/>
                          </a:solidFill>
                          <a:effectLst/>
                          <a:uLnTx/>
                          <a:uFillTx/>
                          <a:latin typeface="+mn-lt"/>
                          <a:ea typeface="+mn-ea"/>
                          <a:cs typeface="+mn-cs"/>
                        </a:rPr>
                        <a:t>Echocardiogram</a:t>
                      </a:r>
                      <a:r>
                        <a:rPr lang="en-US" sz="1000" dirty="0">
                          <a:effectLst/>
                        </a:rPr>
                        <a:t>: Connection is Crucial/Application </a:t>
                      </a:r>
                      <a:endParaRPr lang="en-US" sz="1000" dirty="0">
                        <a:effectLst/>
                        <a:latin typeface="Century Schoolbook" panose="02040604050505020304" pitchFamily="18" charset="0"/>
                        <a:ea typeface="Times New Roman" panose="02020603050405020304" pitchFamily="18" charset="0"/>
                        <a:cs typeface="Times New Roman" panose="02020603050405020304" pitchFamily="18" charset="0"/>
                      </a:endParaRPr>
                    </a:p>
                  </a:txBody>
                  <a:tcPr marL="121920" marR="121920" marT="34290" marB="3429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9285D"/>
                    </a:solidFill>
                  </a:tcPr>
                </a:tc>
                <a:tc hMerge="1">
                  <a:txBody>
                    <a:bodyPr/>
                    <a:lstStyle/>
                    <a:p>
                      <a:pPr algn="l"/>
                      <a:endParaRPr lang="en-US" sz="1100" dirty="0">
                        <a:latin typeface="+mn-lt"/>
                        <a:cs typeface="Arial" panose="020B0604020202020204" pitchFamily="34" charset="0"/>
                      </a:endParaRP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9285D"/>
                    </a:solidFill>
                  </a:tcPr>
                </a:tc>
                <a:extLst>
                  <a:ext uri="{0D108BD9-81ED-4DB2-BD59-A6C34878D82A}">
                    <a16:rowId xmlns:a16="http://schemas.microsoft.com/office/drawing/2014/main" val="150405150"/>
                  </a:ext>
                </a:extLst>
              </a:tr>
              <a:tr h="131696">
                <a:tc>
                  <a:txBody>
                    <a:bodyPr/>
                    <a:lstStyle/>
                    <a:p>
                      <a:pPr algn="r"/>
                      <a:r>
                        <a:rPr lang="en-US" sz="1000" b="1" dirty="0">
                          <a:solidFill>
                            <a:srgbClr val="19285D"/>
                          </a:solidFill>
                          <a:latin typeface="+mn-lt"/>
                          <a:cs typeface="Arial" panose="020B0604020202020204" pitchFamily="34" charset="0"/>
                        </a:rPr>
                        <a:t>12:00-1:00 pm</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LUNCH</a:t>
                      </a: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762979764"/>
                  </a:ext>
                </a:extLst>
              </a:tr>
              <a:tr h="131696">
                <a:tc>
                  <a:txBody>
                    <a:bodyPr/>
                    <a:lstStyle/>
                    <a:p>
                      <a:pPr algn="r"/>
                      <a:r>
                        <a:rPr lang="en-US" sz="1000" b="1" dirty="0">
                          <a:solidFill>
                            <a:srgbClr val="19285D"/>
                          </a:solidFill>
                          <a:latin typeface="+mn-lt"/>
                          <a:cs typeface="Arial" panose="020B0604020202020204" pitchFamily="34" charset="0"/>
                        </a:rPr>
                        <a:t>1:00-2:00 pm</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Lead the Dialogue: Listening/Questioning</a:t>
                      </a: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769089221"/>
                  </a:ext>
                </a:extLst>
              </a:tr>
              <a:tr h="131696">
                <a:tc>
                  <a:txBody>
                    <a:bodyPr/>
                    <a:lstStyle/>
                    <a:p>
                      <a:pPr marL="0" marR="0" lvl="0" indent="0" algn="r" defTabSz="412016" rtl="0" eaLnBrk="1" fontAlgn="auto" latinLnBrk="0" hangingPunct="0">
                        <a:lnSpc>
                          <a:spcPct val="100000"/>
                        </a:lnSpc>
                        <a:spcBef>
                          <a:spcPts val="0"/>
                        </a:spcBef>
                        <a:spcAft>
                          <a:spcPts val="0"/>
                        </a:spcAft>
                        <a:buClrTx/>
                        <a:buSzTx/>
                        <a:buFontTx/>
                        <a:buNone/>
                        <a:tabLst/>
                        <a:defRPr/>
                      </a:pPr>
                      <a:r>
                        <a:rPr lang="en-US" sz="1000" b="1" dirty="0">
                          <a:solidFill>
                            <a:srgbClr val="19285D"/>
                          </a:solidFill>
                          <a:latin typeface="+mn-lt"/>
                          <a:cs typeface="Arial" panose="020B0604020202020204" pitchFamily="34" charset="0"/>
                        </a:rPr>
                        <a:t>2:00-2:15 pm</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BREAK</a:t>
                      </a:r>
                      <a:endParaRPr lang="en-US" sz="1000" dirty="0">
                        <a:solidFill>
                          <a:srgbClr val="53565A"/>
                        </a:solidFill>
                        <a:latin typeface="+mn-lt"/>
                        <a:cs typeface="Arial" panose="020B0604020202020204" pitchFamily="34" charset="0"/>
                      </a:endParaRP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901434639"/>
                  </a:ext>
                </a:extLst>
              </a:tr>
              <a:tr h="131696">
                <a:tc>
                  <a:txBody>
                    <a:bodyPr/>
                    <a:lstStyle/>
                    <a:p>
                      <a:pPr algn="r"/>
                      <a:r>
                        <a:rPr lang="en-US" sz="1000" b="1" kern="1200" dirty="0">
                          <a:solidFill>
                            <a:srgbClr val="19285D"/>
                          </a:solidFill>
                          <a:latin typeface="+mn-lt"/>
                          <a:ea typeface="+mn-ea"/>
                          <a:cs typeface="Arial" panose="020B0604020202020204" pitchFamily="34" charset="0"/>
                        </a:rPr>
                        <a:t>2:15-3:15 pm</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Managing ‘Rabbit Holes’</a:t>
                      </a:r>
                      <a:endParaRPr lang="en-US" sz="1000" b="1" dirty="0">
                        <a:solidFill>
                          <a:srgbClr val="19285D"/>
                        </a:solidFill>
                        <a:latin typeface="+mn-lt"/>
                        <a:cs typeface="Arial" panose="020B0604020202020204" pitchFamily="34" charset="0"/>
                      </a:endParaRP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897116"/>
                  </a:ext>
                </a:extLst>
              </a:tr>
              <a:tr h="131696">
                <a:tc>
                  <a:txBody>
                    <a:bodyPr/>
                    <a:lstStyle/>
                    <a:p>
                      <a:pPr algn="r"/>
                      <a:r>
                        <a:rPr lang="en-US" sz="1000" b="1" kern="1200" dirty="0">
                          <a:solidFill>
                            <a:srgbClr val="19285D"/>
                          </a:solidFill>
                          <a:latin typeface="+mn-lt"/>
                          <a:ea typeface="+mn-ea"/>
                          <a:cs typeface="Arial" panose="020B0604020202020204" pitchFamily="34" charset="0"/>
                        </a:rPr>
                        <a:t>3:15-3:45 pm</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GROW</a:t>
                      </a: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007396224"/>
                  </a:ext>
                </a:extLst>
              </a:tr>
              <a:tr h="131696">
                <a:tc>
                  <a:txBody>
                    <a:bodyPr/>
                    <a:lstStyle/>
                    <a:p>
                      <a:pPr algn="r"/>
                      <a:r>
                        <a:rPr lang="en-US" sz="1000" b="1" kern="1200" dirty="0">
                          <a:solidFill>
                            <a:srgbClr val="19285D"/>
                          </a:solidFill>
                          <a:latin typeface="+mn-lt"/>
                          <a:ea typeface="+mn-ea"/>
                          <a:cs typeface="Arial" panose="020B0604020202020204" pitchFamily="34" charset="0"/>
                        </a:rPr>
                        <a:t>3:45-5:00 pm</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Dialogue Duos</a:t>
                      </a: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453478042"/>
                  </a:ext>
                </a:extLst>
              </a:tr>
            </a:tbl>
          </a:graphicData>
        </a:graphic>
      </p:graphicFrame>
    </p:spTree>
    <p:extLst>
      <p:ext uri="{BB962C8B-B14F-4D97-AF65-F5344CB8AC3E}">
        <p14:creationId xmlns:p14="http://schemas.microsoft.com/office/powerpoint/2010/main" val="55032700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6375" y="546100"/>
            <a:ext cx="4365625" cy="2455863"/>
          </a:xfrm>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600"/>
              </a:spcBef>
              <a:spcAft>
                <a:spcPts val="0"/>
              </a:spcAft>
              <a:buClr>
                <a:srgbClr val="C1D72E"/>
              </a:buClr>
              <a:buSzTx/>
              <a:buFont typeface="Arial" panose="020B0604020202020204" pitchFamily="34" charset="0"/>
              <a:buChar char="•"/>
              <a:tabLst/>
              <a:defRPr/>
            </a:pPr>
            <a:r>
              <a:rPr lang="en-US" b="1" dirty="0">
                <a:solidFill>
                  <a:prstClr val="black"/>
                </a:solidFill>
              </a:rPr>
              <a:t>Review </a:t>
            </a:r>
            <a:r>
              <a:rPr lang="en-US" dirty="0">
                <a:solidFill>
                  <a:prstClr val="black"/>
                </a:solidFill>
              </a:rPr>
              <a:t>on-screen instructions.</a:t>
            </a:r>
          </a:p>
          <a:p>
            <a:pPr marL="171450" marR="0" lvl="0" indent="-171450" algn="l" defTabSz="914400" rtl="0" eaLnBrk="1" fontAlgn="auto" latinLnBrk="0" hangingPunct="1">
              <a:lnSpc>
                <a:spcPct val="100000"/>
              </a:lnSpc>
              <a:spcBef>
                <a:spcPts val="600"/>
              </a:spcBef>
              <a:spcAft>
                <a:spcPts val="0"/>
              </a:spcAft>
              <a:buClr>
                <a:srgbClr val="C1D72E"/>
              </a:buClr>
              <a:buSzTx/>
              <a:buFont typeface="Arial" panose="020B0604020202020204" pitchFamily="34" charset="0"/>
              <a:buChar char="•"/>
              <a:tabLst/>
              <a:defRPr/>
            </a:pPr>
            <a:r>
              <a:rPr lang="en-US" b="1" dirty="0">
                <a:solidFill>
                  <a:prstClr val="black"/>
                </a:solidFill>
              </a:rPr>
              <a:t>Direct</a:t>
            </a:r>
            <a:r>
              <a:rPr lang="en-US" dirty="0">
                <a:solidFill>
                  <a:prstClr val="black"/>
                </a:solidFill>
              </a:rPr>
              <a:t> the 3 prepared nonparticipants (i.e., Howard, Melissa, Sandeep) who will present their individual HCP response statements to their three separate locations in the room.</a:t>
            </a:r>
          </a:p>
          <a:p>
            <a:pPr marL="171450" marR="0" lvl="0" indent="-171450" algn="l" defTabSz="914400" rtl="0" eaLnBrk="1" fontAlgn="auto" latinLnBrk="0" hangingPunct="1">
              <a:lnSpc>
                <a:spcPct val="100000"/>
              </a:lnSpc>
              <a:spcBef>
                <a:spcPts val="600"/>
              </a:spcBef>
              <a:spcAft>
                <a:spcPts val="0"/>
              </a:spcAft>
              <a:buClr>
                <a:srgbClr val="C1D72E"/>
              </a:buClr>
              <a:buSzTx/>
              <a:buFont typeface="Arial" panose="020B0604020202020204" pitchFamily="34" charset="0"/>
              <a:buChar char="•"/>
              <a:tabLst/>
              <a:defRPr/>
            </a:pPr>
            <a:r>
              <a:rPr lang="en-US" b="1" dirty="0">
                <a:solidFill>
                  <a:prstClr val="black"/>
                </a:solidFill>
              </a:rPr>
              <a:t>Advance</a:t>
            </a:r>
            <a:r>
              <a:rPr lang="en-US" dirty="0">
                <a:solidFill>
                  <a:prstClr val="black"/>
                </a:solidFill>
              </a:rPr>
              <a:t> the slide to continue the activity.</a:t>
            </a:r>
          </a:p>
          <a:p>
            <a:pPr lvl="2"/>
            <a:endParaRPr lang="en-US" sz="900" dirty="0"/>
          </a:p>
        </p:txBody>
      </p:sp>
      <p:sp>
        <p:nvSpPr>
          <p:cNvPr id="4" name="Rectangle 3">
            <a:extLst>
              <a:ext uri="{FF2B5EF4-FFF2-40B4-BE49-F238E27FC236}">
                <a16:creationId xmlns:a16="http://schemas.microsoft.com/office/drawing/2014/main" id="{C756590F-8019-BD36-9EE2-25ABFB8EDA0F}"/>
              </a:ext>
            </a:extLst>
          </p:cNvPr>
          <p:cNvSpPr/>
          <p:nvPr/>
        </p:nvSpPr>
        <p:spPr>
          <a:xfrm>
            <a:off x="116305" y="30115"/>
            <a:ext cx="4908120" cy="277785"/>
          </a:xfrm>
          <a:prstGeom prst="rect">
            <a:avLst/>
          </a:prstGeom>
        </p:spPr>
        <p:txBody>
          <a:bodyPr wrap="square" lIns="92217" tIns="46109" rIns="92217" bIns="46109" anchor="ctr">
            <a:spAutoFit/>
          </a:bodyPr>
          <a:lstStyle/>
          <a:p>
            <a:pPr algn="l">
              <a:spcBef>
                <a:spcPts val="403"/>
              </a:spcBef>
            </a:pPr>
            <a:r>
              <a:rPr lang="en-US" sz="1200" b="1" dirty="0">
                <a:solidFill>
                  <a:schemeClr val="bg1"/>
                </a:solidFill>
                <a:latin typeface="Arial" panose="020B0604020202020204" pitchFamily="34" charset="0"/>
                <a:cs typeface="Arial" panose="020B0604020202020204" pitchFamily="34" charset="0"/>
              </a:rPr>
              <a:t>DAY 1: RCPS MASTERCLASS</a:t>
            </a:r>
          </a:p>
        </p:txBody>
      </p:sp>
      <p:graphicFrame>
        <p:nvGraphicFramePr>
          <p:cNvPr id="8" name="Table 7">
            <a:extLst>
              <a:ext uri="{FF2B5EF4-FFF2-40B4-BE49-F238E27FC236}">
                <a16:creationId xmlns:a16="http://schemas.microsoft.com/office/drawing/2014/main" id="{B50196F2-FC86-722E-35ED-E4688A96EF45}"/>
              </a:ext>
            </a:extLst>
          </p:cNvPr>
          <p:cNvGraphicFramePr>
            <a:graphicFrameLocks noGrp="1"/>
          </p:cNvGraphicFramePr>
          <p:nvPr>
            <p:extLst>
              <p:ext uri="{D42A27DB-BD31-4B8C-83A1-F6EECF244321}">
                <p14:modId xmlns:p14="http://schemas.microsoft.com/office/powerpoint/2010/main" val="3276282148"/>
              </p:ext>
            </p:extLst>
          </p:nvPr>
        </p:nvGraphicFramePr>
        <p:xfrm>
          <a:off x="239697" y="3401430"/>
          <a:ext cx="4310908" cy="1104900"/>
        </p:xfrm>
        <a:graphic>
          <a:graphicData uri="http://schemas.openxmlformats.org/drawingml/2006/table">
            <a:tbl>
              <a:tblPr firstRow="1" bandRow="1">
                <a:tableStyleId>{5C22544A-7EE6-4342-B048-85BDC9FD1C3A}</a:tableStyleId>
              </a:tblPr>
              <a:tblGrid>
                <a:gridCol w="1399032">
                  <a:extLst>
                    <a:ext uri="{9D8B030D-6E8A-4147-A177-3AD203B41FA5}">
                      <a16:colId xmlns:a16="http://schemas.microsoft.com/office/drawing/2014/main" val="3460872777"/>
                    </a:ext>
                  </a:extLst>
                </a:gridCol>
                <a:gridCol w="2911876">
                  <a:extLst>
                    <a:ext uri="{9D8B030D-6E8A-4147-A177-3AD203B41FA5}">
                      <a16:colId xmlns:a16="http://schemas.microsoft.com/office/drawing/2014/main" val="3929844881"/>
                    </a:ext>
                  </a:extLst>
                </a:gridCol>
              </a:tblGrid>
              <a:tr h="0">
                <a:tc gridSpan="2">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white"/>
                          </a:solidFill>
                          <a:effectLst/>
                          <a:uLnTx/>
                          <a:uFillTx/>
                          <a:latin typeface="+mn-lt"/>
                          <a:ea typeface="+mn-ea"/>
                          <a:cs typeface="+mn-cs"/>
                        </a:rPr>
                        <a:t>Day 1 AM Focus – Echocardiogram &amp; Our Patients</a:t>
                      </a:r>
                      <a:endParaRPr kumimoji="0" lang="en-US" sz="1000" b="1" i="0" u="none" strike="noStrike" kern="1200" cap="none" spc="0" normalizeH="0" baseline="0" noProof="0" dirty="0">
                        <a:ln>
                          <a:noFill/>
                        </a:ln>
                        <a:solidFill>
                          <a:prstClr val="white"/>
                        </a:solidFill>
                        <a:effectLst/>
                        <a:uLnTx/>
                        <a:uFillTx/>
                        <a:latin typeface="Century Schoolbook" panose="02040604050505020304" pitchFamily="18" charset="0"/>
                        <a:ea typeface="Times New Roman" panose="02020603050405020304" pitchFamily="18" charset="0"/>
                        <a:cs typeface="Times New Roman" panose="02020603050405020304" pitchFamily="18" charset="0"/>
                      </a:endParaRPr>
                    </a:p>
                  </a:txBody>
                  <a:tcPr marL="121920" marR="121920" marT="34290" marB="3429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9285D"/>
                    </a:solidFill>
                  </a:tcPr>
                </a:tc>
                <a:tc hMerge="1">
                  <a:txBody>
                    <a:bodyPr/>
                    <a:lstStyle/>
                    <a:p>
                      <a:pPr algn="l"/>
                      <a:endParaRPr lang="en-US" sz="1100" dirty="0">
                        <a:latin typeface="+mn-lt"/>
                        <a:cs typeface="Arial" panose="020B0604020202020204" pitchFamily="34" charset="0"/>
                      </a:endParaRP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9285D"/>
                    </a:solidFill>
                  </a:tcPr>
                </a:tc>
                <a:extLst>
                  <a:ext uri="{0D108BD9-81ED-4DB2-BD59-A6C34878D82A}">
                    <a16:rowId xmlns:a16="http://schemas.microsoft.com/office/drawing/2014/main" val="150405150"/>
                  </a:ext>
                </a:extLst>
              </a:tr>
              <a:tr h="0">
                <a:tc>
                  <a:txBody>
                    <a:bodyPr/>
                    <a:lstStyle/>
                    <a:p>
                      <a:pPr algn="r"/>
                      <a:r>
                        <a:rPr lang="en-US" sz="1000" b="1" dirty="0">
                          <a:solidFill>
                            <a:srgbClr val="19285D"/>
                          </a:solidFill>
                          <a:latin typeface="+mn-lt"/>
                          <a:cs typeface="Arial" panose="020B0604020202020204" pitchFamily="34" charset="0"/>
                        </a:rPr>
                        <a:t>9:00-9:30 am</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Welcome &amp; Ice Breaker</a:t>
                      </a: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62979764"/>
                  </a:ext>
                </a:extLst>
              </a:tr>
              <a:tr h="0">
                <a:tc>
                  <a:txBody>
                    <a:bodyPr/>
                    <a:lstStyle/>
                    <a:p>
                      <a:pPr algn="r"/>
                      <a:r>
                        <a:rPr lang="en-US" sz="1000" b="1" dirty="0">
                          <a:solidFill>
                            <a:srgbClr val="19285D"/>
                          </a:solidFill>
                          <a:latin typeface="+mn-lt"/>
                          <a:cs typeface="Arial" panose="020B0604020202020204" pitchFamily="34" charset="0"/>
                        </a:rPr>
                        <a:t>9:30-10:45 am </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spcBef>
                          <a:spcPts val="0"/>
                        </a:spcBef>
                        <a:spcAft>
                          <a:spcPts val="0"/>
                        </a:spcAft>
                      </a:pPr>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Echo Clinical Cultivator</a:t>
                      </a: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30955845"/>
                  </a:ext>
                </a:extLst>
              </a:tr>
              <a:tr h="0">
                <a:tc>
                  <a:txBody>
                    <a:bodyPr/>
                    <a:lstStyle/>
                    <a:p>
                      <a:pPr marL="0" marR="0" lvl="0" indent="0" algn="r" defTabSz="412016" rtl="0" eaLnBrk="1" fontAlgn="auto" latinLnBrk="0" hangingPunct="0">
                        <a:lnSpc>
                          <a:spcPct val="100000"/>
                        </a:lnSpc>
                        <a:spcBef>
                          <a:spcPts val="0"/>
                        </a:spcBef>
                        <a:spcAft>
                          <a:spcPts val="0"/>
                        </a:spcAft>
                        <a:buClrTx/>
                        <a:buSzTx/>
                        <a:buFontTx/>
                        <a:buNone/>
                        <a:tabLst/>
                        <a:defRPr/>
                      </a:pPr>
                      <a:r>
                        <a:rPr lang="en-US" sz="1000" b="1" dirty="0">
                          <a:solidFill>
                            <a:srgbClr val="19285D"/>
                          </a:solidFill>
                          <a:latin typeface="+mn-lt"/>
                          <a:cs typeface="Arial" panose="020B0604020202020204" pitchFamily="34" charset="0"/>
                        </a:rPr>
                        <a:t>10:45-11:00 am </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BREAK</a:t>
                      </a:r>
                      <a:endParaRPr lang="en-US" sz="1000" dirty="0">
                        <a:solidFill>
                          <a:srgbClr val="53565A"/>
                        </a:solidFill>
                        <a:latin typeface="+mn-lt"/>
                        <a:cs typeface="Arial" panose="020B0604020202020204" pitchFamily="34" charset="0"/>
                      </a:endParaRP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01434639"/>
                  </a:ext>
                </a:extLst>
              </a:tr>
              <a:tr h="0">
                <a:tc>
                  <a:txBody>
                    <a:bodyPr/>
                    <a:lstStyle/>
                    <a:p>
                      <a:pPr algn="r"/>
                      <a:r>
                        <a:rPr lang="en-US" sz="1000" b="1" kern="1200" dirty="0">
                          <a:solidFill>
                            <a:srgbClr val="19285D"/>
                          </a:solidFill>
                          <a:latin typeface="+mn-lt"/>
                          <a:ea typeface="+mn-ea"/>
                          <a:cs typeface="Arial" panose="020B0604020202020204" pitchFamily="34" charset="0"/>
                        </a:rPr>
                        <a:t>11:00 am-12:00 pm </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Patient Identifiers</a:t>
                      </a:r>
                      <a:endParaRPr lang="en-US" sz="1000" b="1" dirty="0">
                        <a:solidFill>
                          <a:srgbClr val="19285D"/>
                        </a:solidFill>
                        <a:latin typeface="+mn-lt"/>
                        <a:cs typeface="Arial" panose="020B0604020202020204" pitchFamily="34" charset="0"/>
                      </a:endParaRP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897116"/>
                  </a:ext>
                </a:extLst>
              </a:tr>
            </a:tbl>
          </a:graphicData>
        </a:graphic>
      </p:graphicFrame>
      <p:sp>
        <p:nvSpPr>
          <p:cNvPr id="9" name="Isosceles Triangle 6">
            <a:extLst>
              <a:ext uri="{FF2B5EF4-FFF2-40B4-BE49-F238E27FC236}">
                <a16:creationId xmlns:a16="http://schemas.microsoft.com/office/drawing/2014/main" id="{082EC7F5-32E9-8399-3917-50446620C05E}"/>
              </a:ext>
            </a:extLst>
          </p:cNvPr>
          <p:cNvSpPr/>
          <p:nvPr/>
        </p:nvSpPr>
        <p:spPr>
          <a:xfrm rot="5400000">
            <a:off x="50887" y="4242908"/>
            <a:ext cx="224950" cy="326722"/>
          </a:xfrm>
          <a:prstGeom prst="triangle">
            <a:avLst/>
          </a:prstGeom>
          <a:solidFill>
            <a:srgbClr val="C1D7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B119AE"/>
              </a:solidFill>
            </a:endParaRPr>
          </a:p>
        </p:txBody>
      </p:sp>
      <p:graphicFrame>
        <p:nvGraphicFramePr>
          <p:cNvPr id="10" name="Table 9">
            <a:extLst>
              <a:ext uri="{FF2B5EF4-FFF2-40B4-BE49-F238E27FC236}">
                <a16:creationId xmlns:a16="http://schemas.microsoft.com/office/drawing/2014/main" id="{CD071642-0300-3349-0763-87DA6959F4F3}"/>
              </a:ext>
            </a:extLst>
          </p:cNvPr>
          <p:cNvGraphicFramePr>
            <a:graphicFrameLocks noGrp="1"/>
          </p:cNvGraphicFramePr>
          <p:nvPr>
            <p:extLst>
              <p:ext uri="{D42A27DB-BD31-4B8C-83A1-F6EECF244321}">
                <p14:modId xmlns:p14="http://schemas.microsoft.com/office/powerpoint/2010/main" val="1122141425"/>
              </p:ext>
            </p:extLst>
          </p:nvPr>
        </p:nvGraphicFramePr>
        <p:xfrm>
          <a:off x="240214" y="4506330"/>
          <a:ext cx="4315702" cy="1546860"/>
        </p:xfrm>
        <a:graphic>
          <a:graphicData uri="http://schemas.openxmlformats.org/drawingml/2006/table">
            <a:tbl>
              <a:tblPr firstRow="1" bandRow="1">
                <a:tableStyleId>{5C22544A-7EE6-4342-B048-85BDC9FD1C3A}</a:tableStyleId>
              </a:tblPr>
              <a:tblGrid>
                <a:gridCol w="1397298">
                  <a:extLst>
                    <a:ext uri="{9D8B030D-6E8A-4147-A177-3AD203B41FA5}">
                      <a16:colId xmlns:a16="http://schemas.microsoft.com/office/drawing/2014/main" val="3460872777"/>
                    </a:ext>
                  </a:extLst>
                </a:gridCol>
                <a:gridCol w="2918404">
                  <a:extLst>
                    <a:ext uri="{9D8B030D-6E8A-4147-A177-3AD203B41FA5}">
                      <a16:colId xmlns:a16="http://schemas.microsoft.com/office/drawing/2014/main" val="3929844881"/>
                    </a:ext>
                  </a:extLst>
                </a:gridCol>
              </a:tblGrid>
              <a:tr h="131696">
                <a:tc gridSpan="2">
                  <a:txBody>
                    <a:bodyPr/>
                    <a:lstStyle/>
                    <a:p>
                      <a:pPr marL="0" marR="0">
                        <a:spcBef>
                          <a:spcPts val="0"/>
                        </a:spcBef>
                        <a:spcAft>
                          <a:spcPts val="0"/>
                        </a:spcAft>
                      </a:pPr>
                      <a:r>
                        <a:rPr lang="en-US" sz="1000" dirty="0">
                          <a:effectLst/>
                        </a:rPr>
                        <a:t>Day 1 PM Focus – </a:t>
                      </a:r>
                      <a:r>
                        <a:rPr kumimoji="0" lang="en-US" sz="1000" b="1" i="0" u="none" strike="noStrike" kern="1200" cap="none" spc="0" normalizeH="0" baseline="0" noProof="0" dirty="0">
                          <a:ln>
                            <a:noFill/>
                          </a:ln>
                          <a:solidFill>
                            <a:prstClr val="white"/>
                          </a:solidFill>
                          <a:effectLst/>
                          <a:uLnTx/>
                          <a:uFillTx/>
                          <a:latin typeface="+mn-lt"/>
                          <a:ea typeface="+mn-ea"/>
                          <a:cs typeface="+mn-cs"/>
                        </a:rPr>
                        <a:t>Echocardiogram</a:t>
                      </a:r>
                      <a:r>
                        <a:rPr lang="en-US" sz="1000" dirty="0">
                          <a:effectLst/>
                        </a:rPr>
                        <a:t>: Connection is Crucial/Application </a:t>
                      </a:r>
                      <a:endParaRPr lang="en-US" sz="1000" dirty="0">
                        <a:effectLst/>
                        <a:latin typeface="Century Schoolbook" panose="02040604050505020304" pitchFamily="18" charset="0"/>
                        <a:ea typeface="Times New Roman" panose="02020603050405020304" pitchFamily="18" charset="0"/>
                        <a:cs typeface="Times New Roman" panose="02020603050405020304" pitchFamily="18" charset="0"/>
                      </a:endParaRPr>
                    </a:p>
                  </a:txBody>
                  <a:tcPr marL="121920" marR="121920" marT="34290" marB="3429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9285D"/>
                    </a:solidFill>
                  </a:tcPr>
                </a:tc>
                <a:tc hMerge="1">
                  <a:txBody>
                    <a:bodyPr/>
                    <a:lstStyle/>
                    <a:p>
                      <a:pPr algn="l"/>
                      <a:endParaRPr lang="en-US" sz="1100" dirty="0">
                        <a:latin typeface="+mn-lt"/>
                        <a:cs typeface="Arial" panose="020B0604020202020204" pitchFamily="34" charset="0"/>
                      </a:endParaRP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9285D"/>
                    </a:solidFill>
                  </a:tcPr>
                </a:tc>
                <a:extLst>
                  <a:ext uri="{0D108BD9-81ED-4DB2-BD59-A6C34878D82A}">
                    <a16:rowId xmlns:a16="http://schemas.microsoft.com/office/drawing/2014/main" val="150405150"/>
                  </a:ext>
                </a:extLst>
              </a:tr>
              <a:tr h="131696">
                <a:tc>
                  <a:txBody>
                    <a:bodyPr/>
                    <a:lstStyle/>
                    <a:p>
                      <a:pPr algn="r"/>
                      <a:r>
                        <a:rPr lang="en-US" sz="1000" b="1" dirty="0">
                          <a:solidFill>
                            <a:srgbClr val="19285D"/>
                          </a:solidFill>
                          <a:latin typeface="+mn-lt"/>
                          <a:cs typeface="Arial" panose="020B0604020202020204" pitchFamily="34" charset="0"/>
                        </a:rPr>
                        <a:t>12:00-1:00 pm</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LUNCH</a:t>
                      </a: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762979764"/>
                  </a:ext>
                </a:extLst>
              </a:tr>
              <a:tr h="131696">
                <a:tc>
                  <a:txBody>
                    <a:bodyPr/>
                    <a:lstStyle/>
                    <a:p>
                      <a:pPr algn="r"/>
                      <a:r>
                        <a:rPr lang="en-US" sz="1000" b="1" dirty="0">
                          <a:solidFill>
                            <a:srgbClr val="19285D"/>
                          </a:solidFill>
                          <a:latin typeface="+mn-lt"/>
                          <a:cs typeface="Arial" panose="020B0604020202020204" pitchFamily="34" charset="0"/>
                        </a:rPr>
                        <a:t>1:00-2:00 pm</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Lead the Dialogue: Listening/Questioning</a:t>
                      </a: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769089221"/>
                  </a:ext>
                </a:extLst>
              </a:tr>
              <a:tr h="131696">
                <a:tc>
                  <a:txBody>
                    <a:bodyPr/>
                    <a:lstStyle/>
                    <a:p>
                      <a:pPr marL="0" marR="0" lvl="0" indent="0" algn="r" defTabSz="412016" rtl="0" eaLnBrk="1" fontAlgn="auto" latinLnBrk="0" hangingPunct="0">
                        <a:lnSpc>
                          <a:spcPct val="100000"/>
                        </a:lnSpc>
                        <a:spcBef>
                          <a:spcPts val="0"/>
                        </a:spcBef>
                        <a:spcAft>
                          <a:spcPts val="0"/>
                        </a:spcAft>
                        <a:buClrTx/>
                        <a:buSzTx/>
                        <a:buFontTx/>
                        <a:buNone/>
                        <a:tabLst/>
                        <a:defRPr/>
                      </a:pPr>
                      <a:r>
                        <a:rPr lang="en-US" sz="1000" b="1" dirty="0">
                          <a:solidFill>
                            <a:srgbClr val="19285D"/>
                          </a:solidFill>
                          <a:latin typeface="+mn-lt"/>
                          <a:cs typeface="Arial" panose="020B0604020202020204" pitchFamily="34" charset="0"/>
                        </a:rPr>
                        <a:t>2:00-2:15 pm</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BREAK</a:t>
                      </a:r>
                      <a:endParaRPr lang="en-US" sz="1000" dirty="0">
                        <a:solidFill>
                          <a:srgbClr val="53565A"/>
                        </a:solidFill>
                        <a:latin typeface="+mn-lt"/>
                        <a:cs typeface="Arial" panose="020B0604020202020204" pitchFamily="34" charset="0"/>
                      </a:endParaRP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901434639"/>
                  </a:ext>
                </a:extLst>
              </a:tr>
              <a:tr h="131696">
                <a:tc>
                  <a:txBody>
                    <a:bodyPr/>
                    <a:lstStyle/>
                    <a:p>
                      <a:pPr algn="r"/>
                      <a:r>
                        <a:rPr lang="en-US" sz="1000" b="1" kern="1200" dirty="0">
                          <a:solidFill>
                            <a:srgbClr val="19285D"/>
                          </a:solidFill>
                          <a:latin typeface="+mn-lt"/>
                          <a:ea typeface="+mn-ea"/>
                          <a:cs typeface="Arial" panose="020B0604020202020204" pitchFamily="34" charset="0"/>
                        </a:rPr>
                        <a:t>2:15-3:15 pm</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Managing ‘Rabbit Holes’</a:t>
                      </a:r>
                      <a:endParaRPr lang="en-US" sz="1000" b="1" dirty="0">
                        <a:solidFill>
                          <a:srgbClr val="19285D"/>
                        </a:solidFill>
                        <a:latin typeface="+mn-lt"/>
                        <a:cs typeface="Arial" panose="020B0604020202020204" pitchFamily="34" charset="0"/>
                      </a:endParaRP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897116"/>
                  </a:ext>
                </a:extLst>
              </a:tr>
              <a:tr h="131696">
                <a:tc>
                  <a:txBody>
                    <a:bodyPr/>
                    <a:lstStyle/>
                    <a:p>
                      <a:pPr algn="r"/>
                      <a:r>
                        <a:rPr lang="en-US" sz="1000" b="1" kern="1200" dirty="0">
                          <a:solidFill>
                            <a:srgbClr val="19285D"/>
                          </a:solidFill>
                          <a:latin typeface="+mn-lt"/>
                          <a:ea typeface="+mn-ea"/>
                          <a:cs typeface="Arial" panose="020B0604020202020204" pitchFamily="34" charset="0"/>
                        </a:rPr>
                        <a:t>3:15-3:45 pm</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GROW</a:t>
                      </a: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007396224"/>
                  </a:ext>
                </a:extLst>
              </a:tr>
              <a:tr h="131696">
                <a:tc>
                  <a:txBody>
                    <a:bodyPr/>
                    <a:lstStyle/>
                    <a:p>
                      <a:pPr algn="r"/>
                      <a:r>
                        <a:rPr lang="en-US" sz="1000" b="1" kern="1200" dirty="0">
                          <a:solidFill>
                            <a:srgbClr val="19285D"/>
                          </a:solidFill>
                          <a:latin typeface="+mn-lt"/>
                          <a:ea typeface="+mn-ea"/>
                          <a:cs typeface="Arial" panose="020B0604020202020204" pitchFamily="34" charset="0"/>
                        </a:rPr>
                        <a:t>3:45-5:00 pm</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Dialogue Duos</a:t>
                      </a: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453478042"/>
                  </a:ext>
                </a:extLst>
              </a:tr>
            </a:tbl>
          </a:graphicData>
        </a:graphic>
      </p:graphicFrame>
    </p:spTree>
    <p:extLst>
      <p:ext uri="{BB962C8B-B14F-4D97-AF65-F5344CB8AC3E}">
        <p14:creationId xmlns:p14="http://schemas.microsoft.com/office/powerpoint/2010/main" val="161594840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6375" y="546100"/>
            <a:ext cx="4365625" cy="2455863"/>
          </a:xfrm>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600"/>
              </a:spcBef>
              <a:spcAft>
                <a:spcPts val="0"/>
              </a:spcAft>
              <a:buClr>
                <a:srgbClr val="C1D72E"/>
              </a:buClr>
              <a:buSzTx/>
              <a:buFont typeface="Arial" panose="020B0604020202020204" pitchFamily="34" charset="0"/>
              <a:buChar char="•"/>
              <a:tabLst/>
              <a:defRPr/>
            </a:pPr>
            <a:r>
              <a:rPr kumimoji="0" lang="en-US"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Read aloud </a:t>
            </a:r>
            <a:r>
              <a:rPr kumimoji="0" lang="en-US" sz="120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 </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prepared patient statement on-screen.</a:t>
            </a:r>
          </a:p>
          <a:p>
            <a:pPr marL="171450" marR="0" lvl="0" indent="-171450" algn="l" defTabSz="914400" rtl="0" eaLnBrk="1" fontAlgn="auto" latinLnBrk="0" hangingPunct="1">
              <a:lnSpc>
                <a:spcPct val="100000"/>
              </a:lnSpc>
              <a:spcBef>
                <a:spcPts val="600"/>
              </a:spcBef>
              <a:spcAft>
                <a:spcPts val="0"/>
              </a:spcAft>
              <a:buClr>
                <a:srgbClr val="C1D72E"/>
              </a:buClr>
              <a:buSzTx/>
              <a:buFont typeface="Arial" panose="020B0604020202020204" pitchFamily="34" charset="0"/>
              <a:buChar char="•"/>
              <a:tabLst/>
              <a:defRPr/>
            </a:pPr>
            <a:r>
              <a:rPr lang="en-US" b="1" dirty="0">
                <a:solidFill>
                  <a:prstClr val="black"/>
                </a:solidFill>
              </a:rPr>
              <a:t>Ask</a:t>
            </a:r>
            <a:r>
              <a:rPr lang="en-US" dirty="0">
                <a:solidFill>
                  <a:prstClr val="black"/>
                </a:solidFill>
              </a:rPr>
              <a:t> for the three prepared response statements to be presented (one each by Howard, Melissa, Sandeep). One of these should be a “good,” response, one “better,” and one the “best.”</a:t>
            </a:r>
          </a:p>
          <a:p>
            <a:pPr marL="171450" marR="0" lvl="0" indent="-171450" algn="l" defTabSz="914400" rtl="0" eaLnBrk="1" fontAlgn="auto" latinLnBrk="0" hangingPunct="1">
              <a:lnSpc>
                <a:spcPct val="100000"/>
              </a:lnSpc>
              <a:spcBef>
                <a:spcPts val="600"/>
              </a:spcBef>
              <a:spcAft>
                <a:spcPts val="0"/>
              </a:spcAft>
              <a:buClr>
                <a:srgbClr val="C1D72E"/>
              </a:buClr>
              <a:buSzTx/>
              <a:buFont typeface="Arial" panose="020B0604020202020204" pitchFamily="34" charset="0"/>
              <a:buChar char="•"/>
              <a:tabLst/>
              <a:defRPr/>
            </a:pPr>
            <a:r>
              <a:rPr lang="en-US" dirty="0">
                <a:solidFill>
                  <a:prstClr val="black"/>
                </a:solidFill>
              </a:rPr>
              <a:t>Once all response statements have been presented, </a:t>
            </a:r>
            <a:r>
              <a:rPr lang="en-US" b="1" dirty="0">
                <a:solidFill>
                  <a:prstClr val="black"/>
                </a:solidFill>
              </a:rPr>
              <a:t>tell</a:t>
            </a:r>
            <a:r>
              <a:rPr lang="en-US" dirty="0">
                <a:solidFill>
                  <a:prstClr val="black"/>
                </a:solidFill>
              </a:rPr>
              <a:t> participants to choose one of those three individuals to stand by, based on which response they (the participant) would offer.</a:t>
            </a:r>
          </a:p>
          <a:p>
            <a:pPr>
              <a:spcBef>
                <a:spcPts val="600"/>
              </a:spcBef>
              <a:defRPr/>
            </a:pPr>
            <a:r>
              <a:rPr lang="en-US" dirty="0">
                <a:solidFill>
                  <a:prstClr val="black"/>
                </a:solidFill>
              </a:rPr>
              <a:t>Once everyone has chosen where to stand, </a:t>
            </a:r>
            <a:r>
              <a:rPr lang="en-US" b="1" dirty="0">
                <a:solidFill>
                  <a:prstClr val="black"/>
                </a:solidFill>
              </a:rPr>
              <a:t>poll</a:t>
            </a:r>
            <a:r>
              <a:rPr lang="en-US" dirty="0">
                <a:solidFill>
                  <a:prstClr val="black"/>
                </a:solidFill>
              </a:rPr>
              <a:t> a selection of those standing by each of the three responses for their “why.” </a:t>
            </a:r>
          </a:p>
          <a:p>
            <a:pPr lvl="1">
              <a:spcBef>
                <a:spcPts val="600"/>
              </a:spcBef>
              <a:defRPr/>
            </a:pPr>
            <a:r>
              <a:rPr lang="en-US" dirty="0">
                <a:solidFill>
                  <a:prstClr val="black"/>
                </a:solidFill>
              </a:rPr>
              <a:t>Note: There may be some cases where no one is standing by one or two of the speakers.</a:t>
            </a:r>
          </a:p>
          <a:p>
            <a:pPr>
              <a:spcBef>
                <a:spcPts val="600"/>
              </a:spcBef>
              <a:defRPr/>
            </a:pPr>
            <a:r>
              <a:rPr lang="en-US" dirty="0">
                <a:solidFill>
                  <a:prstClr val="black"/>
                </a:solidFill>
              </a:rPr>
              <a:t>Once 1–3 reps have been polled for their “why,” </a:t>
            </a:r>
            <a:r>
              <a:rPr lang="en-US" b="1" dirty="0">
                <a:solidFill>
                  <a:prstClr val="black"/>
                </a:solidFill>
              </a:rPr>
              <a:t>tell</a:t>
            </a:r>
            <a:r>
              <a:rPr lang="en-US" dirty="0">
                <a:solidFill>
                  <a:prstClr val="black"/>
                </a:solidFill>
              </a:rPr>
              <a:t> everyone to return to their seats. </a:t>
            </a:r>
          </a:p>
        </p:txBody>
      </p:sp>
      <p:sp>
        <p:nvSpPr>
          <p:cNvPr id="4" name="Rectangle 3">
            <a:extLst>
              <a:ext uri="{FF2B5EF4-FFF2-40B4-BE49-F238E27FC236}">
                <a16:creationId xmlns:a16="http://schemas.microsoft.com/office/drawing/2014/main" id="{1F52EF42-7211-DE14-9283-C860B6F2FB14}"/>
              </a:ext>
            </a:extLst>
          </p:cNvPr>
          <p:cNvSpPr/>
          <p:nvPr/>
        </p:nvSpPr>
        <p:spPr>
          <a:xfrm>
            <a:off x="116305" y="30115"/>
            <a:ext cx="4908120" cy="277785"/>
          </a:xfrm>
          <a:prstGeom prst="rect">
            <a:avLst/>
          </a:prstGeom>
        </p:spPr>
        <p:txBody>
          <a:bodyPr wrap="square" lIns="92217" tIns="46109" rIns="92217" bIns="46109" anchor="ctr">
            <a:spAutoFit/>
          </a:bodyPr>
          <a:lstStyle/>
          <a:p>
            <a:pPr algn="l">
              <a:spcBef>
                <a:spcPts val="403"/>
              </a:spcBef>
            </a:pPr>
            <a:r>
              <a:rPr lang="en-US" sz="1200" b="1" dirty="0">
                <a:solidFill>
                  <a:schemeClr val="bg1"/>
                </a:solidFill>
                <a:latin typeface="Arial" panose="020B0604020202020204" pitchFamily="34" charset="0"/>
                <a:cs typeface="Arial" panose="020B0604020202020204" pitchFamily="34" charset="0"/>
              </a:rPr>
              <a:t>DAY 1: RCPS MASTERCLASS</a:t>
            </a:r>
          </a:p>
        </p:txBody>
      </p:sp>
      <p:graphicFrame>
        <p:nvGraphicFramePr>
          <p:cNvPr id="8" name="Table 7">
            <a:extLst>
              <a:ext uri="{FF2B5EF4-FFF2-40B4-BE49-F238E27FC236}">
                <a16:creationId xmlns:a16="http://schemas.microsoft.com/office/drawing/2014/main" id="{502DF1FA-A50E-78A0-9963-D96D51DBE284}"/>
              </a:ext>
            </a:extLst>
          </p:cNvPr>
          <p:cNvGraphicFramePr>
            <a:graphicFrameLocks noGrp="1"/>
          </p:cNvGraphicFramePr>
          <p:nvPr>
            <p:extLst>
              <p:ext uri="{D42A27DB-BD31-4B8C-83A1-F6EECF244321}">
                <p14:modId xmlns:p14="http://schemas.microsoft.com/office/powerpoint/2010/main" val="3276282148"/>
              </p:ext>
            </p:extLst>
          </p:nvPr>
        </p:nvGraphicFramePr>
        <p:xfrm>
          <a:off x="239697" y="3401430"/>
          <a:ext cx="4310908" cy="1104900"/>
        </p:xfrm>
        <a:graphic>
          <a:graphicData uri="http://schemas.openxmlformats.org/drawingml/2006/table">
            <a:tbl>
              <a:tblPr firstRow="1" bandRow="1">
                <a:tableStyleId>{5C22544A-7EE6-4342-B048-85BDC9FD1C3A}</a:tableStyleId>
              </a:tblPr>
              <a:tblGrid>
                <a:gridCol w="1399032">
                  <a:extLst>
                    <a:ext uri="{9D8B030D-6E8A-4147-A177-3AD203B41FA5}">
                      <a16:colId xmlns:a16="http://schemas.microsoft.com/office/drawing/2014/main" val="3460872777"/>
                    </a:ext>
                  </a:extLst>
                </a:gridCol>
                <a:gridCol w="2911876">
                  <a:extLst>
                    <a:ext uri="{9D8B030D-6E8A-4147-A177-3AD203B41FA5}">
                      <a16:colId xmlns:a16="http://schemas.microsoft.com/office/drawing/2014/main" val="3929844881"/>
                    </a:ext>
                  </a:extLst>
                </a:gridCol>
              </a:tblGrid>
              <a:tr h="0">
                <a:tc gridSpan="2">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white"/>
                          </a:solidFill>
                          <a:effectLst/>
                          <a:uLnTx/>
                          <a:uFillTx/>
                          <a:latin typeface="+mn-lt"/>
                          <a:ea typeface="+mn-ea"/>
                          <a:cs typeface="+mn-cs"/>
                        </a:rPr>
                        <a:t>Day 1 AM Focus – Echocardiogram &amp; Our Patients</a:t>
                      </a:r>
                      <a:endParaRPr kumimoji="0" lang="en-US" sz="1000" b="1" i="0" u="none" strike="noStrike" kern="1200" cap="none" spc="0" normalizeH="0" baseline="0" noProof="0" dirty="0">
                        <a:ln>
                          <a:noFill/>
                        </a:ln>
                        <a:solidFill>
                          <a:prstClr val="white"/>
                        </a:solidFill>
                        <a:effectLst/>
                        <a:uLnTx/>
                        <a:uFillTx/>
                        <a:latin typeface="Century Schoolbook" panose="02040604050505020304" pitchFamily="18" charset="0"/>
                        <a:ea typeface="Times New Roman" panose="02020603050405020304" pitchFamily="18" charset="0"/>
                        <a:cs typeface="Times New Roman" panose="02020603050405020304" pitchFamily="18" charset="0"/>
                      </a:endParaRPr>
                    </a:p>
                  </a:txBody>
                  <a:tcPr marL="121920" marR="121920" marT="34290" marB="3429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9285D"/>
                    </a:solidFill>
                  </a:tcPr>
                </a:tc>
                <a:tc hMerge="1">
                  <a:txBody>
                    <a:bodyPr/>
                    <a:lstStyle/>
                    <a:p>
                      <a:pPr algn="l"/>
                      <a:endParaRPr lang="en-US" sz="1100" dirty="0">
                        <a:latin typeface="+mn-lt"/>
                        <a:cs typeface="Arial" panose="020B0604020202020204" pitchFamily="34" charset="0"/>
                      </a:endParaRP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9285D"/>
                    </a:solidFill>
                  </a:tcPr>
                </a:tc>
                <a:extLst>
                  <a:ext uri="{0D108BD9-81ED-4DB2-BD59-A6C34878D82A}">
                    <a16:rowId xmlns:a16="http://schemas.microsoft.com/office/drawing/2014/main" val="150405150"/>
                  </a:ext>
                </a:extLst>
              </a:tr>
              <a:tr h="0">
                <a:tc>
                  <a:txBody>
                    <a:bodyPr/>
                    <a:lstStyle/>
                    <a:p>
                      <a:pPr algn="r"/>
                      <a:r>
                        <a:rPr lang="en-US" sz="1000" b="1" dirty="0">
                          <a:solidFill>
                            <a:srgbClr val="19285D"/>
                          </a:solidFill>
                          <a:latin typeface="+mn-lt"/>
                          <a:cs typeface="Arial" panose="020B0604020202020204" pitchFamily="34" charset="0"/>
                        </a:rPr>
                        <a:t>9:00-9:30 am</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Welcome &amp; Ice Breaker</a:t>
                      </a: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62979764"/>
                  </a:ext>
                </a:extLst>
              </a:tr>
              <a:tr h="0">
                <a:tc>
                  <a:txBody>
                    <a:bodyPr/>
                    <a:lstStyle/>
                    <a:p>
                      <a:pPr algn="r"/>
                      <a:r>
                        <a:rPr lang="en-US" sz="1000" b="1" dirty="0">
                          <a:solidFill>
                            <a:srgbClr val="19285D"/>
                          </a:solidFill>
                          <a:latin typeface="+mn-lt"/>
                          <a:cs typeface="Arial" panose="020B0604020202020204" pitchFamily="34" charset="0"/>
                        </a:rPr>
                        <a:t>9:30-10:45 am </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spcBef>
                          <a:spcPts val="0"/>
                        </a:spcBef>
                        <a:spcAft>
                          <a:spcPts val="0"/>
                        </a:spcAft>
                      </a:pPr>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Echo Clinical Cultivator</a:t>
                      </a: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30955845"/>
                  </a:ext>
                </a:extLst>
              </a:tr>
              <a:tr h="0">
                <a:tc>
                  <a:txBody>
                    <a:bodyPr/>
                    <a:lstStyle/>
                    <a:p>
                      <a:pPr marL="0" marR="0" lvl="0" indent="0" algn="r" defTabSz="412016" rtl="0" eaLnBrk="1" fontAlgn="auto" latinLnBrk="0" hangingPunct="0">
                        <a:lnSpc>
                          <a:spcPct val="100000"/>
                        </a:lnSpc>
                        <a:spcBef>
                          <a:spcPts val="0"/>
                        </a:spcBef>
                        <a:spcAft>
                          <a:spcPts val="0"/>
                        </a:spcAft>
                        <a:buClrTx/>
                        <a:buSzTx/>
                        <a:buFontTx/>
                        <a:buNone/>
                        <a:tabLst/>
                        <a:defRPr/>
                      </a:pPr>
                      <a:r>
                        <a:rPr lang="en-US" sz="1000" b="1" dirty="0">
                          <a:solidFill>
                            <a:srgbClr val="19285D"/>
                          </a:solidFill>
                          <a:latin typeface="+mn-lt"/>
                          <a:cs typeface="Arial" panose="020B0604020202020204" pitchFamily="34" charset="0"/>
                        </a:rPr>
                        <a:t>10:45-11:00 am </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BREAK</a:t>
                      </a:r>
                      <a:endParaRPr lang="en-US" sz="1000" dirty="0">
                        <a:solidFill>
                          <a:srgbClr val="53565A"/>
                        </a:solidFill>
                        <a:latin typeface="+mn-lt"/>
                        <a:cs typeface="Arial" panose="020B0604020202020204" pitchFamily="34" charset="0"/>
                      </a:endParaRP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01434639"/>
                  </a:ext>
                </a:extLst>
              </a:tr>
              <a:tr h="0">
                <a:tc>
                  <a:txBody>
                    <a:bodyPr/>
                    <a:lstStyle/>
                    <a:p>
                      <a:pPr algn="r"/>
                      <a:r>
                        <a:rPr lang="en-US" sz="1000" b="1" kern="1200" dirty="0">
                          <a:solidFill>
                            <a:srgbClr val="19285D"/>
                          </a:solidFill>
                          <a:latin typeface="+mn-lt"/>
                          <a:ea typeface="+mn-ea"/>
                          <a:cs typeface="Arial" panose="020B0604020202020204" pitchFamily="34" charset="0"/>
                        </a:rPr>
                        <a:t>11:00 am-12:00 pm </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Patient Identifiers</a:t>
                      </a:r>
                      <a:endParaRPr lang="en-US" sz="1000" b="1" dirty="0">
                        <a:solidFill>
                          <a:srgbClr val="19285D"/>
                        </a:solidFill>
                        <a:latin typeface="+mn-lt"/>
                        <a:cs typeface="Arial" panose="020B0604020202020204" pitchFamily="34" charset="0"/>
                      </a:endParaRP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897116"/>
                  </a:ext>
                </a:extLst>
              </a:tr>
            </a:tbl>
          </a:graphicData>
        </a:graphic>
      </p:graphicFrame>
      <p:sp>
        <p:nvSpPr>
          <p:cNvPr id="9" name="Isosceles Triangle 6">
            <a:extLst>
              <a:ext uri="{FF2B5EF4-FFF2-40B4-BE49-F238E27FC236}">
                <a16:creationId xmlns:a16="http://schemas.microsoft.com/office/drawing/2014/main" id="{467061DF-3F6D-1A14-B5CC-E0CBCB42457E}"/>
              </a:ext>
            </a:extLst>
          </p:cNvPr>
          <p:cNvSpPr/>
          <p:nvPr/>
        </p:nvSpPr>
        <p:spPr>
          <a:xfrm rot="5400000">
            <a:off x="50887" y="4242908"/>
            <a:ext cx="224950" cy="326722"/>
          </a:xfrm>
          <a:prstGeom prst="triangle">
            <a:avLst/>
          </a:prstGeom>
          <a:solidFill>
            <a:srgbClr val="C1D7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B119AE"/>
              </a:solidFill>
            </a:endParaRPr>
          </a:p>
        </p:txBody>
      </p:sp>
      <p:graphicFrame>
        <p:nvGraphicFramePr>
          <p:cNvPr id="10" name="Table 9">
            <a:extLst>
              <a:ext uri="{FF2B5EF4-FFF2-40B4-BE49-F238E27FC236}">
                <a16:creationId xmlns:a16="http://schemas.microsoft.com/office/drawing/2014/main" id="{1329ABC1-EA28-E7F9-9D39-9C159D9557D1}"/>
              </a:ext>
            </a:extLst>
          </p:cNvPr>
          <p:cNvGraphicFramePr>
            <a:graphicFrameLocks noGrp="1"/>
          </p:cNvGraphicFramePr>
          <p:nvPr>
            <p:extLst>
              <p:ext uri="{D42A27DB-BD31-4B8C-83A1-F6EECF244321}">
                <p14:modId xmlns:p14="http://schemas.microsoft.com/office/powerpoint/2010/main" val="1122141425"/>
              </p:ext>
            </p:extLst>
          </p:nvPr>
        </p:nvGraphicFramePr>
        <p:xfrm>
          <a:off x="240214" y="4506330"/>
          <a:ext cx="4315702" cy="1546860"/>
        </p:xfrm>
        <a:graphic>
          <a:graphicData uri="http://schemas.openxmlformats.org/drawingml/2006/table">
            <a:tbl>
              <a:tblPr firstRow="1" bandRow="1">
                <a:tableStyleId>{5C22544A-7EE6-4342-B048-85BDC9FD1C3A}</a:tableStyleId>
              </a:tblPr>
              <a:tblGrid>
                <a:gridCol w="1397298">
                  <a:extLst>
                    <a:ext uri="{9D8B030D-6E8A-4147-A177-3AD203B41FA5}">
                      <a16:colId xmlns:a16="http://schemas.microsoft.com/office/drawing/2014/main" val="3460872777"/>
                    </a:ext>
                  </a:extLst>
                </a:gridCol>
                <a:gridCol w="2918404">
                  <a:extLst>
                    <a:ext uri="{9D8B030D-6E8A-4147-A177-3AD203B41FA5}">
                      <a16:colId xmlns:a16="http://schemas.microsoft.com/office/drawing/2014/main" val="3929844881"/>
                    </a:ext>
                  </a:extLst>
                </a:gridCol>
              </a:tblGrid>
              <a:tr h="131696">
                <a:tc gridSpan="2">
                  <a:txBody>
                    <a:bodyPr/>
                    <a:lstStyle/>
                    <a:p>
                      <a:pPr marL="0" marR="0">
                        <a:spcBef>
                          <a:spcPts val="0"/>
                        </a:spcBef>
                        <a:spcAft>
                          <a:spcPts val="0"/>
                        </a:spcAft>
                      </a:pPr>
                      <a:r>
                        <a:rPr lang="en-US" sz="1000" dirty="0">
                          <a:effectLst/>
                        </a:rPr>
                        <a:t>Day 1 PM Focus – </a:t>
                      </a:r>
                      <a:r>
                        <a:rPr kumimoji="0" lang="en-US" sz="1000" b="1" i="0" u="none" strike="noStrike" kern="1200" cap="none" spc="0" normalizeH="0" baseline="0" noProof="0" dirty="0">
                          <a:ln>
                            <a:noFill/>
                          </a:ln>
                          <a:solidFill>
                            <a:prstClr val="white"/>
                          </a:solidFill>
                          <a:effectLst/>
                          <a:uLnTx/>
                          <a:uFillTx/>
                          <a:latin typeface="+mn-lt"/>
                          <a:ea typeface="+mn-ea"/>
                          <a:cs typeface="+mn-cs"/>
                        </a:rPr>
                        <a:t>Echocardiogram</a:t>
                      </a:r>
                      <a:r>
                        <a:rPr lang="en-US" sz="1000" dirty="0">
                          <a:effectLst/>
                        </a:rPr>
                        <a:t>: Connection is Crucial/Application </a:t>
                      </a:r>
                      <a:endParaRPr lang="en-US" sz="1000" dirty="0">
                        <a:effectLst/>
                        <a:latin typeface="Century Schoolbook" panose="02040604050505020304" pitchFamily="18" charset="0"/>
                        <a:ea typeface="Times New Roman" panose="02020603050405020304" pitchFamily="18" charset="0"/>
                        <a:cs typeface="Times New Roman" panose="02020603050405020304" pitchFamily="18" charset="0"/>
                      </a:endParaRPr>
                    </a:p>
                  </a:txBody>
                  <a:tcPr marL="121920" marR="121920" marT="34290" marB="3429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9285D"/>
                    </a:solidFill>
                  </a:tcPr>
                </a:tc>
                <a:tc hMerge="1">
                  <a:txBody>
                    <a:bodyPr/>
                    <a:lstStyle/>
                    <a:p>
                      <a:pPr algn="l"/>
                      <a:endParaRPr lang="en-US" sz="1100" dirty="0">
                        <a:latin typeface="+mn-lt"/>
                        <a:cs typeface="Arial" panose="020B0604020202020204" pitchFamily="34" charset="0"/>
                      </a:endParaRP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9285D"/>
                    </a:solidFill>
                  </a:tcPr>
                </a:tc>
                <a:extLst>
                  <a:ext uri="{0D108BD9-81ED-4DB2-BD59-A6C34878D82A}">
                    <a16:rowId xmlns:a16="http://schemas.microsoft.com/office/drawing/2014/main" val="150405150"/>
                  </a:ext>
                </a:extLst>
              </a:tr>
              <a:tr h="131696">
                <a:tc>
                  <a:txBody>
                    <a:bodyPr/>
                    <a:lstStyle/>
                    <a:p>
                      <a:pPr algn="r"/>
                      <a:r>
                        <a:rPr lang="en-US" sz="1000" b="1" dirty="0">
                          <a:solidFill>
                            <a:srgbClr val="19285D"/>
                          </a:solidFill>
                          <a:latin typeface="+mn-lt"/>
                          <a:cs typeface="Arial" panose="020B0604020202020204" pitchFamily="34" charset="0"/>
                        </a:rPr>
                        <a:t>12:00-1:00 pm</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LUNCH</a:t>
                      </a: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762979764"/>
                  </a:ext>
                </a:extLst>
              </a:tr>
              <a:tr h="131696">
                <a:tc>
                  <a:txBody>
                    <a:bodyPr/>
                    <a:lstStyle/>
                    <a:p>
                      <a:pPr algn="r"/>
                      <a:r>
                        <a:rPr lang="en-US" sz="1000" b="1" dirty="0">
                          <a:solidFill>
                            <a:srgbClr val="19285D"/>
                          </a:solidFill>
                          <a:latin typeface="+mn-lt"/>
                          <a:cs typeface="Arial" panose="020B0604020202020204" pitchFamily="34" charset="0"/>
                        </a:rPr>
                        <a:t>1:00-2:00 pm</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Lead the Dialogue: Listening/Questioning</a:t>
                      </a: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769089221"/>
                  </a:ext>
                </a:extLst>
              </a:tr>
              <a:tr h="131696">
                <a:tc>
                  <a:txBody>
                    <a:bodyPr/>
                    <a:lstStyle/>
                    <a:p>
                      <a:pPr marL="0" marR="0" lvl="0" indent="0" algn="r" defTabSz="412016" rtl="0" eaLnBrk="1" fontAlgn="auto" latinLnBrk="0" hangingPunct="0">
                        <a:lnSpc>
                          <a:spcPct val="100000"/>
                        </a:lnSpc>
                        <a:spcBef>
                          <a:spcPts val="0"/>
                        </a:spcBef>
                        <a:spcAft>
                          <a:spcPts val="0"/>
                        </a:spcAft>
                        <a:buClrTx/>
                        <a:buSzTx/>
                        <a:buFontTx/>
                        <a:buNone/>
                        <a:tabLst/>
                        <a:defRPr/>
                      </a:pPr>
                      <a:r>
                        <a:rPr lang="en-US" sz="1000" b="1" dirty="0">
                          <a:solidFill>
                            <a:srgbClr val="19285D"/>
                          </a:solidFill>
                          <a:latin typeface="+mn-lt"/>
                          <a:cs typeface="Arial" panose="020B0604020202020204" pitchFamily="34" charset="0"/>
                        </a:rPr>
                        <a:t>2:00-2:15 pm</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BREAK</a:t>
                      </a:r>
                      <a:endParaRPr lang="en-US" sz="1000" dirty="0">
                        <a:solidFill>
                          <a:srgbClr val="53565A"/>
                        </a:solidFill>
                        <a:latin typeface="+mn-lt"/>
                        <a:cs typeface="Arial" panose="020B0604020202020204" pitchFamily="34" charset="0"/>
                      </a:endParaRP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901434639"/>
                  </a:ext>
                </a:extLst>
              </a:tr>
              <a:tr h="131696">
                <a:tc>
                  <a:txBody>
                    <a:bodyPr/>
                    <a:lstStyle/>
                    <a:p>
                      <a:pPr algn="r"/>
                      <a:r>
                        <a:rPr lang="en-US" sz="1000" b="1" kern="1200" dirty="0">
                          <a:solidFill>
                            <a:srgbClr val="19285D"/>
                          </a:solidFill>
                          <a:latin typeface="+mn-lt"/>
                          <a:ea typeface="+mn-ea"/>
                          <a:cs typeface="Arial" panose="020B0604020202020204" pitchFamily="34" charset="0"/>
                        </a:rPr>
                        <a:t>2:15-3:15 pm</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Managing ‘Rabbit Holes’</a:t>
                      </a:r>
                      <a:endParaRPr lang="en-US" sz="1000" b="1" dirty="0">
                        <a:solidFill>
                          <a:srgbClr val="19285D"/>
                        </a:solidFill>
                        <a:latin typeface="+mn-lt"/>
                        <a:cs typeface="Arial" panose="020B0604020202020204" pitchFamily="34" charset="0"/>
                      </a:endParaRP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897116"/>
                  </a:ext>
                </a:extLst>
              </a:tr>
              <a:tr h="131696">
                <a:tc>
                  <a:txBody>
                    <a:bodyPr/>
                    <a:lstStyle/>
                    <a:p>
                      <a:pPr algn="r"/>
                      <a:r>
                        <a:rPr lang="en-US" sz="1000" b="1" kern="1200" dirty="0">
                          <a:solidFill>
                            <a:srgbClr val="19285D"/>
                          </a:solidFill>
                          <a:latin typeface="+mn-lt"/>
                          <a:ea typeface="+mn-ea"/>
                          <a:cs typeface="Arial" panose="020B0604020202020204" pitchFamily="34" charset="0"/>
                        </a:rPr>
                        <a:t>3:15-3:45 pm</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GROW</a:t>
                      </a: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007396224"/>
                  </a:ext>
                </a:extLst>
              </a:tr>
              <a:tr h="131696">
                <a:tc>
                  <a:txBody>
                    <a:bodyPr/>
                    <a:lstStyle/>
                    <a:p>
                      <a:pPr algn="r"/>
                      <a:r>
                        <a:rPr lang="en-US" sz="1000" b="1" kern="1200" dirty="0">
                          <a:solidFill>
                            <a:srgbClr val="19285D"/>
                          </a:solidFill>
                          <a:latin typeface="+mn-lt"/>
                          <a:ea typeface="+mn-ea"/>
                          <a:cs typeface="Arial" panose="020B0604020202020204" pitchFamily="34" charset="0"/>
                        </a:rPr>
                        <a:t>3:45-5:00 pm</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Dialogue Duos</a:t>
                      </a: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453478042"/>
                  </a:ext>
                </a:extLst>
              </a:tr>
            </a:tbl>
          </a:graphicData>
        </a:graphic>
      </p:graphicFrame>
    </p:spTree>
    <p:extLst>
      <p:ext uri="{BB962C8B-B14F-4D97-AF65-F5344CB8AC3E}">
        <p14:creationId xmlns:p14="http://schemas.microsoft.com/office/powerpoint/2010/main" val="268296582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6375" y="546100"/>
            <a:ext cx="4365625" cy="2455863"/>
          </a:xfrm>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600"/>
              </a:spcBef>
              <a:spcAft>
                <a:spcPts val="0"/>
              </a:spcAft>
              <a:buClr>
                <a:srgbClr val="C1D72E"/>
              </a:buClr>
              <a:buSzTx/>
              <a:buFont typeface="Arial" panose="020B0604020202020204" pitchFamily="34" charset="0"/>
              <a:buChar char="•"/>
              <a:tabLst/>
              <a:defRPr/>
            </a:pPr>
            <a:r>
              <a:rPr kumimoji="0" lang="en-US"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Read aloud </a:t>
            </a:r>
            <a:r>
              <a:rPr kumimoji="0" lang="en-US" sz="120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 </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prepared patient statement on-screen.</a:t>
            </a:r>
          </a:p>
          <a:p>
            <a:pPr marL="171450" marR="0" lvl="0" indent="-171450" algn="l" defTabSz="914400" rtl="0" eaLnBrk="1" fontAlgn="auto" latinLnBrk="0" hangingPunct="1">
              <a:lnSpc>
                <a:spcPct val="100000"/>
              </a:lnSpc>
              <a:spcBef>
                <a:spcPts val="600"/>
              </a:spcBef>
              <a:spcAft>
                <a:spcPts val="0"/>
              </a:spcAft>
              <a:buClr>
                <a:srgbClr val="C1D72E"/>
              </a:buClr>
              <a:buSzTx/>
              <a:buFont typeface="Arial" panose="020B0604020202020204" pitchFamily="34" charset="0"/>
              <a:buChar char="•"/>
              <a:tabLst/>
              <a:defRPr/>
            </a:pPr>
            <a:r>
              <a:rPr lang="en-US" b="1" dirty="0">
                <a:solidFill>
                  <a:prstClr val="black"/>
                </a:solidFill>
              </a:rPr>
              <a:t>Ask</a:t>
            </a:r>
            <a:r>
              <a:rPr lang="en-US" dirty="0">
                <a:solidFill>
                  <a:prstClr val="black"/>
                </a:solidFill>
              </a:rPr>
              <a:t> for the three prepared response statements to be presented (one each by Howard, Melissa, Sandeep). One of these should be a “good,” response, one “better,” and one the “best.”</a:t>
            </a:r>
          </a:p>
          <a:p>
            <a:pPr marL="171450" marR="0" lvl="0" indent="-171450" algn="l" defTabSz="914400" rtl="0" eaLnBrk="1" fontAlgn="auto" latinLnBrk="0" hangingPunct="1">
              <a:lnSpc>
                <a:spcPct val="100000"/>
              </a:lnSpc>
              <a:spcBef>
                <a:spcPts val="600"/>
              </a:spcBef>
              <a:spcAft>
                <a:spcPts val="0"/>
              </a:spcAft>
              <a:buClr>
                <a:srgbClr val="C1D72E"/>
              </a:buClr>
              <a:buSzTx/>
              <a:buFont typeface="Arial" panose="020B0604020202020204" pitchFamily="34" charset="0"/>
              <a:buChar char="•"/>
              <a:tabLst/>
              <a:defRPr/>
            </a:pPr>
            <a:r>
              <a:rPr lang="en-US" dirty="0">
                <a:solidFill>
                  <a:prstClr val="black"/>
                </a:solidFill>
              </a:rPr>
              <a:t>Once all response statements have been presented, </a:t>
            </a:r>
            <a:r>
              <a:rPr lang="en-US" b="1" dirty="0">
                <a:solidFill>
                  <a:prstClr val="black"/>
                </a:solidFill>
              </a:rPr>
              <a:t>tell</a:t>
            </a:r>
            <a:r>
              <a:rPr lang="en-US" dirty="0">
                <a:solidFill>
                  <a:prstClr val="black"/>
                </a:solidFill>
              </a:rPr>
              <a:t> participants to choose one of those three individuals to stand by, based on which response they (the participant) would offer.</a:t>
            </a:r>
          </a:p>
          <a:p>
            <a:pPr>
              <a:spcBef>
                <a:spcPts val="600"/>
              </a:spcBef>
              <a:defRPr/>
            </a:pPr>
            <a:r>
              <a:rPr lang="en-US" dirty="0">
                <a:solidFill>
                  <a:prstClr val="black"/>
                </a:solidFill>
              </a:rPr>
              <a:t>Once everyone has chosen where to stand, </a:t>
            </a:r>
            <a:r>
              <a:rPr lang="en-US" b="1" dirty="0">
                <a:solidFill>
                  <a:prstClr val="black"/>
                </a:solidFill>
              </a:rPr>
              <a:t>poll</a:t>
            </a:r>
            <a:r>
              <a:rPr lang="en-US" dirty="0">
                <a:solidFill>
                  <a:prstClr val="black"/>
                </a:solidFill>
              </a:rPr>
              <a:t> a selection of those standing by each of the three responses for their “why.” </a:t>
            </a:r>
          </a:p>
          <a:p>
            <a:pPr lvl="1">
              <a:spcBef>
                <a:spcPts val="600"/>
              </a:spcBef>
              <a:defRPr/>
            </a:pPr>
            <a:r>
              <a:rPr lang="en-US" dirty="0">
                <a:solidFill>
                  <a:prstClr val="black"/>
                </a:solidFill>
              </a:rPr>
              <a:t>Note: There may be some cases where no one is standing by one or two of the speakers.</a:t>
            </a:r>
          </a:p>
          <a:p>
            <a:pPr>
              <a:spcBef>
                <a:spcPts val="600"/>
              </a:spcBef>
              <a:defRPr/>
            </a:pPr>
            <a:r>
              <a:rPr lang="en-US" dirty="0">
                <a:solidFill>
                  <a:prstClr val="black"/>
                </a:solidFill>
              </a:rPr>
              <a:t>Once 1–3 reps have been polled for their “why,” </a:t>
            </a:r>
            <a:r>
              <a:rPr lang="en-US" b="1" dirty="0">
                <a:solidFill>
                  <a:prstClr val="black"/>
                </a:solidFill>
              </a:rPr>
              <a:t>tell</a:t>
            </a:r>
            <a:r>
              <a:rPr lang="en-US" dirty="0">
                <a:solidFill>
                  <a:prstClr val="black"/>
                </a:solidFill>
              </a:rPr>
              <a:t> everyone to return to their seats. </a:t>
            </a:r>
          </a:p>
        </p:txBody>
      </p:sp>
      <p:sp>
        <p:nvSpPr>
          <p:cNvPr id="4" name="Rectangle 3">
            <a:extLst>
              <a:ext uri="{FF2B5EF4-FFF2-40B4-BE49-F238E27FC236}">
                <a16:creationId xmlns:a16="http://schemas.microsoft.com/office/drawing/2014/main" id="{F59D6B9C-50CC-1141-18A7-B642D725E387}"/>
              </a:ext>
            </a:extLst>
          </p:cNvPr>
          <p:cNvSpPr/>
          <p:nvPr/>
        </p:nvSpPr>
        <p:spPr>
          <a:xfrm>
            <a:off x="116305" y="30115"/>
            <a:ext cx="4908120" cy="277785"/>
          </a:xfrm>
          <a:prstGeom prst="rect">
            <a:avLst/>
          </a:prstGeom>
        </p:spPr>
        <p:txBody>
          <a:bodyPr wrap="square" lIns="92217" tIns="46109" rIns="92217" bIns="46109" anchor="ctr">
            <a:spAutoFit/>
          </a:bodyPr>
          <a:lstStyle/>
          <a:p>
            <a:pPr algn="l">
              <a:spcBef>
                <a:spcPts val="403"/>
              </a:spcBef>
            </a:pPr>
            <a:r>
              <a:rPr lang="en-US" sz="1200" b="1" dirty="0">
                <a:solidFill>
                  <a:schemeClr val="bg1"/>
                </a:solidFill>
                <a:latin typeface="Arial" panose="020B0604020202020204" pitchFamily="34" charset="0"/>
                <a:cs typeface="Arial" panose="020B0604020202020204" pitchFamily="34" charset="0"/>
              </a:rPr>
              <a:t>DAY 1: RCPS MASTERCLASS</a:t>
            </a:r>
          </a:p>
        </p:txBody>
      </p:sp>
      <p:graphicFrame>
        <p:nvGraphicFramePr>
          <p:cNvPr id="8" name="Table 7">
            <a:extLst>
              <a:ext uri="{FF2B5EF4-FFF2-40B4-BE49-F238E27FC236}">
                <a16:creationId xmlns:a16="http://schemas.microsoft.com/office/drawing/2014/main" id="{9952CE73-5888-3F99-0E81-B45299C43DCB}"/>
              </a:ext>
            </a:extLst>
          </p:cNvPr>
          <p:cNvGraphicFramePr>
            <a:graphicFrameLocks noGrp="1"/>
          </p:cNvGraphicFramePr>
          <p:nvPr>
            <p:extLst>
              <p:ext uri="{D42A27DB-BD31-4B8C-83A1-F6EECF244321}">
                <p14:modId xmlns:p14="http://schemas.microsoft.com/office/powerpoint/2010/main" val="3276282148"/>
              </p:ext>
            </p:extLst>
          </p:nvPr>
        </p:nvGraphicFramePr>
        <p:xfrm>
          <a:off x="239697" y="3401430"/>
          <a:ext cx="4310908" cy="1104900"/>
        </p:xfrm>
        <a:graphic>
          <a:graphicData uri="http://schemas.openxmlformats.org/drawingml/2006/table">
            <a:tbl>
              <a:tblPr firstRow="1" bandRow="1">
                <a:tableStyleId>{5C22544A-7EE6-4342-B048-85BDC9FD1C3A}</a:tableStyleId>
              </a:tblPr>
              <a:tblGrid>
                <a:gridCol w="1399032">
                  <a:extLst>
                    <a:ext uri="{9D8B030D-6E8A-4147-A177-3AD203B41FA5}">
                      <a16:colId xmlns:a16="http://schemas.microsoft.com/office/drawing/2014/main" val="3460872777"/>
                    </a:ext>
                  </a:extLst>
                </a:gridCol>
                <a:gridCol w="2911876">
                  <a:extLst>
                    <a:ext uri="{9D8B030D-6E8A-4147-A177-3AD203B41FA5}">
                      <a16:colId xmlns:a16="http://schemas.microsoft.com/office/drawing/2014/main" val="3929844881"/>
                    </a:ext>
                  </a:extLst>
                </a:gridCol>
              </a:tblGrid>
              <a:tr h="0">
                <a:tc gridSpan="2">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white"/>
                          </a:solidFill>
                          <a:effectLst/>
                          <a:uLnTx/>
                          <a:uFillTx/>
                          <a:latin typeface="+mn-lt"/>
                          <a:ea typeface="+mn-ea"/>
                          <a:cs typeface="+mn-cs"/>
                        </a:rPr>
                        <a:t>Day 1 AM Focus – Echocardiogram &amp; Our Patients</a:t>
                      </a:r>
                      <a:endParaRPr kumimoji="0" lang="en-US" sz="1000" b="1" i="0" u="none" strike="noStrike" kern="1200" cap="none" spc="0" normalizeH="0" baseline="0" noProof="0" dirty="0">
                        <a:ln>
                          <a:noFill/>
                        </a:ln>
                        <a:solidFill>
                          <a:prstClr val="white"/>
                        </a:solidFill>
                        <a:effectLst/>
                        <a:uLnTx/>
                        <a:uFillTx/>
                        <a:latin typeface="Century Schoolbook" panose="02040604050505020304" pitchFamily="18" charset="0"/>
                        <a:ea typeface="Times New Roman" panose="02020603050405020304" pitchFamily="18" charset="0"/>
                        <a:cs typeface="Times New Roman" panose="02020603050405020304" pitchFamily="18" charset="0"/>
                      </a:endParaRPr>
                    </a:p>
                  </a:txBody>
                  <a:tcPr marL="121920" marR="121920" marT="34290" marB="3429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9285D"/>
                    </a:solidFill>
                  </a:tcPr>
                </a:tc>
                <a:tc hMerge="1">
                  <a:txBody>
                    <a:bodyPr/>
                    <a:lstStyle/>
                    <a:p>
                      <a:pPr algn="l"/>
                      <a:endParaRPr lang="en-US" sz="1100" dirty="0">
                        <a:latin typeface="+mn-lt"/>
                        <a:cs typeface="Arial" panose="020B0604020202020204" pitchFamily="34" charset="0"/>
                      </a:endParaRP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9285D"/>
                    </a:solidFill>
                  </a:tcPr>
                </a:tc>
                <a:extLst>
                  <a:ext uri="{0D108BD9-81ED-4DB2-BD59-A6C34878D82A}">
                    <a16:rowId xmlns:a16="http://schemas.microsoft.com/office/drawing/2014/main" val="150405150"/>
                  </a:ext>
                </a:extLst>
              </a:tr>
              <a:tr h="0">
                <a:tc>
                  <a:txBody>
                    <a:bodyPr/>
                    <a:lstStyle/>
                    <a:p>
                      <a:pPr algn="r"/>
                      <a:r>
                        <a:rPr lang="en-US" sz="1000" b="1" dirty="0">
                          <a:solidFill>
                            <a:srgbClr val="19285D"/>
                          </a:solidFill>
                          <a:latin typeface="+mn-lt"/>
                          <a:cs typeface="Arial" panose="020B0604020202020204" pitchFamily="34" charset="0"/>
                        </a:rPr>
                        <a:t>9:00-9:30 am</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Welcome &amp; Ice Breaker</a:t>
                      </a: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62979764"/>
                  </a:ext>
                </a:extLst>
              </a:tr>
              <a:tr h="0">
                <a:tc>
                  <a:txBody>
                    <a:bodyPr/>
                    <a:lstStyle/>
                    <a:p>
                      <a:pPr algn="r"/>
                      <a:r>
                        <a:rPr lang="en-US" sz="1000" b="1" dirty="0">
                          <a:solidFill>
                            <a:srgbClr val="19285D"/>
                          </a:solidFill>
                          <a:latin typeface="+mn-lt"/>
                          <a:cs typeface="Arial" panose="020B0604020202020204" pitchFamily="34" charset="0"/>
                        </a:rPr>
                        <a:t>9:30-10:45 am </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spcBef>
                          <a:spcPts val="0"/>
                        </a:spcBef>
                        <a:spcAft>
                          <a:spcPts val="0"/>
                        </a:spcAft>
                      </a:pPr>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Echo Clinical Cultivator</a:t>
                      </a: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30955845"/>
                  </a:ext>
                </a:extLst>
              </a:tr>
              <a:tr h="0">
                <a:tc>
                  <a:txBody>
                    <a:bodyPr/>
                    <a:lstStyle/>
                    <a:p>
                      <a:pPr marL="0" marR="0" lvl="0" indent="0" algn="r" defTabSz="412016" rtl="0" eaLnBrk="1" fontAlgn="auto" latinLnBrk="0" hangingPunct="0">
                        <a:lnSpc>
                          <a:spcPct val="100000"/>
                        </a:lnSpc>
                        <a:spcBef>
                          <a:spcPts val="0"/>
                        </a:spcBef>
                        <a:spcAft>
                          <a:spcPts val="0"/>
                        </a:spcAft>
                        <a:buClrTx/>
                        <a:buSzTx/>
                        <a:buFontTx/>
                        <a:buNone/>
                        <a:tabLst/>
                        <a:defRPr/>
                      </a:pPr>
                      <a:r>
                        <a:rPr lang="en-US" sz="1000" b="1" dirty="0">
                          <a:solidFill>
                            <a:srgbClr val="19285D"/>
                          </a:solidFill>
                          <a:latin typeface="+mn-lt"/>
                          <a:cs typeface="Arial" panose="020B0604020202020204" pitchFamily="34" charset="0"/>
                        </a:rPr>
                        <a:t>10:45-11:00 am </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BREAK</a:t>
                      </a:r>
                      <a:endParaRPr lang="en-US" sz="1000" dirty="0">
                        <a:solidFill>
                          <a:srgbClr val="53565A"/>
                        </a:solidFill>
                        <a:latin typeface="+mn-lt"/>
                        <a:cs typeface="Arial" panose="020B0604020202020204" pitchFamily="34" charset="0"/>
                      </a:endParaRP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01434639"/>
                  </a:ext>
                </a:extLst>
              </a:tr>
              <a:tr h="0">
                <a:tc>
                  <a:txBody>
                    <a:bodyPr/>
                    <a:lstStyle/>
                    <a:p>
                      <a:pPr algn="r"/>
                      <a:r>
                        <a:rPr lang="en-US" sz="1000" b="1" kern="1200" dirty="0">
                          <a:solidFill>
                            <a:srgbClr val="19285D"/>
                          </a:solidFill>
                          <a:latin typeface="+mn-lt"/>
                          <a:ea typeface="+mn-ea"/>
                          <a:cs typeface="Arial" panose="020B0604020202020204" pitchFamily="34" charset="0"/>
                        </a:rPr>
                        <a:t>11:00 am-12:00 pm </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Patient Identifiers</a:t>
                      </a:r>
                      <a:endParaRPr lang="en-US" sz="1000" b="1" dirty="0">
                        <a:solidFill>
                          <a:srgbClr val="19285D"/>
                        </a:solidFill>
                        <a:latin typeface="+mn-lt"/>
                        <a:cs typeface="Arial" panose="020B0604020202020204" pitchFamily="34" charset="0"/>
                      </a:endParaRP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897116"/>
                  </a:ext>
                </a:extLst>
              </a:tr>
            </a:tbl>
          </a:graphicData>
        </a:graphic>
      </p:graphicFrame>
      <p:sp>
        <p:nvSpPr>
          <p:cNvPr id="9" name="Isosceles Triangle 6">
            <a:extLst>
              <a:ext uri="{FF2B5EF4-FFF2-40B4-BE49-F238E27FC236}">
                <a16:creationId xmlns:a16="http://schemas.microsoft.com/office/drawing/2014/main" id="{7CC936E4-5241-7FCA-794E-060D7D6A5CA8}"/>
              </a:ext>
            </a:extLst>
          </p:cNvPr>
          <p:cNvSpPr/>
          <p:nvPr/>
        </p:nvSpPr>
        <p:spPr>
          <a:xfrm rot="5400000">
            <a:off x="50887" y="4242908"/>
            <a:ext cx="224950" cy="326722"/>
          </a:xfrm>
          <a:prstGeom prst="triangle">
            <a:avLst/>
          </a:prstGeom>
          <a:solidFill>
            <a:srgbClr val="C1D7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B119AE"/>
              </a:solidFill>
            </a:endParaRPr>
          </a:p>
        </p:txBody>
      </p:sp>
      <p:graphicFrame>
        <p:nvGraphicFramePr>
          <p:cNvPr id="10" name="Table 9">
            <a:extLst>
              <a:ext uri="{FF2B5EF4-FFF2-40B4-BE49-F238E27FC236}">
                <a16:creationId xmlns:a16="http://schemas.microsoft.com/office/drawing/2014/main" id="{DA9F3A38-EED5-FA02-0056-A6552615EE0F}"/>
              </a:ext>
            </a:extLst>
          </p:cNvPr>
          <p:cNvGraphicFramePr>
            <a:graphicFrameLocks noGrp="1"/>
          </p:cNvGraphicFramePr>
          <p:nvPr>
            <p:extLst>
              <p:ext uri="{D42A27DB-BD31-4B8C-83A1-F6EECF244321}">
                <p14:modId xmlns:p14="http://schemas.microsoft.com/office/powerpoint/2010/main" val="1122141425"/>
              </p:ext>
            </p:extLst>
          </p:nvPr>
        </p:nvGraphicFramePr>
        <p:xfrm>
          <a:off x="240214" y="4506330"/>
          <a:ext cx="4315702" cy="1546860"/>
        </p:xfrm>
        <a:graphic>
          <a:graphicData uri="http://schemas.openxmlformats.org/drawingml/2006/table">
            <a:tbl>
              <a:tblPr firstRow="1" bandRow="1">
                <a:tableStyleId>{5C22544A-7EE6-4342-B048-85BDC9FD1C3A}</a:tableStyleId>
              </a:tblPr>
              <a:tblGrid>
                <a:gridCol w="1397298">
                  <a:extLst>
                    <a:ext uri="{9D8B030D-6E8A-4147-A177-3AD203B41FA5}">
                      <a16:colId xmlns:a16="http://schemas.microsoft.com/office/drawing/2014/main" val="3460872777"/>
                    </a:ext>
                  </a:extLst>
                </a:gridCol>
                <a:gridCol w="2918404">
                  <a:extLst>
                    <a:ext uri="{9D8B030D-6E8A-4147-A177-3AD203B41FA5}">
                      <a16:colId xmlns:a16="http://schemas.microsoft.com/office/drawing/2014/main" val="3929844881"/>
                    </a:ext>
                  </a:extLst>
                </a:gridCol>
              </a:tblGrid>
              <a:tr h="131696">
                <a:tc gridSpan="2">
                  <a:txBody>
                    <a:bodyPr/>
                    <a:lstStyle/>
                    <a:p>
                      <a:pPr marL="0" marR="0">
                        <a:spcBef>
                          <a:spcPts val="0"/>
                        </a:spcBef>
                        <a:spcAft>
                          <a:spcPts val="0"/>
                        </a:spcAft>
                      </a:pPr>
                      <a:r>
                        <a:rPr lang="en-US" sz="1000" dirty="0">
                          <a:effectLst/>
                        </a:rPr>
                        <a:t>Day 1 PM Focus – </a:t>
                      </a:r>
                      <a:r>
                        <a:rPr kumimoji="0" lang="en-US" sz="1000" b="1" i="0" u="none" strike="noStrike" kern="1200" cap="none" spc="0" normalizeH="0" baseline="0" noProof="0" dirty="0">
                          <a:ln>
                            <a:noFill/>
                          </a:ln>
                          <a:solidFill>
                            <a:prstClr val="white"/>
                          </a:solidFill>
                          <a:effectLst/>
                          <a:uLnTx/>
                          <a:uFillTx/>
                          <a:latin typeface="+mn-lt"/>
                          <a:ea typeface="+mn-ea"/>
                          <a:cs typeface="+mn-cs"/>
                        </a:rPr>
                        <a:t>Echocardiogram</a:t>
                      </a:r>
                      <a:r>
                        <a:rPr lang="en-US" sz="1000" dirty="0">
                          <a:effectLst/>
                        </a:rPr>
                        <a:t>: Connection is Crucial/Application </a:t>
                      </a:r>
                      <a:endParaRPr lang="en-US" sz="1000" dirty="0">
                        <a:effectLst/>
                        <a:latin typeface="Century Schoolbook" panose="02040604050505020304" pitchFamily="18" charset="0"/>
                        <a:ea typeface="Times New Roman" panose="02020603050405020304" pitchFamily="18" charset="0"/>
                        <a:cs typeface="Times New Roman" panose="02020603050405020304" pitchFamily="18" charset="0"/>
                      </a:endParaRPr>
                    </a:p>
                  </a:txBody>
                  <a:tcPr marL="121920" marR="121920" marT="34290" marB="3429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9285D"/>
                    </a:solidFill>
                  </a:tcPr>
                </a:tc>
                <a:tc hMerge="1">
                  <a:txBody>
                    <a:bodyPr/>
                    <a:lstStyle/>
                    <a:p>
                      <a:pPr algn="l"/>
                      <a:endParaRPr lang="en-US" sz="1100" dirty="0">
                        <a:latin typeface="+mn-lt"/>
                        <a:cs typeface="Arial" panose="020B0604020202020204" pitchFamily="34" charset="0"/>
                      </a:endParaRP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9285D"/>
                    </a:solidFill>
                  </a:tcPr>
                </a:tc>
                <a:extLst>
                  <a:ext uri="{0D108BD9-81ED-4DB2-BD59-A6C34878D82A}">
                    <a16:rowId xmlns:a16="http://schemas.microsoft.com/office/drawing/2014/main" val="150405150"/>
                  </a:ext>
                </a:extLst>
              </a:tr>
              <a:tr h="131696">
                <a:tc>
                  <a:txBody>
                    <a:bodyPr/>
                    <a:lstStyle/>
                    <a:p>
                      <a:pPr algn="r"/>
                      <a:r>
                        <a:rPr lang="en-US" sz="1000" b="1" dirty="0">
                          <a:solidFill>
                            <a:srgbClr val="19285D"/>
                          </a:solidFill>
                          <a:latin typeface="+mn-lt"/>
                          <a:cs typeface="Arial" panose="020B0604020202020204" pitchFamily="34" charset="0"/>
                        </a:rPr>
                        <a:t>12:00-1:00 pm</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LUNCH</a:t>
                      </a: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762979764"/>
                  </a:ext>
                </a:extLst>
              </a:tr>
              <a:tr h="131696">
                <a:tc>
                  <a:txBody>
                    <a:bodyPr/>
                    <a:lstStyle/>
                    <a:p>
                      <a:pPr algn="r"/>
                      <a:r>
                        <a:rPr lang="en-US" sz="1000" b="1" dirty="0">
                          <a:solidFill>
                            <a:srgbClr val="19285D"/>
                          </a:solidFill>
                          <a:latin typeface="+mn-lt"/>
                          <a:cs typeface="Arial" panose="020B0604020202020204" pitchFamily="34" charset="0"/>
                        </a:rPr>
                        <a:t>1:00-2:00 pm</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Lead the Dialogue: Listening/Questioning</a:t>
                      </a: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769089221"/>
                  </a:ext>
                </a:extLst>
              </a:tr>
              <a:tr h="131696">
                <a:tc>
                  <a:txBody>
                    <a:bodyPr/>
                    <a:lstStyle/>
                    <a:p>
                      <a:pPr marL="0" marR="0" lvl="0" indent="0" algn="r" defTabSz="412016" rtl="0" eaLnBrk="1" fontAlgn="auto" latinLnBrk="0" hangingPunct="0">
                        <a:lnSpc>
                          <a:spcPct val="100000"/>
                        </a:lnSpc>
                        <a:spcBef>
                          <a:spcPts val="0"/>
                        </a:spcBef>
                        <a:spcAft>
                          <a:spcPts val="0"/>
                        </a:spcAft>
                        <a:buClrTx/>
                        <a:buSzTx/>
                        <a:buFontTx/>
                        <a:buNone/>
                        <a:tabLst/>
                        <a:defRPr/>
                      </a:pPr>
                      <a:r>
                        <a:rPr lang="en-US" sz="1000" b="1" dirty="0">
                          <a:solidFill>
                            <a:srgbClr val="19285D"/>
                          </a:solidFill>
                          <a:latin typeface="+mn-lt"/>
                          <a:cs typeface="Arial" panose="020B0604020202020204" pitchFamily="34" charset="0"/>
                        </a:rPr>
                        <a:t>2:00-2:15 pm</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BREAK</a:t>
                      </a:r>
                      <a:endParaRPr lang="en-US" sz="1000" dirty="0">
                        <a:solidFill>
                          <a:srgbClr val="53565A"/>
                        </a:solidFill>
                        <a:latin typeface="+mn-lt"/>
                        <a:cs typeface="Arial" panose="020B0604020202020204" pitchFamily="34" charset="0"/>
                      </a:endParaRP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901434639"/>
                  </a:ext>
                </a:extLst>
              </a:tr>
              <a:tr h="131696">
                <a:tc>
                  <a:txBody>
                    <a:bodyPr/>
                    <a:lstStyle/>
                    <a:p>
                      <a:pPr algn="r"/>
                      <a:r>
                        <a:rPr lang="en-US" sz="1000" b="1" kern="1200" dirty="0">
                          <a:solidFill>
                            <a:srgbClr val="19285D"/>
                          </a:solidFill>
                          <a:latin typeface="+mn-lt"/>
                          <a:ea typeface="+mn-ea"/>
                          <a:cs typeface="Arial" panose="020B0604020202020204" pitchFamily="34" charset="0"/>
                        </a:rPr>
                        <a:t>2:15-3:15 pm</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Managing ‘Rabbit Holes’</a:t>
                      </a:r>
                      <a:endParaRPr lang="en-US" sz="1000" b="1" dirty="0">
                        <a:solidFill>
                          <a:srgbClr val="19285D"/>
                        </a:solidFill>
                        <a:latin typeface="+mn-lt"/>
                        <a:cs typeface="Arial" panose="020B0604020202020204" pitchFamily="34" charset="0"/>
                      </a:endParaRP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897116"/>
                  </a:ext>
                </a:extLst>
              </a:tr>
              <a:tr h="131696">
                <a:tc>
                  <a:txBody>
                    <a:bodyPr/>
                    <a:lstStyle/>
                    <a:p>
                      <a:pPr algn="r"/>
                      <a:r>
                        <a:rPr lang="en-US" sz="1000" b="1" kern="1200" dirty="0">
                          <a:solidFill>
                            <a:srgbClr val="19285D"/>
                          </a:solidFill>
                          <a:latin typeface="+mn-lt"/>
                          <a:ea typeface="+mn-ea"/>
                          <a:cs typeface="Arial" panose="020B0604020202020204" pitchFamily="34" charset="0"/>
                        </a:rPr>
                        <a:t>3:15-3:45 pm</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GROW</a:t>
                      </a: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007396224"/>
                  </a:ext>
                </a:extLst>
              </a:tr>
              <a:tr h="131696">
                <a:tc>
                  <a:txBody>
                    <a:bodyPr/>
                    <a:lstStyle/>
                    <a:p>
                      <a:pPr algn="r"/>
                      <a:r>
                        <a:rPr lang="en-US" sz="1000" b="1" kern="1200" dirty="0">
                          <a:solidFill>
                            <a:srgbClr val="19285D"/>
                          </a:solidFill>
                          <a:latin typeface="+mn-lt"/>
                          <a:ea typeface="+mn-ea"/>
                          <a:cs typeface="Arial" panose="020B0604020202020204" pitchFamily="34" charset="0"/>
                        </a:rPr>
                        <a:t>3:45-5:00 pm</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Dialogue Duos</a:t>
                      </a: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453478042"/>
                  </a:ext>
                </a:extLst>
              </a:tr>
            </a:tbl>
          </a:graphicData>
        </a:graphic>
      </p:graphicFrame>
    </p:spTree>
    <p:extLst>
      <p:ext uri="{BB962C8B-B14F-4D97-AF65-F5344CB8AC3E}">
        <p14:creationId xmlns:p14="http://schemas.microsoft.com/office/powerpoint/2010/main" val="192373531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6375" y="546100"/>
            <a:ext cx="4365625" cy="2455863"/>
          </a:xfrm>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600"/>
              </a:spcBef>
              <a:spcAft>
                <a:spcPts val="0"/>
              </a:spcAft>
              <a:buClr>
                <a:srgbClr val="C1D72E"/>
              </a:buClr>
              <a:buSzTx/>
              <a:buFont typeface="Arial" panose="020B0604020202020204" pitchFamily="34" charset="0"/>
              <a:buChar char="•"/>
              <a:tabLst/>
              <a:defRPr/>
            </a:pPr>
            <a:r>
              <a:rPr kumimoji="0" lang="en-US"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Read aloud </a:t>
            </a:r>
            <a:r>
              <a:rPr kumimoji="0" lang="en-US" sz="120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 </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prepared patient statement on-screen.</a:t>
            </a:r>
          </a:p>
          <a:p>
            <a:pPr marL="171450" marR="0" lvl="0" indent="-171450" algn="l" defTabSz="914400" rtl="0" eaLnBrk="1" fontAlgn="auto" latinLnBrk="0" hangingPunct="1">
              <a:lnSpc>
                <a:spcPct val="100000"/>
              </a:lnSpc>
              <a:spcBef>
                <a:spcPts val="600"/>
              </a:spcBef>
              <a:spcAft>
                <a:spcPts val="0"/>
              </a:spcAft>
              <a:buClr>
                <a:srgbClr val="C1D72E"/>
              </a:buClr>
              <a:buSzTx/>
              <a:buFont typeface="Arial" panose="020B0604020202020204" pitchFamily="34" charset="0"/>
              <a:buChar char="•"/>
              <a:tabLst/>
              <a:defRPr/>
            </a:pPr>
            <a:r>
              <a:rPr lang="en-US" b="1" dirty="0">
                <a:solidFill>
                  <a:prstClr val="black"/>
                </a:solidFill>
              </a:rPr>
              <a:t>Ask</a:t>
            </a:r>
            <a:r>
              <a:rPr lang="en-US" dirty="0">
                <a:solidFill>
                  <a:prstClr val="black"/>
                </a:solidFill>
              </a:rPr>
              <a:t> for the three prepared response statements to be presented (one each by Howard, Melissa, Sandeep). One of these should be a “good,” response, one “better,” and one the “best.”</a:t>
            </a:r>
          </a:p>
          <a:p>
            <a:pPr marL="171450" marR="0" lvl="0" indent="-171450" algn="l" defTabSz="914400" rtl="0" eaLnBrk="1" fontAlgn="auto" latinLnBrk="0" hangingPunct="1">
              <a:lnSpc>
                <a:spcPct val="100000"/>
              </a:lnSpc>
              <a:spcBef>
                <a:spcPts val="600"/>
              </a:spcBef>
              <a:spcAft>
                <a:spcPts val="0"/>
              </a:spcAft>
              <a:buClr>
                <a:srgbClr val="C1D72E"/>
              </a:buClr>
              <a:buSzTx/>
              <a:buFont typeface="Arial" panose="020B0604020202020204" pitchFamily="34" charset="0"/>
              <a:buChar char="•"/>
              <a:tabLst/>
              <a:defRPr/>
            </a:pPr>
            <a:r>
              <a:rPr lang="en-US" dirty="0">
                <a:solidFill>
                  <a:prstClr val="black"/>
                </a:solidFill>
              </a:rPr>
              <a:t>Once all response statements have been presented, </a:t>
            </a:r>
            <a:r>
              <a:rPr lang="en-US" b="1" dirty="0">
                <a:solidFill>
                  <a:prstClr val="black"/>
                </a:solidFill>
              </a:rPr>
              <a:t>tell</a:t>
            </a:r>
            <a:r>
              <a:rPr lang="en-US" dirty="0">
                <a:solidFill>
                  <a:prstClr val="black"/>
                </a:solidFill>
              </a:rPr>
              <a:t> participants to choose one of those three individuals to stand by, based on which response they (the participant) would offer.</a:t>
            </a:r>
          </a:p>
          <a:p>
            <a:pPr>
              <a:spcBef>
                <a:spcPts val="600"/>
              </a:spcBef>
              <a:defRPr/>
            </a:pPr>
            <a:r>
              <a:rPr lang="en-US" dirty="0">
                <a:solidFill>
                  <a:prstClr val="black"/>
                </a:solidFill>
              </a:rPr>
              <a:t>Once everyone has chosen where to stand, </a:t>
            </a:r>
            <a:r>
              <a:rPr lang="en-US" b="1" dirty="0">
                <a:solidFill>
                  <a:prstClr val="black"/>
                </a:solidFill>
              </a:rPr>
              <a:t>poll</a:t>
            </a:r>
            <a:r>
              <a:rPr lang="en-US" dirty="0">
                <a:solidFill>
                  <a:prstClr val="black"/>
                </a:solidFill>
              </a:rPr>
              <a:t> a selection of those standing by each of the three responses for their “why.” </a:t>
            </a:r>
          </a:p>
          <a:p>
            <a:pPr lvl="1">
              <a:spcBef>
                <a:spcPts val="600"/>
              </a:spcBef>
              <a:defRPr/>
            </a:pPr>
            <a:r>
              <a:rPr lang="en-US" dirty="0">
                <a:solidFill>
                  <a:prstClr val="black"/>
                </a:solidFill>
              </a:rPr>
              <a:t>Note: There may be some cases where no one is standing by one or two of the speakers.</a:t>
            </a:r>
          </a:p>
          <a:p>
            <a:pPr>
              <a:spcBef>
                <a:spcPts val="600"/>
              </a:spcBef>
              <a:defRPr/>
            </a:pPr>
            <a:r>
              <a:rPr lang="en-US" dirty="0">
                <a:solidFill>
                  <a:prstClr val="black"/>
                </a:solidFill>
              </a:rPr>
              <a:t>Once 1–3 reps have been polled for their “why,” </a:t>
            </a:r>
            <a:r>
              <a:rPr lang="en-US" b="1" dirty="0">
                <a:solidFill>
                  <a:prstClr val="black"/>
                </a:solidFill>
              </a:rPr>
              <a:t>tell</a:t>
            </a:r>
            <a:r>
              <a:rPr lang="en-US" dirty="0">
                <a:solidFill>
                  <a:prstClr val="black"/>
                </a:solidFill>
              </a:rPr>
              <a:t> everyone to return to their seats. </a:t>
            </a:r>
          </a:p>
          <a:p>
            <a:endParaRPr lang="en-US" dirty="0"/>
          </a:p>
        </p:txBody>
      </p:sp>
      <p:sp>
        <p:nvSpPr>
          <p:cNvPr id="4" name="Rectangle 3">
            <a:extLst>
              <a:ext uri="{FF2B5EF4-FFF2-40B4-BE49-F238E27FC236}">
                <a16:creationId xmlns:a16="http://schemas.microsoft.com/office/drawing/2014/main" id="{51165682-9C41-D64F-4245-6836ACAA4FB8}"/>
              </a:ext>
            </a:extLst>
          </p:cNvPr>
          <p:cNvSpPr/>
          <p:nvPr/>
        </p:nvSpPr>
        <p:spPr>
          <a:xfrm>
            <a:off x="116305" y="30115"/>
            <a:ext cx="4908120" cy="277785"/>
          </a:xfrm>
          <a:prstGeom prst="rect">
            <a:avLst/>
          </a:prstGeom>
        </p:spPr>
        <p:txBody>
          <a:bodyPr wrap="square" lIns="92217" tIns="46109" rIns="92217" bIns="46109" anchor="ctr">
            <a:spAutoFit/>
          </a:bodyPr>
          <a:lstStyle/>
          <a:p>
            <a:pPr algn="l">
              <a:spcBef>
                <a:spcPts val="403"/>
              </a:spcBef>
            </a:pPr>
            <a:r>
              <a:rPr lang="en-US" sz="1200" b="1" dirty="0">
                <a:solidFill>
                  <a:schemeClr val="bg1"/>
                </a:solidFill>
                <a:latin typeface="Arial" panose="020B0604020202020204" pitchFamily="34" charset="0"/>
                <a:cs typeface="Arial" panose="020B0604020202020204" pitchFamily="34" charset="0"/>
              </a:rPr>
              <a:t>DAY 1: RCPS MASTERCLASS</a:t>
            </a:r>
          </a:p>
        </p:txBody>
      </p:sp>
      <p:graphicFrame>
        <p:nvGraphicFramePr>
          <p:cNvPr id="8" name="Table 7">
            <a:extLst>
              <a:ext uri="{FF2B5EF4-FFF2-40B4-BE49-F238E27FC236}">
                <a16:creationId xmlns:a16="http://schemas.microsoft.com/office/drawing/2014/main" id="{1A40920E-F9CF-C567-E0E9-B8E58DB172BE}"/>
              </a:ext>
            </a:extLst>
          </p:cNvPr>
          <p:cNvGraphicFramePr>
            <a:graphicFrameLocks noGrp="1"/>
          </p:cNvGraphicFramePr>
          <p:nvPr>
            <p:extLst>
              <p:ext uri="{D42A27DB-BD31-4B8C-83A1-F6EECF244321}">
                <p14:modId xmlns:p14="http://schemas.microsoft.com/office/powerpoint/2010/main" val="3276282148"/>
              </p:ext>
            </p:extLst>
          </p:nvPr>
        </p:nvGraphicFramePr>
        <p:xfrm>
          <a:off x="239697" y="3401430"/>
          <a:ext cx="4310908" cy="1104900"/>
        </p:xfrm>
        <a:graphic>
          <a:graphicData uri="http://schemas.openxmlformats.org/drawingml/2006/table">
            <a:tbl>
              <a:tblPr firstRow="1" bandRow="1">
                <a:tableStyleId>{5C22544A-7EE6-4342-B048-85BDC9FD1C3A}</a:tableStyleId>
              </a:tblPr>
              <a:tblGrid>
                <a:gridCol w="1399032">
                  <a:extLst>
                    <a:ext uri="{9D8B030D-6E8A-4147-A177-3AD203B41FA5}">
                      <a16:colId xmlns:a16="http://schemas.microsoft.com/office/drawing/2014/main" val="3460872777"/>
                    </a:ext>
                  </a:extLst>
                </a:gridCol>
                <a:gridCol w="2911876">
                  <a:extLst>
                    <a:ext uri="{9D8B030D-6E8A-4147-A177-3AD203B41FA5}">
                      <a16:colId xmlns:a16="http://schemas.microsoft.com/office/drawing/2014/main" val="3929844881"/>
                    </a:ext>
                  </a:extLst>
                </a:gridCol>
              </a:tblGrid>
              <a:tr h="0">
                <a:tc gridSpan="2">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white"/>
                          </a:solidFill>
                          <a:effectLst/>
                          <a:uLnTx/>
                          <a:uFillTx/>
                          <a:latin typeface="+mn-lt"/>
                          <a:ea typeface="+mn-ea"/>
                          <a:cs typeface="+mn-cs"/>
                        </a:rPr>
                        <a:t>Day 1 AM Focus – Echocardiogram &amp; Our Patients</a:t>
                      </a:r>
                      <a:endParaRPr kumimoji="0" lang="en-US" sz="1000" b="1" i="0" u="none" strike="noStrike" kern="1200" cap="none" spc="0" normalizeH="0" baseline="0" noProof="0" dirty="0">
                        <a:ln>
                          <a:noFill/>
                        </a:ln>
                        <a:solidFill>
                          <a:prstClr val="white"/>
                        </a:solidFill>
                        <a:effectLst/>
                        <a:uLnTx/>
                        <a:uFillTx/>
                        <a:latin typeface="Century Schoolbook" panose="02040604050505020304" pitchFamily="18" charset="0"/>
                        <a:ea typeface="Times New Roman" panose="02020603050405020304" pitchFamily="18" charset="0"/>
                        <a:cs typeface="Times New Roman" panose="02020603050405020304" pitchFamily="18" charset="0"/>
                      </a:endParaRPr>
                    </a:p>
                  </a:txBody>
                  <a:tcPr marL="121920" marR="121920" marT="34290" marB="3429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9285D"/>
                    </a:solidFill>
                  </a:tcPr>
                </a:tc>
                <a:tc hMerge="1">
                  <a:txBody>
                    <a:bodyPr/>
                    <a:lstStyle/>
                    <a:p>
                      <a:pPr algn="l"/>
                      <a:endParaRPr lang="en-US" sz="1100" dirty="0">
                        <a:latin typeface="+mn-lt"/>
                        <a:cs typeface="Arial" panose="020B0604020202020204" pitchFamily="34" charset="0"/>
                      </a:endParaRP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9285D"/>
                    </a:solidFill>
                  </a:tcPr>
                </a:tc>
                <a:extLst>
                  <a:ext uri="{0D108BD9-81ED-4DB2-BD59-A6C34878D82A}">
                    <a16:rowId xmlns:a16="http://schemas.microsoft.com/office/drawing/2014/main" val="150405150"/>
                  </a:ext>
                </a:extLst>
              </a:tr>
              <a:tr h="0">
                <a:tc>
                  <a:txBody>
                    <a:bodyPr/>
                    <a:lstStyle/>
                    <a:p>
                      <a:pPr algn="r"/>
                      <a:r>
                        <a:rPr lang="en-US" sz="1000" b="1" dirty="0">
                          <a:solidFill>
                            <a:srgbClr val="19285D"/>
                          </a:solidFill>
                          <a:latin typeface="+mn-lt"/>
                          <a:cs typeface="Arial" panose="020B0604020202020204" pitchFamily="34" charset="0"/>
                        </a:rPr>
                        <a:t>9:00-9:30 am</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Welcome &amp; Ice Breaker</a:t>
                      </a: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62979764"/>
                  </a:ext>
                </a:extLst>
              </a:tr>
              <a:tr h="0">
                <a:tc>
                  <a:txBody>
                    <a:bodyPr/>
                    <a:lstStyle/>
                    <a:p>
                      <a:pPr algn="r"/>
                      <a:r>
                        <a:rPr lang="en-US" sz="1000" b="1" dirty="0">
                          <a:solidFill>
                            <a:srgbClr val="19285D"/>
                          </a:solidFill>
                          <a:latin typeface="+mn-lt"/>
                          <a:cs typeface="Arial" panose="020B0604020202020204" pitchFamily="34" charset="0"/>
                        </a:rPr>
                        <a:t>9:30-10:45 am </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spcBef>
                          <a:spcPts val="0"/>
                        </a:spcBef>
                        <a:spcAft>
                          <a:spcPts val="0"/>
                        </a:spcAft>
                      </a:pPr>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Echo Clinical Cultivator</a:t>
                      </a: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30955845"/>
                  </a:ext>
                </a:extLst>
              </a:tr>
              <a:tr h="0">
                <a:tc>
                  <a:txBody>
                    <a:bodyPr/>
                    <a:lstStyle/>
                    <a:p>
                      <a:pPr marL="0" marR="0" lvl="0" indent="0" algn="r" defTabSz="412016" rtl="0" eaLnBrk="1" fontAlgn="auto" latinLnBrk="0" hangingPunct="0">
                        <a:lnSpc>
                          <a:spcPct val="100000"/>
                        </a:lnSpc>
                        <a:spcBef>
                          <a:spcPts val="0"/>
                        </a:spcBef>
                        <a:spcAft>
                          <a:spcPts val="0"/>
                        </a:spcAft>
                        <a:buClrTx/>
                        <a:buSzTx/>
                        <a:buFontTx/>
                        <a:buNone/>
                        <a:tabLst/>
                        <a:defRPr/>
                      </a:pPr>
                      <a:r>
                        <a:rPr lang="en-US" sz="1000" b="1" dirty="0">
                          <a:solidFill>
                            <a:srgbClr val="19285D"/>
                          </a:solidFill>
                          <a:latin typeface="+mn-lt"/>
                          <a:cs typeface="Arial" panose="020B0604020202020204" pitchFamily="34" charset="0"/>
                        </a:rPr>
                        <a:t>10:45-11:00 am </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BREAK</a:t>
                      </a:r>
                      <a:endParaRPr lang="en-US" sz="1000" dirty="0">
                        <a:solidFill>
                          <a:srgbClr val="53565A"/>
                        </a:solidFill>
                        <a:latin typeface="+mn-lt"/>
                        <a:cs typeface="Arial" panose="020B0604020202020204" pitchFamily="34" charset="0"/>
                      </a:endParaRP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01434639"/>
                  </a:ext>
                </a:extLst>
              </a:tr>
              <a:tr h="0">
                <a:tc>
                  <a:txBody>
                    <a:bodyPr/>
                    <a:lstStyle/>
                    <a:p>
                      <a:pPr algn="r"/>
                      <a:r>
                        <a:rPr lang="en-US" sz="1000" b="1" kern="1200" dirty="0">
                          <a:solidFill>
                            <a:srgbClr val="19285D"/>
                          </a:solidFill>
                          <a:latin typeface="+mn-lt"/>
                          <a:ea typeface="+mn-ea"/>
                          <a:cs typeface="Arial" panose="020B0604020202020204" pitchFamily="34" charset="0"/>
                        </a:rPr>
                        <a:t>11:00 am-12:00 pm </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Patient Identifiers</a:t>
                      </a:r>
                      <a:endParaRPr lang="en-US" sz="1000" b="1" dirty="0">
                        <a:solidFill>
                          <a:srgbClr val="19285D"/>
                        </a:solidFill>
                        <a:latin typeface="+mn-lt"/>
                        <a:cs typeface="Arial" panose="020B0604020202020204" pitchFamily="34" charset="0"/>
                      </a:endParaRP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897116"/>
                  </a:ext>
                </a:extLst>
              </a:tr>
            </a:tbl>
          </a:graphicData>
        </a:graphic>
      </p:graphicFrame>
      <p:sp>
        <p:nvSpPr>
          <p:cNvPr id="9" name="Isosceles Triangle 6">
            <a:extLst>
              <a:ext uri="{FF2B5EF4-FFF2-40B4-BE49-F238E27FC236}">
                <a16:creationId xmlns:a16="http://schemas.microsoft.com/office/drawing/2014/main" id="{FDDD2F63-6BAE-5A03-FE40-CC63F77D7F66}"/>
              </a:ext>
            </a:extLst>
          </p:cNvPr>
          <p:cNvSpPr/>
          <p:nvPr/>
        </p:nvSpPr>
        <p:spPr>
          <a:xfrm rot="5400000">
            <a:off x="50887" y="4242908"/>
            <a:ext cx="224950" cy="326722"/>
          </a:xfrm>
          <a:prstGeom prst="triangle">
            <a:avLst/>
          </a:prstGeom>
          <a:solidFill>
            <a:srgbClr val="C1D7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B119AE"/>
              </a:solidFill>
            </a:endParaRPr>
          </a:p>
        </p:txBody>
      </p:sp>
      <p:graphicFrame>
        <p:nvGraphicFramePr>
          <p:cNvPr id="10" name="Table 9">
            <a:extLst>
              <a:ext uri="{FF2B5EF4-FFF2-40B4-BE49-F238E27FC236}">
                <a16:creationId xmlns:a16="http://schemas.microsoft.com/office/drawing/2014/main" id="{F6CA8C80-A38F-B5DE-6D9F-A1BACB623A16}"/>
              </a:ext>
            </a:extLst>
          </p:cNvPr>
          <p:cNvGraphicFramePr>
            <a:graphicFrameLocks noGrp="1"/>
          </p:cNvGraphicFramePr>
          <p:nvPr>
            <p:extLst>
              <p:ext uri="{D42A27DB-BD31-4B8C-83A1-F6EECF244321}">
                <p14:modId xmlns:p14="http://schemas.microsoft.com/office/powerpoint/2010/main" val="1122141425"/>
              </p:ext>
            </p:extLst>
          </p:nvPr>
        </p:nvGraphicFramePr>
        <p:xfrm>
          <a:off x="240214" y="4506330"/>
          <a:ext cx="4315702" cy="1546860"/>
        </p:xfrm>
        <a:graphic>
          <a:graphicData uri="http://schemas.openxmlformats.org/drawingml/2006/table">
            <a:tbl>
              <a:tblPr firstRow="1" bandRow="1">
                <a:tableStyleId>{5C22544A-7EE6-4342-B048-85BDC9FD1C3A}</a:tableStyleId>
              </a:tblPr>
              <a:tblGrid>
                <a:gridCol w="1397298">
                  <a:extLst>
                    <a:ext uri="{9D8B030D-6E8A-4147-A177-3AD203B41FA5}">
                      <a16:colId xmlns:a16="http://schemas.microsoft.com/office/drawing/2014/main" val="3460872777"/>
                    </a:ext>
                  </a:extLst>
                </a:gridCol>
                <a:gridCol w="2918404">
                  <a:extLst>
                    <a:ext uri="{9D8B030D-6E8A-4147-A177-3AD203B41FA5}">
                      <a16:colId xmlns:a16="http://schemas.microsoft.com/office/drawing/2014/main" val="3929844881"/>
                    </a:ext>
                  </a:extLst>
                </a:gridCol>
              </a:tblGrid>
              <a:tr h="131696">
                <a:tc gridSpan="2">
                  <a:txBody>
                    <a:bodyPr/>
                    <a:lstStyle/>
                    <a:p>
                      <a:pPr marL="0" marR="0">
                        <a:spcBef>
                          <a:spcPts val="0"/>
                        </a:spcBef>
                        <a:spcAft>
                          <a:spcPts val="0"/>
                        </a:spcAft>
                      </a:pPr>
                      <a:r>
                        <a:rPr lang="en-US" sz="1000" dirty="0">
                          <a:effectLst/>
                        </a:rPr>
                        <a:t>Day 1 PM Focus – </a:t>
                      </a:r>
                      <a:r>
                        <a:rPr kumimoji="0" lang="en-US" sz="1000" b="1" i="0" u="none" strike="noStrike" kern="1200" cap="none" spc="0" normalizeH="0" baseline="0" noProof="0" dirty="0">
                          <a:ln>
                            <a:noFill/>
                          </a:ln>
                          <a:solidFill>
                            <a:prstClr val="white"/>
                          </a:solidFill>
                          <a:effectLst/>
                          <a:uLnTx/>
                          <a:uFillTx/>
                          <a:latin typeface="+mn-lt"/>
                          <a:ea typeface="+mn-ea"/>
                          <a:cs typeface="+mn-cs"/>
                        </a:rPr>
                        <a:t>Echocardiogram</a:t>
                      </a:r>
                      <a:r>
                        <a:rPr lang="en-US" sz="1000" dirty="0">
                          <a:effectLst/>
                        </a:rPr>
                        <a:t>: Connection is Crucial/Application </a:t>
                      </a:r>
                      <a:endParaRPr lang="en-US" sz="1000" dirty="0">
                        <a:effectLst/>
                        <a:latin typeface="Century Schoolbook" panose="02040604050505020304" pitchFamily="18" charset="0"/>
                        <a:ea typeface="Times New Roman" panose="02020603050405020304" pitchFamily="18" charset="0"/>
                        <a:cs typeface="Times New Roman" panose="02020603050405020304" pitchFamily="18" charset="0"/>
                      </a:endParaRPr>
                    </a:p>
                  </a:txBody>
                  <a:tcPr marL="121920" marR="121920" marT="34290" marB="3429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9285D"/>
                    </a:solidFill>
                  </a:tcPr>
                </a:tc>
                <a:tc hMerge="1">
                  <a:txBody>
                    <a:bodyPr/>
                    <a:lstStyle/>
                    <a:p>
                      <a:pPr algn="l"/>
                      <a:endParaRPr lang="en-US" sz="1100" dirty="0">
                        <a:latin typeface="+mn-lt"/>
                        <a:cs typeface="Arial" panose="020B0604020202020204" pitchFamily="34" charset="0"/>
                      </a:endParaRP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9285D"/>
                    </a:solidFill>
                  </a:tcPr>
                </a:tc>
                <a:extLst>
                  <a:ext uri="{0D108BD9-81ED-4DB2-BD59-A6C34878D82A}">
                    <a16:rowId xmlns:a16="http://schemas.microsoft.com/office/drawing/2014/main" val="150405150"/>
                  </a:ext>
                </a:extLst>
              </a:tr>
              <a:tr h="131696">
                <a:tc>
                  <a:txBody>
                    <a:bodyPr/>
                    <a:lstStyle/>
                    <a:p>
                      <a:pPr algn="r"/>
                      <a:r>
                        <a:rPr lang="en-US" sz="1000" b="1" dirty="0">
                          <a:solidFill>
                            <a:srgbClr val="19285D"/>
                          </a:solidFill>
                          <a:latin typeface="+mn-lt"/>
                          <a:cs typeface="Arial" panose="020B0604020202020204" pitchFamily="34" charset="0"/>
                        </a:rPr>
                        <a:t>12:00-1:00 pm</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LUNCH</a:t>
                      </a: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762979764"/>
                  </a:ext>
                </a:extLst>
              </a:tr>
              <a:tr h="131696">
                <a:tc>
                  <a:txBody>
                    <a:bodyPr/>
                    <a:lstStyle/>
                    <a:p>
                      <a:pPr algn="r"/>
                      <a:r>
                        <a:rPr lang="en-US" sz="1000" b="1" dirty="0">
                          <a:solidFill>
                            <a:srgbClr val="19285D"/>
                          </a:solidFill>
                          <a:latin typeface="+mn-lt"/>
                          <a:cs typeface="Arial" panose="020B0604020202020204" pitchFamily="34" charset="0"/>
                        </a:rPr>
                        <a:t>1:00-2:00 pm</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Lead the Dialogue: Listening/Questioning</a:t>
                      </a: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769089221"/>
                  </a:ext>
                </a:extLst>
              </a:tr>
              <a:tr h="131696">
                <a:tc>
                  <a:txBody>
                    <a:bodyPr/>
                    <a:lstStyle/>
                    <a:p>
                      <a:pPr marL="0" marR="0" lvl="0" indent="0" algn="r" defTabSz="412016" rtl="0" eaLnBrk="1" fontAlgn="auto" latinLnBrk="0" hangingPunct="0">
                        <a:lnSpc>
                          <a:spcPct val="100000"/>
                        </a:lnSpc>
                        <a:spcBef>
                          <a:spcPts val="0"/>
                        </a:spcBef>
                        <a:spcAft>
                          <a:spcPts val="0"/>
                        </a:spcAft>
                        <a:buClrTx/>
                        <a:buSzTx/>
                        <a:buFontTx/>
                        <a:buNone/>
                        <a:tabLst/>
                        <a:defRPr/>
                      </a:pPr>
                      <a:r>
                        <a:rPr lang="en-US" sz="1000" b="1" dirty="0">
                          <a:solidFill>
                            <a:srgbClr val="19285D"/>
                          </a:solidFill>
                          <a:latin typeface="+mn-lt"/>
                          <a:cs typeface="Arial" panose="020B0604020202020204" pitchFamily="34" charset="0"/>
                        </a:rPr>
                        <a:t>2:00-2:15 pm</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BREAK</a:t>
                      </a:r>
                      <a:endParaRPr lang="en-US" sz="1000" dirty="0">
                        <a:solidFill>
                          <a:srgbClr val="53565A"/>
                        </a:solidFill>
                        <a:latin typeface="+mn-lt"/>
                        <a:cs typeface="Arial" panose="020B0604020202020204" pitchFamily="34" charset="0"/>
                      </a:endParaRP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901434639"/>
                  </a:ext>
                </a:extLst>
              </a:tr>
              <a:tr h="131696">
                <a:tc>
                  <a:txBody>
                    <a:bodyPr/>
                    <a:lstStyle/>
                    <a:p>
                      <a:pPr algn="r"/>
                      <a:r>
                        <a:rPr lang="en-US" sz="1000" b="1" kern="1200" dirty="0">
                          <a:solidFill>
                            <a:srgbClr val="19285D"/>
                          </a:solidFill>
                          <a:latin typeface="+mn-lt"/>
                          <a:ea typeface="+mn-ea"/>
                          <a:cs typeface="Arial" panose="020B0604020202020204" pitchFamily="34" charset="0"/>
                        </a:rPr>
                        <a:t>2:15-3:15 pm</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Managing ‘Rabbit Holes’</a:t>
                      </a:r>
                      <a:endParaRPr lang="en-US" sz="1000" b="1" dirty="0">
                        <a:solidFill>
                          <a:srgbClr val="19285D"/>
                        </a:solidFill>
                        <a:latin typeface="+mn-lt"/>
                        <a:cs typeface="Arial" panose="020B0604020202020204" pitchFamily="34" charset="0"/>
                      </a:endParaRP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897116"/>
                  </a:ext>
                </a:extLst>
              </a:tr>
              <a:tr h="131696">
                <a:tc>
                  <a:txBody>
                    <a:bodyPr/>
                    <a:lstStyle/>
                    <a:p>
                      <a:pPr algn="r"/>
                      <a:r>
                        <a:rPr lang="en-US" sz="1000" b="1" kern="1200" dirty="0">
                          <a:solidFill>
                            <a:srgbClr val="19285D"/>
                          </a:solidFill>
                          <a:latin typeface="+mn-lt"/>
                          <a:ea typeface="+mn-ea"/>
                          <a:cs typeface="Arial" panose="020B0604020202020204" pitchFamily="34" charset="0"/>
                        </a:rPr>
                        <a:t>3:15-3:45 pm</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GROW</a:t>
                      </a: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007396224"/>
                  </a:ext>
                </a:extLst>
              </a:tr>
              <a:tr h="131696">
                <a:tc>
                  <a:txBody>
                    <a:bodyPr/>
                    <a:lstStyle/>
                    <a:p>
                      <a:pPr algn="r"/>
                      <a:r>
                        <a:rPr lang="en-US" sz="1000" b="1" kern="1200" dirty="0">
                          <a:solidFill>
                            <a:srgbClr val="19285D"/>
                          </a:solidFill>
                          <a:latin typeface="+mn-lt"/>
                          <a:ea typeface="+mn-ea"/>
                          <a:cs typeface="Arial" panose="020B0604020202020204" pitchFamily="34" charset="0"/>
                        </a:rPr>
                        <a:t>3:45-5:00 pm</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Dialogue Duos</a:t>
                      </a: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453478042"/>
                  </a:ext>
                </a:extLst>
              </a:tr>
            </a:tbl>
          </a:graphicData>
        </a:graphic>
      </p:graphicFrame>
    </p:spTree>
    <p:extLst>
      <p:ext uri="{BB962C8B-B14F-4D97-AF65-F5344CB8AC3E}">
        <p14:creationId xmlns:p14="http://schemas.microsoft.com/office/powerpoint/2010/main" val="198986795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A786DE2-6AB7-0026-E5BC-ACA902E174C3}"/>
              </a:ext>
            </a:extLst>
          </p:cNvPr>
          <p:cNvSpPr txBox="1"/>
          <p:nvPr/>
        </p:nvSpPr>
        <p:spPr>
          <a:xfrm>
            <a:off x="168675" y="561292"/>
            <a:ext cx="8664606" cy="3508653"/>
          </a:xfrm>
          <a:prstGeom prst="rect">
            <a:avLst/>
          </a:prstGeom>
          <a:solidFill>
            <a:schemeClr val="bg1"/>
          </a:solidFill>
        </p:spPr>
        <p:txBody>
          <a:bodyPr wrap="square" rtlCol="0">
            <a:spAutoFit/>
          </a:bodyPr>
          <a:lstStyle/>
          <a:p>
            <a:r>
              <a:rPr lang="en-US" sz="1800" b="1" dirty="0">
                <a:solidFill>
                  <a:schemeClr val="tx2"/>
                </a:solidFill>
                <a:latin typeface="Corbel" panose="020B0503020204020204" pitchFamily="34" charset="0"/>
                <a:ea typeface="+mj-ea"/>
                <a:cs typeface="+mj-cs"/>
              </a:rPr>
              <a:t>DATA FLASH-MATCH ACTIVITY GUIDE</a:t>
            </a:r>
          </a:p>
          <a:p>
            <a:pPr indent="-178650" defTabSz="914400">
              <a:spcBef>
                <a:spcPts val="600"/>
              </a:spcBef>
              <a:buClr>
                <a:srgbClr val="C1D72E"/>
              </a:buClr>
              <a:buFont typeface="Arial" panose="020B0604020202020204" pitchFamily="34" charset="0"/>
              <a:buChar char="•"/>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Patient Statement 1:</a:t>
            </a:r>
          </a:p>
          <a:p>
            <a:pPr marL="628650" lvl="1" indent="-171450" defTabSz="914400">
              <a:spcBef>
                <a:spcPts val="600"/>
              </a:spcBef>
              <a:buClr>
                <a:srgbClr val="C1D72E"/>
              </a:buClr>
              <a:buFont typeface="Courier New" panose="02070309020205020404" pitchFamily="49" charset="0"/>
              <a:buChar char="o"/>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HCP Response A - Good:</a:t>
            </a:r>
          </a:p>
          <a:p>
            <a:pPr marL="628650" lvl="1" indent="-171450" defTabSz="914400">
              <a:spcBef>
                <a:spcPts val="600"/>
              </a:spcBef>
              <a:buClr>
                <a:srgbClr val="C1D72E"/>
              </a:buClr>
              <a:buFont typeface="Courier New" panose="02070309020205020404" pitchFamily="49" charset="0"/>
              <a:buChar char="o"/>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HCP Response B - Better:</a:t>
            </a:r>
          </a:p>
          <a:p>
            <a:pPr marL="628650" lvl="1" indent="-171450" defTabSz="914400">
              <a:spcBef>
                <a:spcPts val="600"/>
              </a:spcBef>
              <a:buClr>
                <a:srgbClr val="C1D72E"/>
              </a:buClr>
              <a:buFont typeface="Courier New" panose="02070309020205020404" pitchFamily="49" charset="0"/>
              <a:buChar char="o"/>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HCP Response C - Best:</a:t>
            </a:r>
          </a:p>
          <a:p>
            <a:pPr indent="-178650" defTabSz="914400">
              <a:spcBef>
                <a:spcPts val="600"/>
              </a:spcBef>
              <a:buClr>
                <a:srgbClr val="C1D72E"/>
              </a:buClr>
              <a:buFont typeface="Arial" panose="020B0604020202020204" pitchFamily="34" charset="0"/>
              <a:buChar char="•"/>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Patient Statement 2:</a:t>
            </a:r>
          </a:p>
          <a:p>
            <a:pPr marL="628650" lvl="1" indent="-171450" defTabSz="914400">
              <a:spcBef>
                <a:spcPts val="600"/>
              </a:spcBef>
              <a:buClr>
                <a:srgbClr val="C1D72E"/>
              </a:buClr>
              <a:buFont typeface="Courier New" panose="02070309020205020404" pitchFamily="49" charset="0"/>
              <a:buChar char="o"/>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HCP Response A - Good:</a:t>
            </a:r>
          </a:p>
          <a:p>
            <a:pPr marL="628650" lvl="1" indent="-171450" defTabSz="914400">
              <a:spcBef>
                <a:spcPts val="600"/>
              </a:spcBef>
              <a:buClr>
                <a:srgbClr val="C1D72E"/>
              </a:buClr>
              <a:buFont typeface="Courier New" panose="02070309020205020404" pitchFamily="49" charset="0"/>
              <a:buChar char="o"/>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HCP Response B - Better:</a:t>
            </a:r>
          </a:p>
          <a:p>
            <a:pPr marL="628650" lvl="1" indent="-171450" defTabSz="914400">
              <a:spcBef>
                <a:spcPts val="600"/>
              </a:spcBef>
              <a:buClr>
                <a:srgbClr val="C1D72E"/>
              </a:buClr>
              <a:buFont typeface="Courier New" panose="02070309020205020404" pitchFamily="49" charset="0"/>
              <a:buChar char="o"/>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HCP Response C - Best:</a:t>
            </a:r>
          </a:p>
          <a:p>
            <a:pPr indent="-178650" defTabSz="914400">
              <a:spcBef>
                <a:spcPts val="600"/>
              </a:spcBef>
              <a:buClr>
                <a:srgbClr val="C1D72E"/>
              </a:buClr>
              <a:buFont typeface="Arial" panose="020B0604020202020204" pitchFamily="34" charset="0"/>
              <a:buChar char="•"/>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Patient Statement 3:</a:t>
            </a:r>
          </a:p>
          <a:p>
            <a:pPr marL="628650" lvl="1" indent="-171450" defTabSz="914400">
              <a:spcBef>
                <a:spcPts val="600"/>
              </a:spcBef>
              <a:buClr>
                <a:srgbClr val="C1D72E"/>
              </a:buClr>
              <a:buFont typeface="Courier New" panose="02070309020205020404" pitchFamily="49" charset="0"/>
              <a:buChar char="o"/>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HCP Response A - Good:</a:t>
            </a:r>
          </a:p>
          <a:p>
            <a:pPr marL="628650" lvl="1" indent="-171450" defTabSz="914400">
              <a:spcBef>
                <a:spcPts val="600"/>
              </a:spcBef>
              <a:buClr>
                <a:srgbClr val="C1D72E"/>
              </a:buClr>
              <a:buFont typeface="Courier New" panose="02070309020205020404" pitchFamily="49" charset="0"/>
              <a:buChar char="o"/>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HCP Response B - Better:</a:t>
            </a:r>
          </a:p>
          <a:p>
            <a:pPr marL="628650" lvl="1" indent="-171450" defTabSz="914400">
              <a:spcBef>
                <a:spcPts val="600"/>
              </a:spcBef>
              <a:buClr>
                <a:srgbClr val="C1D72E"/>
              </a:buClr>
              <a:buFont typeface="Courier New" panose="02070309020205020404" pitchFamily="49" charset="0"/>
              <a:buChar char="o"/>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HCP Response C - Best:</a:t>
            </a:r>
          </a:p>
        </p:txBody>
      </p:sp>
      <p:sp>
        <p:nvSpPr>
          <p:cNvPr id="3" name="Rectangle 2">
            <a:extLst>
              <a:ext uri="{FF2B5EF4-FFF2-40B4-BE49-F238E27FC236}">
                <a16:creationId xmlns:a16="http://schemas.microsoft.com/office/drawing/2014/main" id="{FBCD3642-F8DA-1953-3A92-89F69C2CBC71}"/>
              </a:ext>
            </a:extLst>
          </p:cNvPr>
          <p:cNvSpPr/>
          <p:nvPr/>
        </p:nvSpPr>
        <p:spPr>
          <a:xfrm>
            <a:off x="116305" y="30115"/>
            <a:ext cx="4908120" cy="277785"/>
          </a:xfrm>
          <a:prstGeom prst="rect">
            <a:avLst/>
          </a:prstGeom>
        </p:spPr>
        <p:txBody>
          <a:bodyPr wrap="square" lIns="92217" tIns="46109" rIns="92217" bIns="46109" anchor="ctr">
            <a:spAutoFit/>
          </a:bodyPr>
          <a:lstStyle/>
          <a:p>
            <a:pPr algn="l">
              <a:spcBef>
                <a:spcPts val="403"/>
              </a:spcBef>
            </a:pPr>
            <a:r>
              <a:rPr lang="en-US" sz="1200" b="1" dirty="0">
                <a:solidFill>
                  <a:schemeClr val="bg1"/>
                </a:solidFill>
                <a:latin typeface="Arial" panose="020B0604020202020204" pitchFamily="34" charset="0"/>
                <a:cs typeface="Arial" panose="020B0604020202020204" pitchFamily="34" charset="0"/>
              </a:rPr>
              <a:t>DAY 1: RCPS MASTERCLASS</a:t>
            </a:r>
          </a:p>
        </p:txBody>
      </p:sp>
    </p:spTree>
    <p:extLst>
      <p:ext uri="{BB962C8B-B14F-4D97-AF65-F5344CB8AC3E}">
        <p14:creationId xmlns:p14="http://schemas.microsoft.com/office/powerpoint/2010/main" val="22386106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B2ADB12-CF72-47AF-8031-5080D54179D2}"/>
              </a:ext>
            </a:extLst>
          </p:cNvPr>
          <p:cNvSpPr/>
          <p:nvPr/>
        </p:nvSpPr>
        <p:spPr>
          <a:xfrm>
            <a:off x="0" y="-124552"/>
            <a:ext cx="9144000" cy="64922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Logo&#10;&#10;Description automatically generated with medium confidence">
            <a:extLst>
              <a:ext uri="{FF2B5EF4-FFF2-40B4-BE49-F238E27FC236}">
                <a16:creationId xmlns:a16="http://schemas.microsoft.com/office/drawing/2014/main" id="{7DE2525D-FD9A-E005-DF19-3323097CABE7}"/>
              </a:ext>
            </a:extLst>
          </p:cNvPr>
          <p:cNvPicPr>
            <a:picLocks noChangeAspect="1"/>
          </p:cNvPicPr>
          <p:nvPr/>
        </p:nvPicPr>
        <p:blipFill rotWithShape="1">
          <a:blip r:embed="rId3">
            <a:extLst>
              <a:ext uri="{28A0092B-C50C-407E-A947-70E740481C1C}">
                <a14:useLocalDpi xmlns:a14="http://schemas.microsoft.com/office/drawing/2010/main" val="0"/>
              </a:ext>
            </a:extLst>
          </a:blip>
          <a:srcRect l="12709" r="12709" b="90187"/>
          <a:stretch/>
        </p:blipFill>
        <p:spPr>
          <a:xfrm>
            <a:off x="0" y="-124552"/>
            <a:ext cx="9144000" cy="674650"/>
          </a:xfrm>
          <a:prstGeom prst="rect">
            <a:avLst/>
          </a:prstGeom>
        </p:spPr>
      </p:pic>
      <p:sp>
        <p:nvSpPr>
          <p:cNvPr id="7" name="Rectangle 6">
            <a:extLst>
              <a:ext uri="{FF2B5EF4-FFF2-40B4-BE49-F238E27FC236}">
                <a16:creationId xmlns:a16="http://schemas.microsoft.com/office/drawing/2014/main" id="{5E1B8AC0-E838-473E-9CAC-D3462B56747B}"/>
              </a:ext>
            </a:extLst>
          </p:cNvPr>
          <p:cNvSpPr/>
          <p:nvPr/>
        </p:nvSpPr>
        <p:spPr>
          <a:xfrm>
            <a:off x="398019" y="14524"/>
            <a:ext cx="8058778" cy="400895"/>
          </a:xfrm>
          <a:prstGeom prst="rect">
            <a:avLst/>
          </a:prstGeom>
          <a:effectLst/>
        </p:spPr>
        <p:txBody>
          <a:bodyPr wrap="square" lIns="92217" tIns="46109" rIns="92217" bIns="46109">
            <a:spAutoFit/>
          </a:bodyPr>
          <a:lstStyle/>
          <a:p>
            <a:pPr algn="l">
              <a:spcBef>
                <a:spcPts val="403"/>
              </a:spcBef>
            </a:pPr>
            <a:r>
              <a:rPr lang="en-US" sz="2000" b="1" dirty="0">
                <a:solidFill>
                  <a:schemeClr val="bg1"/>
                </a:solidFill>
                <a:latin typeface="Corbel" panose="020B0503020204020204" pitchFamily="34" charset="0"/>
                <a:cs typeface="Arial" panose="020B0604020202020204" pitchFamily="34" charset="0"/>
              </a:rPr>
              <a:t>DAY 1 ACTIVITY PREPARATION</a:t>
            </a:r>
            <a:endParaRPr lang="en-US" sz="2000" dirty="0">
              <a:solidFill>
                <a:schemeClr val="bg1"/>
              </a:solidFill>
              <a:latin typeface="Corbel" panose="020B0503020204020204" pitchFamily="34" charset="0"/>
              <a:cs typeface="Arial" panose="020B0604020202020204" pitchFamily="34" charset="0"/>
            </a:endParaRPr>
          </a:p>
        </p:txBody>
      </p:sp>
      <p:sp>
        <p:nvSpPr>
          <p:cNvPr id="9" name="Notes Placeholder 2">
            <a:extLst>
              <a:ext uri="{FF2B5EF4-FFF2-40B4-BE49-F238E27FC236}">
                <a16:creationId xmlns:a16="http://schemas.microsoft.com/office/drawing/2014/main" id="{7C4DF217-F53B-4F5E-AF01-BAB84938927D}"/>
              </a:ext>
            </a:extLst>
          </p:cNvPr>
          <p:cNvSpPr txBox="1">
            <a:spLocks/>
          </p:cNvSpPr>
          <p:nvPr/>
        </p:nvSpPr>
        <p:spPr>
          <a:xfrm>
            <a:off x="489112" y="689174"/>
            <a:ext cx="4001608" cy="5628496"/>
          </a:xfrm>
          <a:prstGeom prst="rect">
            <a:avLst/>
          </a:prstGeom>
          <a:noFill/>
          <a:ln>
            <a:noFill/>
          </a:ln>
        </p:spPr>
        <p:txBody>
          <a:bodyPr vert="horz" lIns="93177" tIns="46589" rIns="93177" bIns="46589" rtlCol="0"/>
          <a:lstStyle>
            <a:lvl1pPr algn="l" defTabSz="455613" rtl="0" fontAlgn="base">
              <a:spcBef>
                <a:spcPct val="30000"/>
              </a:spcBef>
              <a:spcAft>
                <a:spcPct val="0"/>
              </a:spcAft>
              <a:defRPr sz="1200" kern="1200">
                <a:solidFill>
                  <a:srgbClr val="574319"/>
                </a:solidFill>
                <a:latin typeface="Segoe UI"/>
                <a:ea typeface="Geneva" pitchFamily="123" charset="-128"/>
                <a:cs typeface="+mn-cs"/>
              </a:defRPr>
            </a:lvl1pPr>
            <a:lvl2pPr marL="455613" algn="l" defTabSz="455613" rtl="0" fontAlgn="base">
              <a:spcBef>
                <a:spcPct val="30000"/>
              </a:spcBef>
              <a:spcAft>
                <a:spcPct val="0"/>
              </a:spcAft>
              <a:defRPr sz="1200" kern="1200">
                <a:solidFill>
                  <a:srgbClr val="574319"/>
                </a:solidFill>
                <a:latin typeface="Segoe UI"/>
                <a:ea typeface="Geneva" pitchFamily="123" charset="-128"/>
                <a:cs typeface="+mn-cs"/>
              </a:defRPr>
            </a:lvl2pPr>
            <a:lvl3pPr marL="912813" algn="l" defTabSz="455613" rtl="0" fontAlgn="base">
              <a:spcBef>
                <a:spcPct val="30000"/>
              </a:spcBef>
              <a:spcAft>
                <a:spcPct val="0"/>
              </a:spcAft>
              <a:defRPr sz="1200" kern="1200">
                <a:solidFill>
                  <a:srgbClr val="574319"/>
                </a:solidFill>
                <a:latin typeface="Segoe UI"/>
                <a:ea typeface="Geneva" pitchFamily="123" charset="-128"/>
                <a:cs typeface="+mn-cs"/>
              </a:defRPr>
            </a:lvl3pPr>
            <a:lvl4pPr marL="1370013" algn="l" defTabSz="455613" rtl="0" fontAlgn="base">
              <a:spcBef>
                <a:spcPct val="30000"/>
              </a:spcBef>
              <a:spcAft>
                <a:spcPct val="0"/>
              </a:spcAft>
              <a:defRPr sz="1200" kern="1200">
                <a:solidFill>
                  <a:srgbClr val="574319"/>
                </a:solidFill>
                <a:latin typeface="Segoe UI"/>
                <a:ea typeface="Geneva" pitchFamily="123" charset="-128"/>
                <a:cs typeface="+mn-cs"/>
              </a:defRPr>
            </a:lvl4pPr>
            <a:lvl5pPr marL="1827213" algn="l" defTabSz="455613" rtl="0" fontAlgn="base">
              <a:spcBef>
                <a:spcPct val="30000"/>
              </a:spcBef>
              <a:spcAft>
                <a:spcPct val="0"/>
              </a:spcAft>
              <a:defRPr sz="1200" kern="1200">
                <a:solidFill>
                  <a:srgbClr val="574319"/>
                </a:solidFill>
                <a:latin typeface="Segoe UI"/>
                <a:ea typeface="Geneva" pitchFamily="123" charset="-128"/>
                <a:cs typeface="+mn-cs"/>
              </a:defRPr>
            </a:lvl5pPr>
            <a:lvl6pPr marL="2285600" algn="l" defTabSz="457120" rtl="0" eaLnBrk="1" latinLnBrk="0" hangingPunct="1">
              <a:defRPr sz="1200" kern="1200">
                <a:solidFill>
                  <a:schemeClr val="tx1"/>
                </a:solidFill>
                <a:latin typeface="+mn-lt"/>
                <a:ea typeface="+mn-ea"/>
                <a:cs typeface="+mn-cs"/>
              </a:defRPr>
            </a:lvl6pPr>
            <a:lvl7pPr marL="2742720" algn="l" defTabSz="457120" rtl="0" eaLnBrk="1" latinLnBrk="0" hangingPunct="1">
              <a:defRPr sz="1200" kern="1200">
                <a:solidFill>
                  <a:schemeClr val="tx1"/>
                </a:solidFill>
                <a:latin typeface="+mn-lt"/>
                <a:ea typeface="+mn-ea"/>
                <a:cs typeface="+mn-cs"/>
              </a:defRPr>
            </a:lvl7pPr>
            <a:lvl8pPr marL="3199840" algn="l" defTabSz="457120" rtl="0" eaLnBrk="1" latinLnBrk="0" hangingPunct="1">
              <a:defRPr sz="1200" kern="1200">
                <a:solidFill>
                  <a:schemeClr val="tx1"/>
                </a:solidFill>
                <a:latin typeface="+mn-lt"/>
                <a:ea typeface="+mn-ea"/>
                <a:cs typeface="+mn-cs"/>
              </a:defRPr>
            </a:lvl8pPr>
            <a:lvl9pPr marL="3656960" algn="l" defTabSz="457120" rtl="0" eaLnBrk="1" latinLnBrk="0" hangingPunct="1">
              <a:defRPr sz="1200" kern="1200">
                <a:solidFill>
                  <a:schemeClr val="tx1"/>
                </a:solidFill>
                <a:latin typeface="+mn-lt"/>
                <a:ea typeface="+mn-ea"/>
                <a:cs typeface="+mn-cs"/>
              </a:defRPr>
            </a:lvl9pPr>
          </a:lstStyle>
          <a:p>
            <a:pPr>
              <a:spcBef>
                <a:spcPts val="600"/>
              </a:spcBef>
              <a:spcAft>
                <a:spcPts val="0"/>
              </a:spcAft>
              <a:buClr>
                <a:srgbClr val="C1D72E"/>
              </a:buClr>
            </a:pPr>
            <a:r>
              <a:rPr lang="en-US" sz="1400" b="1" dirty="0">
                <a:solidFill>
                  <a:srgbClr val="19285D"/>
                </a:solidFill>
                <a:latin typeface="Corbel" panose="020B0503020204020204" pitchFamily="34" charset="0"/>
                <a:cs typeface="Arial" panose="020B0604020202020204" pitchFamily="34" charset="0"/>
              </a:rPr>
              <a:t>INTERPRETATION STATIONS</a:t>
            </a:r>
            <a:endParaRPr lang="en-US" sz="1400" dirty="0">
              <a:solidFill>
                <a:srgbClr val="19285D"/>
              </a:solidFill>
              <a:latin typeface="Corbel" panose="020B0503020204020204" pitchFamily="34" charset="0"/>
              <a:cs typeface="Arial" panose="020B0604020202020204" pitchFamily="34" charset="0"/>
            </a:endParaRPr>
          </a:p>
          <a:p>
            <a:pPr marL="171450" indent="-171450">
              <a:spcBef>
                <a:spcPts val="600"/>
              </a:spcBef>
              <a:spcAft>
                <a:spcPts val="0"/>
              </a:spcAft>
              <a:buClr>
                <a:srgbClr val="C1D72E"/>
              </a:buClr>
              <a:buFont typeface="Arial" panose="020B0604020202020204" pitchFamily="34" charset="0"/>
              <a:buChar char="•"/>
            </a:pPr>
            <a:r>
              <a:rPr lang="en-US" sz="1100" dirty="0">
                <a:solidFill>
                  <a:srgbClr val="53565A"/>
                </a:solidFill>
                <a:latin typeface="+mn-lt"/>
                <a:cs typeface="Arial" panose="020B0604020202020204" pitchFamily="34" charset="0"/>
              </a:rPr>
              <a:t>To prepare for this activity, set up several (recommend at least 3–4) stations around the room.</a:t>
            </a:r>
          </a:p>
          <a:p>
            <a:pPr marL="171450" indent="-171450">
              <a:spcBef>
                <a:spcPts val="600"/>
              </a:spcBef>
              <a:spcAft>
                <a:spcPts val="0"/>
              </a:spcAft>
              <a:buClr>
                <a:srgbClr val="C1D72E"/>
              </a:buClr>
              <a:buFont typeface="Arial" panose="020B0604020202020204" pitchFamily="34" charset="0"/>
              <a:buChar char="•"/>
            </a:pPr>
            <a:r>
              <a:rPr lang="en-US" sz="1100" dirty="0">
                <a:solidFill>
                  <a:srgbClr val="53565A"/>
                </a:solidFill>
                <a:latin typeface="+mn-lt"/>
                <a:cs typeface="Arial" panose="020B0604020202020204" pitchFamily="34" charset="0"/>
              </a:rPr>
              <a:t>Each station should contain either printouts of echocardiogram imaging/test results or an open laptop with the data accessible.</a:t>
            </a:r>
          </a:p>
          <a:p>
            <a:pPr marL="171450" indent="-171450">
              <a:spcBef>
                <a:spcPts val="600"/>
              </a:spcBef>
              <a:spcAft>
                <a:spcPts val="0"/>
              </a:spcAft>
              <a:buClr>
                <a:srgbClr val="C1D72E"/>
              </a:buClr>
              <a:buFont typeface="Arial" panose="020B0604020202020204" pitchFamily="34" charset="0"/>
              <a:buChar char="•"/>
            </a:pPr>
            <a:r>
              <a:rPr lang="en-US" sz="1100" dirty="0">
                <a:solidFill>
                  <a:srgbClr val="53565A"/>
                </a:solidFill>
                <a:latin typeface="+mn-lt"/>
                <a:cs typeface="Arial" panose="020B0604020202020204" pitchFamily="34" charset="0"/>
              </a:rPr>
              <a:t>Participants should be able to freely access the presented station information.</a:t>
            </a:r>
          </a:p>
          <a:p>
            <a:pPr marL="171450" indent="-171450">
              <a:spcBef>
                <a:spcPts val="600"/>
              </a:spcBef>
              <a:spcAft>
                <a:spcPts val="0"/>
              </a:spcAft>
              <a:buClr>
                <a:srgbClr val="C1D72E"/>
              </a:buClr>
              <a:buFont typeface="Arial" panose="020B0604020202020204" pitchFamily="34" charset="0"/>
              <a:buChar char="•"/>
            </a:pPr>
            <a:r>
              <a:rPr lang="en-US" sz="1100" dirty="0">
                <a:solidFill>
                  <a:srgbClr val="53565A"/>
                </a:solidFill>
                <a:latin typeface="+mn-lt"/>
                <a:cs typeface="Arial" panose="020B0604020202020204" pitchFamily="34" charset="0"/>
              </a:rPr>
              <a:t>To best facilitate this exercise, there should be either an assigned SME for each station (i.e., Howard, Melissa, Sandeep, April, Kristi) or a smaller number of SMEs rotating, so that no station group is left waiting overly long to present their findings.</a:t>
            </a:r>
          </a:p>
          <a:p>
            <a:pPr>
              <a:spcBef>
                <a:spcPts val="600"/>
              </a:spcBef>
              <a:spcAft>
                <a:spcPts val="0"/>
              </a:spcAft>
              <a:buClr>
                <a:srgbClr val="C1D72E"/>
              </a:buClr>
            </a:pPr>
            <a:endParaRPr lang="en-US" sz="1100" dirty="0">
              <a:solidFill>
                <a:srgbClr val="53565A"/>
              </a:solidFill>
              <a:latin typeface="+mn-lt"/>
              <a:cs typeface="Arial" panose="020B0604020202020204" pitchFamily="34" charset="0"/>
            </a:endParaRPr>
          </a:p>
          <a:p>
            <a:pPr>
              <a:spcBef>
                <a:spcPts val="600"/>
              </a:spcBef>
              <a:spcAft>
                <a:spcPts val="0"/>
              </a:spcAft>
              <a:buClr>
                <a:srgbClr val="C1D72E"/>
              </a:buClr>
            </a:pPr>
            <a:r>
              <a:rPr lang="en-US" sz="1400" b="1" dirty="0">
                <a:solidFill>
                  <a:srgbClr val="19285D"/>
                </a:solidFill>
                <a:latin typeface="Corbel" panose="020B0503020204020204" pitchFamily="34" charset="0"/>
                <a:cs typeface="Arial" panose="020B0604020202020204" pitchFamily="34" charset="0"/>
              </a:rPr>
              <a:t>DATA FLASH-MATCH</a:t>
            </a:r>
          </a:p>
          <a:p>
            <a:pPr>
              <a:spcBef>
                <a:spcPts val="600"/>
              </a:spcBef>
              <a:spcAft>
                <a:spcPts val="0"/>
              </a:spcAft>
              <a:buClr>
                <a:srgbClr val="C1D72E"/>
              </a:buClr>
            </a:pPr>
            <a:r>
              <a:rPr lang="en-US" sz="1100" b="1" i="1" dirty="0">
                <a:solidFill>
                  <a:srgbClr val="53565A"/>
                </a:solidFill>
                <a:latin typeface="+mn-lt"/>
                <a:cs typeface="Arial" panose="020B0604020202020204" pitchFamily="34" charset="0"/>
              </a:rPr>
              <a:t>Use the Data Flash-Match Activity Guide as a reference.</a:t>
            </a:r>
          </a:p>
          <a:p>
            <a:pPr marL="171450" indent="-171450">
              <a:spcBef>
                <a:spcPts val="600"/>
              </a:spcBef>
              <a:spcAft>
                <a:spcPts val="0"/>
              </a:spcAft>
              <a:buClr>
                <a:srgbClr val="C1D72E"/>
              </a:buClr>
              <a:buFont typeface="Arial" panose="020B0604020202020204" pitchFamily="34" charset="0"/>
              <a:buChar char="•"/>
            </a:pPr>
            <a:r>
              <a:rPr lang="en-US" sz="1100" dirty="0">
                <a:solidFill>
                  <a:srgbClr val="53565A"/>
                </a:solidFill>
                <a:latin typeface="+mn-lt"/>
                <a:cs typeface="Arial" panose="020B0604020202020204" pitchFamily="34" charset="0"/>
              </a:rPr>
              <a:t>In advance of this activity, prepare:</a:t>
            </a:r>
          </a:p>
          <a:p>
            <a:pPr marL="627063" lvl="1" indent="-171450">
              <a:spcBef>
                <a:spcPts val="600"/>
              </a:spcBef>
              <a:spcAft>
                <a:spcPts val="0"/>
              </a:spcAft>
              <a:buClr>
                <a:srgbClr val="C1D72E"/>
              </a:buClr>
              <a:buFont typeface="Courier New" panose="02070309020205020404" pitchFamily="49" charset="0"/>
              <a:buChar char="o"/>
            </a:pPr>
            <a:r>
              <a:rPr lang="en-US" sz="1100" dirty="0">
                <a:solidFill>
                  <a:srgbClr val="53565A"/>
                </a:solidFill>
                <a:latin typeface="+mn-lt"/>
                <a:cs typeface="Arial" panose="020B0604020202020204" pitchFamily="34" charset="0"/>
              </a:rPr>
              <a:t>Three (3) patient statements.</a:t>
            </a:r>
          </a:p>
          <a:p>
            <a:pPr marL="627063" lvl="1" indent="-171450">
              <a:spcBef>
                <a:spcPts val="600"/>
              </a:spcBef>
              <a:spcAft>
                <a:spcPts val="0"/>
              </a:spcAft>
              <a:buClr>
                <a:srgbClr val="C1D72E"/>
              </a:buClr>
              <a:buFont typeface="Courier New" panose="02070309020205020404" pitchFamily="49" charset="0"/>
              <a:buChar char="o"/>
            </a:pPr>
            <a:r>
              <a:rPr lang="en-US" sz="1100" dirty="0">
                <a:solidFill>
                  <a:srgbClr val="53565A"/>
                </a:solidFill>
                <a:latin typeface="+mn-lt"/>
                <a:cs typeface="Arial" panose="020B0604020202020204" pitchFamily="34" charset="0"/>
              </a:rPr>
              <a:t>Three (3) plausible HCP responses to each patient statement.</a:t>
            </a:r>
          </a:p>
          <a:p>
            <a:pPr marL="1084263" lvl="2" indent="-171450">
              <a:spcBef>
                <a:spcPts val="600"/>
              </a:spcBef>
              <a:spcAft>
                <a:spcPts val="0"/>
              </a:spcAft>
              <a:buClr>
                <a:srgbClr val="C1D72E"/>
              </a:buClr>
              <a:buFont typeface="Arial" panose="020B0604020202020204" pitchFamily="34" charset="0"/>
              <a:buChar char="•"/>
            </a:pPr>
            <a:r>
              <a:rPr lang="en-US" sz="1100" dirty="0">
                <a:solidFill>
                  <a:srgbClr val="53565A"/>
                </a:solidFill>
                <a:latin typeface="+mn-lt"/>
                <a:cs typeface="Arial" panose="020B0604020202020204" pitchFamily="34" charset="0"/>
              </a:rPr>
              <a:t>HCP responses should be Good, Better, </a:t>
            </a:r>
            <a:r>
              <a:rPr lang="en-US" sz="1100">
                <a:solidFill>
                  <a:srgbClr val="53565A"/>
                </a:solidFill>
                <a:latin typeface="+mn-lt"/>
                <a:cs typeface="Arial" panose="020B0604020202020204" pitchFamily="34" charset="0"/>
              </a:rPr>
              <a:t>Best examples.</a:t>
            </a:r>
            <a:endParaRPr lang="en-US" sz="1100" dirty="0">
              <a:solidFill>
                <a:srgbClr val="53565A"/>
              </a:solidFill>
              <a:latin typeface="+mn-lt"/>
              <a:cs typeface="Arial" panose="020B0604020202020204" pitchFamily="34" charset="0"/>
            </a:endParaRPr>
          </a:p>
          <a:p>
            <a:pPr marL="1084263" lvl="2" indent="-171450">
              <a:spcBef>
                <a:spcPts val="600"/>
              </a:spcBef>
              <a:spcAft>
                <a:spcPts val="0"/>
              </a:spcAft>
              <a:buClr>
                <a:srgbClr val="C1D72E"/>
              </a:buClr>
              <a:buFont typeface="Arial" panose="020B0604020202020204" pitchFamily="34" charset="0"/>
              <a:buChar char="•"/>
            </a:pPr>
            <a:r>
              <a:rPr lang="en-US" sz="1100" dirty="0">
                <a:solidFill>
                  <a:srgbClr val="53565A"/>
                </a:solidFill>
                <a:latin typeface="+mn-lt"/>
                <a:cs typeface="Arial" panose="020B0604020202020204" pitchFamily="34" charset="0"/>
              </a:rPr>
              <a:t>Responses should utilize the language that HCPs would actually use with patients.</a:t>
            </a:r>
          </a:p>
          <a:p>
            <a:pPr marL="171450" indent="-171450">
              <a:spcBef>
                <a:spcPts val="600"/>
              </a:spcBef>
              <a:spcAft>
                <a:spcPts val="0"/>
              </a:spcAft>
              <a:buClr>
                <a:srgbClr val="C1D72E"/>
              </a:buClr>
              <a:buFont typeface="Arial" panose="020B0604020202020204" pitchFamily="34" charset="0"/>
              <a:buChar char="•"/>
            </a:pPr>
            <a:r>
              <a:rPr lang="en-US" sz="1100" dirty="0">
                <a:solidFill>
                  <a:srgbClr val="53565A"/>
                </a:solidFill>
                <a:latin typeface="+mn-lt"/>
                <a:cs typeface="Arial" panose="020B0604020202020204" pitchFamily="34" charset="0"/>
              </a:rPr>
              <a:t>Identify one non-participant (Kristi) to collaborate with facilitator (April) and present HCP responses for each patient statement during the workshop.</a:t>
            </a:r>
          </a:p>
          <a:p>
            <a:pPr marL="171450" indent="-171450">
              <a:buClr>
                <a:srgbClr val="C1D72E"/>
              </a:buClr>
              <a:buFont typeface="Arial" panose="020B0604020202020204" pitchFamily="34" charset="0"/>
              <a:buChar char="•"/>
            </a:pPr>
            <a:endParaRPr lang="en-US" sz="1100" dirty="0">
              <a:solidFill>
                <a:srgbClr val="53565A"/>
              </a:solidFill>
              <a:latin typeface="+mn-lt"/>
              <a:cs typeface="Arial" panose="020B0604020202020204" pitchFamily="34" charset="0"/>
            </a:endParaRPr>
          </a:p>
        </p:txBody>
      </p:sp>
      <p:sp>
        <p:nvSpPr>
          <p:cNvPr id="11" name="TextBox 10">
            <a:extLst>
              <a:ext uri="{FF2B5EF4-FFF2-40B4-BE49-F238E27FC236}">
                <a16:creationId xmlns:a16="http://schemas.microsoft.com/office/drawing/2014/main" id="{C40FCAB9-52F9-A073-E031-D3E2811C3A27}"/>
              </a:ext>
            </a:extLst>
          </p:cNvPr>
          <p:cNvSpPr txBox="1"/>
          <p:nvPr/>
        </p:nvSpPr>
        <p:spPr>
          <a:xfrm>
            <a:off x="4998720" y="689174"/>
            <a:ext cx="3914832" cy="3416320"/>
          </a:xfrm>
          <a:prstGeom prst="rect">
            <a:avLst/>
          </a:prstGeom>
          <a:noFill/>
        </p:spPr>
        <p:txBody>
          <a:bodyPr wrap="square">
            <a:spAutoFit/>
          </a:bodyPr>
          <a:lstStyle/>
          <a:p>
            <a:pPr>
              <a:spcBef>
                <a:spcPts val="600"/>
              </a:spcBef>
            </a:pPr>
            <a:r>
              <a:rPr lang="en-US" sz="1400" b="1" dirty="0">
                <a:solidFill>
                  <a:srgbClr val="19285D"/>
                </a:solidFill>
                <a:latin typeface="Corbel" panose="020B0503020204020204" pitchFamily="34" charset="0"/>
                <a:ea typeface="Geneva" pitchFamily="123" charset="-128"/>
                <a:cs typeface="Arial" panose="020B0604020202020204" pitchFamily="34" charset="0"/>
              </a:rPr>
              <a:t>IDENTIFY THE SPIRAL</a:t>
            </a:r>
          </a:p>
          <a:p>
            <a:pPr marL="171450" indent="-171450">
              <a:spcBef>
                <a:spcPts val="600"/>
              </a:spcBef>
              <a:buClr>
                <a:srgbClr val="C1D72E"/>
              </a:buClr>
              <a:buFont typeface="Arial" panose="020B0604020202020204" pitchFamily="34" charset="0"/>
              <a:buChar char="•"/>
            </a:pPr>
            <a:r>
              <a:rPr lang="en-US" sz="1100" dirty="0">
                <a:solidFill>
                  <a:srgbClr val="53565A"/>
                </a:solidFill>
                <a:latin typeface="+mn-lt"/>
                <a:cs typeface="Arial" panose="020B0604020202020204" pitchFamily="34" charset="0"/>
              </a:rPr>
              <a:t>In advance of this activity, prepare a</a:t>
            </a:r>
            <a:r>
              <a:rPr lang="en-US" sz="1100" dirty="0">
                <a:solidFill>
                  <a:srgbClr val="53565A"/>
                </a:solidFill>
                <a:ea typeface="Geneva" pitchFamily="123" charset="-128"/>
                <a:cs typeface="Arial" panose="020B0604020202020204" pitchFamily="34" charset="0"/>
              </a:rPr>
              <a:t>t least three (3) example conversations with designated rabbit hole turning points.</a:t>
            </a:r>
          </a:p>
          <a:p>
            <a:pPr marL="171450" indent="-171450">
              <a:spcBef>
                <a:spcPts val="600"/>
              </a:spcBef>
              <a:buClr>
                <a:srgbClr val="C1D72E"/>
              </a:buClr>
              <a:buFont typeface="Arial" panose="020B0604020202020204" pitchFamily="34" charset="0"/>
              <a:buChar char="•"/>
            </a:pPr>
            <a:r>
              <a:rPr lang="en-US" sz="1100" dirty="0">
                <a:solidFill>
                  <a:srgbClr val="53565A"/>
                </a:solidFill>
                <a:ea typeface="Geneva" pitchFamily="123" charset="-128"/>
                <a:cs typeface="Arial" panose="020B0604020202020204" pitchFamily="34" charset="0"/>
              </a:rPr>
              <a:t>Discuss how to play the role of “HCP” and “Rep” with Kristi.</a:t>
            </a:r>
          </a:p>
          <a:p>
            <a:pPr marL="171450" indent="-171450">
              <a:spcBef>
                <a:spcPts val="600"/>
              </a:spcBef>
              <a:buClr>
                <a:srgbClr val="C1D72E"/>
              </a:buClr>
              <a:buFont typeface="Arial" panose="020B0604020202020204" pitchFamily="34" charset="0"/>
              <a:buChar char="•"/>
            </a:pPr>
            <a:r>
              <a:rPr lang="en-US" sz="1100" dirty="0">
                <a:solidFill>
                  <a:srgbClr val="53565A"/>
                </a:solidFill>
                <a:ea typeface="Geneva" pitchFamily="123" charset="-128"/>
                <a:cs typeface="Arial" panose="020B0604020202020204" pitchFamily="34" charset="0"/>
              </a:rPr>
              <a:t>Note: The conversations don’t need to be scripted, but the subject matter and turning points should be set and solid. </a:t>
            </a:r>
          </a:p>
          <a:p>
            <a:pPr>
              <a:spcBef>
                <a:spcPts val="600"/>
              </a:spcBef>
            </a:pPr>
            <a:endParaRPr lang="en-US" sz="1100" dirty="0">
              <a:solidFill>
                <a:srgbClr val="53565A"/>
              </a:solidFill>
              <a:ea typeface="Geneva" pitchFamily="123" charset="-128"/>
              <a:cs typeface="Arial" panose="020B0604020202020204" pitchFamily="34" charset="0"/>
            </a:endParaRPr>
          </a:p>
          <a:p>
            <a:pPr>
              <a:spcBef>
                <a:spcPts val="600"/>
              </a:spcBef>
            </a:pPr>
            <a:r>
              <a:rPr lang="en-US" sz="1400" b="1" dirty="0">
                <a:solidFill>
                  <a:srgbClr val="19285D"/>
                </a:solidFill>
                <a:latin typeface="Corbel" panose="020B0503020204020204" pitchFamily="34" charset="0"/>
                <a:ea typeface="Geneva" pitchFamily="123" charset="-128"/>
                <a:cs typeface="Arial" panose="020B0604020202020204" pitchFamily="34" charset="0"/>
              </a:rPr>
              <a:t>DIALOGUE DUO PRACTICE</a:t>
            </a:r>
          </a:p>
          <a:p>
            <a:pPr marL="171450" indent="-171450">
              <a:spcBef>
                <a:spcPts val="600"/>
              </a:spcBef>
              <a:buClr>
                <a:srgbClr val="C1D72E"/>
              </a:buClr>
              <a:buFont typeface="Arial" panose="020B0604020202020204" pitchFamily="34" charset="0"/>
              <a:buChar char="•"/>
            </a:pPr>
            <a:r>
              <a:rPr lang="en-US" sz="1100" dirty="0">
                <a:solidFill>
                  <a:srgbClr val="53565A"/>
                </a:solidFill>
                <a:ea typeface="Geneva" pitchFamily="123" charset="-128"/>
                <a:cs typeface="Arial" panose="020B0604020202020204" pitchFamily="34" charset="0"/>
              </a:rPr>
              <a:t>In advance of this activity, craft different HCP contexts for each duo.</a:t>
            </a:r>
          </a:p>
          <a:p>
            <a:pPr marL="628650" lvl="1" indent="-171450">
              <a:spcBef>
                <a:spcPts val="600"/>
              </a:spcBef>
              <a:buClr>
                <a:srgbClr val="C1D72E"/>
              </a:buClr>
              <a:buFont typeface="Courier New" panose="02070309020205020404" pitchFamily="49" charset="0"/>
              <a:buChar char="o"/>
            </a:pPr>
            <a:r>
              <a:rPr lang="en-US" sz="1100" dirty="0">
                <a:solidFill>
                  <a:srgbClr val="53565A"/>
                </a:solidFill>
                <a:ea typeface="Geneva" pitchFamily="123" charset="-128"/>
                <a:cs typeface="Arial" panose="020B0604020202020204" pitchFamily="34" charset="0"/>
              </a:rPr>
              <a:t>Note: These may be very high-level write-ups.</a:t>
            </a:r>
          </a:p>
          <a:p>
            <a:pPr marL="628650" lvl="1" indent="-171450">
              <a:spcBef>
                <a:spcPts val="600"/>
              </a:spcBef>
              <a:buClr>
                <a:srgbClr val="C1D72E"/>
              </a:buClr>
              <a:buFont typeface="Courier New" panose="02070309020205020404" pitchFamily="49" charset="0"/>
              <a:buChar char="o"/>
            </a:pPr>
            <a:r>
              <a:rPr lang="en-US" sz="1100" dirty="0">
                <a:solidFill>
                  <a:srgbClr val="53565A"/>
                </a:solidFill>
                <a:ea typeface="Geneva" pitchFamily="123" charset="-128"/>
                <a:cs typeface="Arial" panose="020B0604020202020204" pitchFamily="34" charset="0"/>
              </a:rPr>
              <a:t>As an alternate option, participants may instead share details about one of their real-life HCPs with their partner and have them role-play as that actual HCP.</a:t>
            </a:r>
          </a:p>
          <a:p>
            <a:pPr marL="171450" indent="-171450">
              <a:spcBef>
                <a:spcPts val="600"/>
              </a:spcBef>
              <a:buClr>
                <a:srgbClr val="C1D72E"/>
              </a:buClr>
              <a:buFont typeface="Arial" panose="020B0604020202020204" pitchFamily="34" charset="0"/>
              <a:buChar char="•"/>
            </a:pPr>
            <a:r>
              <a:rPr lang="en-US" sz="1100" dirty="0">
                <a:solidFill>
                  <a:srgbClr val="53565A"/>
                </a:solidFill>
                <a:ea typeface="Geneva" pitchFamily="123" charset="-128"/>
                <a:cs typeface="Arial" panose="020B0604020202020204" pitchFamily="34" charset="0"/>
              </a:rPr>
              <a:t>Prepare a separate slide for each HCP context.</a:t>
            </a:r>
          </a:p>
        </p:txBody>
      </p:sp>
      <p:sp>
        <p:nvSpPr>
          <p:cNvPr id="3" name="Arrow: Chevron 2">
            <a:extLst>
              <a:ext uri="{FF2B5EF4-FFF2-40B4-BE49-F238E27FC236}">
                <a16:creationId xmlns:a16="http://schemas.microsoft.com/office/drawing/2014/main" id="{F9A9F8F5-626A-7931-F624-9F4334A47D50}"/>
              </a:ext>
            </a:extLst>
          </p:cNvPr>
          <p:cNvSpPr/>
          <p:nvPr/>
        </p:nvSpPr>
        <p:spPr>
          <a:xfrm>
            <a:off x="286283" y="709494"/>
            <a:ext cx="196052" cy="271652"/>
          </a:xfrm>
          <a:prstGeom prst="chevron">
            <a:avLst/>
          </a:prstGeom>
          <a:solidFill>
            <a:srgbClr val="C1D7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Arrow: Chevron 4">
            <a:extLst>
              <a:ext uri="{FF2B5EF4-FFF2-40B4-BE49-F238E27FC236}">
                <a16:creationId xmlns:a16="http://schemas.microsoft.com/office/drawing/2014/main" id="{06F9234D-3E45-603F-5EF7-00E77D202113}"/>
              </a:ext>
            </a:extLst>
          </p:cNvPr>
          <p:cNvSpPr/>
          <p:nvPr/>
        </p:nvSpPr>
        <p:spPr>
          <a:xfrm>
            <a:off x="299993" y="3231770"/>
            <a:ext cx="196052" cy="271652"/>
          </a:xfrm>
          <a:prstGeom prst="chevron">
            <a:avLst/>
          </a:prstGeom>
          <a:solidFill>
            <a:srgbClr val="C1D7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Arrow: Chevron 5">
            <a:extLst>
              <a:ext uri="{FF2B5EF4-FFF2-40B4-BE49-F238E27FC236}">
                <a16:creationId xmlns:a16="http://schemas.microsoft.com/office/drawing/2014/main" id="{B3EB417F-D486-E165-C160-EE5B515BC37C}"/>
              </a:ext>
            </a:extLst>
          </p:cNvPr>
          <p:cNvSpPr/>
          <p:nvPr/>
        </p:nvSpPr>
        <p:spPr>
          <a:xfrm>
            <a:off x="4783780" y="709494"/>
            <a:ext cx="196052" cy="271652"/>
          </a:xfrm>
          <a:prstGeom prst="chevron">
            <a:avLst/>
          </a:prstGeom>
          <a:solidFill>
            <a:srgbClr val="C1D7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Arrow: Chevron 7">
            <a:extLst>
              <a:ext uri="{FF2B5EF4-FFF2-40B4-BE49-F238E27FC236}">
                <a16:creationId xmlns:a16="http://schemas.microsoft.com/office/drawing/2014/main" id="{768CC0C7-621C-21AD-301C-ECFC79AFDC95}"/>
              </a:ext>
            </a:extLst>
          </p:cNvPr>
          <p:cNvSpPr/>
          <p:nvPr/>
        </p:nvSpPr>
        <p:spPr>
          <a:xfrm>
            <a:off x="4783780" y="2346103"/>
            <a:ext cx="196052" cy="271652"/>
          </a:xfrm>
          <a:prstGeom prst="chevron">
            <a:avLst/>
          </a:prstGeom>
          <a:solidFill>
            <a:srgbClr val="C1D7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65109878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6375" y="546100"/>
            <a:ext cx="4365625" cy="2455863"/>
          </a:xfrm>
        </p:spPr>
      </p:sp>
      <p:sp>
        <p:nvSpPr>
          <p:cNvPr id="3" name="Notes Placeholder 2"/>
          <p:cNvSpPr>
            <a:spLocks noGrp="1"/>
          </p:cNvSpPr>
          <p:nvPr>
            <p:ph type="body" idx="1"/>
          </p:nvPr>
        </p:nvSpPr>
        <p:spPr/>
        <p:txBody>
          <a:bodyPr/>
          <a:lstStyle/>
          <a:p>
            <a:pPr>
              <a:spcBef>
                <a:spcPts val="600"/>
              </a:spcBef>
            </a:pPr>
            <a:r>
              <a:rPr lang="en-US" b="1" dirty="0"/>
              <a:t>Tell</a:t>
            </a:r>
            <a:r>
              <a:rPr lang="en-US" dirty="0"/>
              <a:t> participants that they will now eat lunch.</a:t>
            </a:r>
          </a:p>
          <a:p>
            <a:pPr>
              <a:spcBef>
                <a:spcPts val="600"/>
              </a:spcBef>
            </a:pPr>
            <a:r>
              <a:rPr lang="en-US" b="1" dirty="0"/>
              <a:t>Ensure</a:t>
            </a:r>
            <a:r>
              <a:rPr lang="en-US" dirty="0"/>
              <a:t> they know what time to reconvene.</a:t>
            </a:r>
          </a:p>
          <a:p>
            <a:pPr>
              <a:spcBef>
                <a:spcPts val="600"/>
              </a:spcBef>
            </a:pPr>
            <a:r>
              <a:rPr lang="en-US" b="1" dirty="0"/>
              <a:t>Dismiss</a:t>
            </a:r>
            <a:r>
              <a:rPr lang="en-US" dirty="0"/>
              <a:t> participants for their lunch.</a:t>
            </a:r>
          </a:p>
          <a:p>
            <a:pPr>
              <a:spcBef>
                <a:spcPts val="600"/>
              </a:spcBef>
            </a:pPr>
            <a:r>
              <a:rPr lang="en-US" dirty="0"/>
              <a:t>When time is up, </a:t>
            </a:r>
            <a:r>
              <a:rPr lang="en-US" b="1" dirty="0"/>
              <a:t>reconvene</a:t>
            </a:r>
            <a:r>
              <a:rPr lang="en-US" dirty="0"/>
              <a:t> participants.</a:t>
            </a:r>
          </a:p>
          <a:p>
            <a:endParaRPr lang="en-US" dirty="0"/>
          </a:p>
        </p:txBody>
      </p:sp>
      <p:sp>
        <p:nvSpPr>
          <p:cNvPr id="4" name="Rectangle 3">
            <a:extLst>
              <a:ext uri="{FF2B5EF4-FFF2-40B4-BE49-F238E27FC236}">
                <a16:creationId xmlns:a16="http://schemas.microsoft.com/office/drawing/2014/main" id="{76F29FDB-018B-789E-EFA1-4738E1940637}"/>
              </a:ext>
            </a:extLst>
          </p:cNvPr>
          <p:cNvSpPr/>
          <p:nvPr/>
        </p:nvSpPr>
        <p:spPr>
          <a:xfrm>
            <a:off x="116305" y="30115"/>
            <a:ext cx="4908120" cy="277785"/>
          </a:xfrm>
          <a:prstGeom prst="rect">
            <a:avLst/>
          </a:prstGeom>
        </p:spPr>
        <p:txBody>
          <a:bodyPr wrap="square" lIns="92217" tIns="46109" rIns="92217" bIns="46109" anchor="ctr">
            <a:spAutoFit/>
          </a:bodyPr>
          <a:lstStyle/>
          <a:p>
            <a:pPr algn="l">
              <a:spcBef>
                <a:spcPts val="403"/>
              </a:spcBef>
            </a:pPr>
            <a:r>
              <a:rPr lang="en-US" sz="1200" b="1" dirty="0">
                <a:solidFill>
                  <a:schemeClr val="bg1"/>
                </a:solidFill>
                <a:latin typeface="Arial" panose="020B0604020202020204" pitchFamily="34" charset="0"/>
                <a:cs typeface="Arial" panose="020B0604020202020204" pitchFamily="34" charset="0"/>
              </a:rPr>
              <a:t>DAY 1: RCPS MASTERCLASS</a:t>
            </a:r>
          </a:p>
        </p:txBody>
      </p:sp>
      <p:graphicFrame>
        <p:nvGraphicFramePr>
          <p:cNvPr id="8" name="Table 7">
            <a:extLst>
              <a:ext uri="{FF2B5EF4-FFF2-40B4-BE49-F238E27FC236}">
                <a16:creationId xmlns:a16="http://schemas.microsoft.com/office/drawing/2014/main" id="{F9D78657-BE00-0C0E-DFB9-A004AA56FC6D}"/>
              </a:ext>
            </a:extLst>
          </p:cNvPr>
          <p:cNvGraphicFramePr>
            <a:graphicFrameLocks noGrp="1"/>
          </p:cNvGraphicFramePr>
          <p:nvPr>
            <p:extLst>
              <p:ext uri="{D42A27DB-BD31-4B8C-83A1-F6EECF244321}">
                <p14:modId xmlns:p14="http://schemas.microsoft.com/office/powerpoint/2010/main" val="3067079873"/>
              </p:ext>
            </p:extLst>
          </p:nvPr>
        </p:nvGraphicFramePr>
        <p:xfrm>
          <a:off x="239697" y="3401430"/>
          <a:ext cx="4310908" cy="1104900"/>
        </p:xfrm>
        <a:graphic>
          <a:graphicData uri="http://schemas.openxmlformats.org/drawingml/2006/table">
            <a:tbl>
              <a:tblPr firstRow="1" bandRow="1">
                <a:tableStyleId>{5C22544A-7EE6-4342-B048-85BDC9FD1C3A}</a:tableStyleId>
              </a:tblPr>
              <a:tblGrid>
                <a:gridCol w="1399032">
                  <a:extLst>
                    <a:ext uri="{9D8B030D-6E8A-4147-A177-3AD203B41FA5}">
                      <a16:colId xmlns:a16="http://schemas.microsoft.com/office/drawing/2014/main" val="3460872777"/>
                    </a:ext>
                  </a:extLst>
                </a:gridCol>
                <a:gridCol w="2911876">
                  <a:extLst>
                    <a:ext uri="{9D8B030D-6E8A-4147-A177-3AD203B41FA5}">
                      <a16:colId xmlns:a16="http://schemas.microsoft.com/office/drawing/2014/main" val="3929844881"/>
                    </a:ext>
                  </a:extLst>
                </a:gridCol>
              </a:tblGrid>
              <a:tr h="0">
                <a:tc gridSpan="2">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white"/>
                          </a:solidFill>
                          <a:effectLst/>
                          <a:uLnTx/>
                          <a:uFillTx/>
                          <a:latin typeface="+mn-lt"/>
                          <a:ea typeface="+mn-ea"/>
                          <a:cs typeface="+mn-cs"/>
                        </a:rPr>
                        <a:t>Day 1 AM Focus – Echocardiogram &amp; Our Patients</a:t>
                      </a:r>
                      <a:endParaRPr kumimoji="0" lang="en-US" sz="1000" b="1" i="0" u="none" strike="noStrike" kern="1200" cap="none" spc="0" normalizeH="0" baseline="0" noProof="0" dirty="0">
                        <a:ln>
                          <a:noFill/>
                        </a:ln>
                        <a:solidFill>
                          <a:prstClr val="white"/>
                        </a:solidFill>
                        <a:effectLst/>
                        <a:uLnTx/>
                        <a:uFillTx/>
                        <a:latin typeface="Century Schoolbook" panose="02040604050505020304" pitchFamily="18" charset="0"/>
                        <a:ea typeface="Times New Roman" panose="02020603050405020304" pitchFamily="18" charset="0"/>
                        <a:cs typeface="Times New Roman" panose="02020603050405020304" pitchFamily="18" charset="0"/>
                      </a:endParaRPr>
                    </a:p>
                  </a:txBody>
                  <a:tcPr marL="121920" marR="121920" marT="34290" marB="3429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9285D"/>
                    </a:solidFill>
                  </a:tcPr>
                </a:tc>
                <a:tc hMerge="1">
                  <a:txBody>
                    <a:bodyPr/>
                    <a:lstStyle/>
                    <a:p>
                      <a:pPr algn="l"/>
                      <a:endParaRPr lang="en-US" sz="1100" dirty="0">
                        <a:latin typeface="+mn-lt"/>
                        <a:cs typeface="Arial" panose="020B0604020202020204" pitchFamily="34" charset="0"/>
                      </a:endParaRP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9285D"/>
                    </a:solidFill>
                  </a:tcPr>
                </a:tc>
                <a:extLst>
                  <a:ext uri="{0D108BD9-81ED-4DB2-BD59-A6C34878D82A}">
                    <a16:rowId xmlns:a16="http://schemas.microsoft.com/office/drawing/2014/main" val="150405150"/>
                  </a:ext>
                </a:extLst>
              </a:tr>
              <a:tr h="0">
                <a:tc>
                  <a:txBody>
                    <a:bodyPr/>
                    <a:lstStyle/>
                    <a:p>
                      <a:pPr algn="r"/>
                      <a:r>
                        <a:rPr lang="en-US" sz="1000" b="1" dirty="0">
                          <a:solidFill>
                            <a:srgbClr val="19285D"/>
                          </a:solidFill>
                          <a:latin typeface="+mn-lt"/>
                          <a:cs typeface="Arial" panose="020B0604020202020204" pitchFamily="34" charset="0"/>
                        </a:rPr>
                        <a:t>9:00-9:30 am</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Welcome &amp; Ice Breaker</a:t>
                      </a: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62979764"/>
                  </a:ext>
                </a:extLst>
              </a:tr>
              <a:tr h="0">
                <a:tc>
                  <a:txBody>
                    <a:bodyPr/>
                    <a:lstStyle/>
                    <a:p>
                      <a:pPr algn="r"/>
                      <a:r>
                        <a:rPr lang="en-US" sz="1000" b="1" dirty="0">
                          <a:solidFill>
                            <a:srgbClr val="19285D"/>
                          </a:solidFill>
                          <a:latin typeface="+mn-lt"/>
                          <a:cs typeface="Arial" panose="020B0604020202020204" pitchFamily="34" charset="0"/>
                        </a:rPr>
                        <a:t>9:30-10:45 am </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spcBef>
                          <a:spcPts val="0"/>
                        </a:spcBef>
                        <a:spcAft>
                          <a:spcPts val="0"/>
                        </a:spcAft>
                      </a:pPr>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Echo Clinical Cultivator</a:t>
                      </a: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30955845"/>
                  </a:ext>
                </a:extLst>
              </a:tr>
              <a:tr h="0">
                <a:tc>
                  <a:txBody>
                    <a:bodyPr/>
                    <a:lstStyle/>
                    <a:p>
                      <a:pPr marL="0" marR="0" lvl="0" indent="0" algn="r" defTabSz="412016" rtl="0" eaLnBrk="1" fontAlgn="auto" latinLnBrk="0" hangingPunct="0">
                        <a:lnSpc>
                          <a:spcPct val="100000"/>
                        </a:lnSpc>
                        <a:spcBef>
                          <a:spcPts val="0"/>
                        </a:spcBef>
                        <a:spcAft>
                          <a:spcPts val="0"/>
                        </a:spcAft>
                        <a:buClrTx/>
                        <a:buSzTx/>
                        <a:buFontTx/>
                        <a:buNone/>
                        <a:tabLst/>
                        <a:defRPr/>
                      </a:pPr>
                      <a:r>
                        <a:rPr lang="en-US" sz="1000" b="1" dirty="0">
                          <a:solidFill>
                            <a:srgbClr val="19285D"/>
                          </a:solidFill>
                          <a:latin typeface="+mn-lt"/>
                          <a:cs typeface="Arial" panose="020B0604020202020204" pitchFamily="34" charset="0"/>
                        </a:rPr>
                        <a:t>10:45-11:00 am </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BREAK</a:t>
                      </a:r>
                      <a:endParaRPr lang="en-US" sz="1000" dirty="0">
                        <a:solidFill>
                          <a:srgbClr val="53565A"/>
                        </a:solidFill>
                        <a:latin typeface="+mn-lt"/>
                        <a:cs typeface="Arial" panose="020B0604020202020204" pitchFamily="34" charset="0"/>
                      </a:endParaRP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01434639"/>
                  </a:ext>
                </a:extLst>
              </a:tr>
              <a:tr h="0">
                <a:tc>
                  <a:txBody>
                    <a:bodyPr/>
                    <a:lstStyle/>
                    <a:p>
                      <a:pPr algn="r"/>
                      <a:r>
                        <a:rPr lang="en-US" sz="1000" b="1" kern="1200" dirty="0">
                          <a:solidFill>
                            <a:srgbClr val="19285D"/>
                          </a:solidFill>
                          <a:latin typeface="+mn-lt"/>
                          <a:ea typeface="+mn-ea"/>
                          <a:cs typeface="Arial" panose="020B0604020202020204" pitchFamily="34" charset="0"/>
                        </a:rPr>
                        <a:t>11:00 am-12:00 pm </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Patient Identifiers</a:t>
                      </a:r>
                      <a:endParaRPr lang="en-US" sz="1000" b="1" dirty="0">
                        <a:solidFill>
                          <a:srgbClr val="19285D"/>
                        </a:solidFill>
                        <a:latin typeface="+mn-lt"/>
                        <a:cs typeface="Arial" panose="020B0604020202020204" pitchFamily="34" charset="0"/>
                      </a:endParaRP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897116"/>
                  </a:ext>
                </a:extLst>
              </a:tr>
            </a:tbl>
          </a:graphicData>
        </a:graphic>
      </p:graphicFrame>
      <p:graphicFrame>
        <p:nvGraphicFramePr>
          <p:cNvPr id="10" name="Table 9">
            <a:extLst>
              <a:ext uri="{FF2B5EF4-FFF2-40B4-BE49-F238E27FC236}">
                <a16:creationId xmlns:a16="http://schemas.microsoft.com/office/drawing/2014/main" id="{9AD599E9-1736-393D-865C-1863FD83603D}"/>
              </a:ext>
            </a:extLst>
          </p:cNvPr>
          <p:cNvGraphicFramePr>
            <a:graphicFrameLocks noGrp="1"/>
          </p:cNvGraphicFramePr>
          <p:nvPr>
            <p:extLst>
              <p:ext uri="{D42A27DB-BD31-4B8C-83A1-F6EECF244321}">
                <p14:modId xmlns:p14="http://schemas.microsoft.com/office/powerpoint/2010/main" val="457137477"/>
              </p:ext>
            </p:extLst>
          </p:nvPr>
        </p:nvGraphicFramePr>
        <p:xfrm>
          <a:off x="240214" y="4506330"/>
          <a:ext cx="4315702" cy="1546860"/>
        </p:xfrm>
        <a:graphic>
          <a:graphicData uri="http://schemas.openxmlformats.org/drawingml/2006/table">
            <a:tbl>
              <a:tblPr firstRow="1" bandRow="1">
                <a:tableStyleId>{5C22544A-7EE6-4342-B048-85BDC9FD1C3A}</a:tableStyleId>
              </a:tblPr>
              <a:tblGrid>
                <a:gridCol w="1397298">
                  <a:extLst>
                    <a:ext uri="{9D8B030D-6E8A-4147-A177-3AD203B41FA5}">
                      <a16:colId xmlns:a16="http://schemas.microsoft.com/office/drawing/2014/main" val="3460872777"/>
                    </a:ext>
                  </a:extLst>
                </a:gridCol>
                <a:gridCol w="2918404">
                  <a:extLst>
                    <a:ext uri="{9D8B030D-6E8A-4147-A177-3AD203B41FA5}">
                      <a16:colId xmlns:a16="http://schemas.microsoft.com/office/drawing/2014/main" val="3929844881"/>
                    </a:ext>
                  </a:extLst>
                </a:gridCol>
              </a:tblGrid>
              <a:tr h="131696">
                <a:tc gridSpan="2">
                  <a:txBody>
                    <a:bodyPr/>
                    <a:lstStyle/>
                    <a:p>
                      <a:pPr marL="0" marR="0">
                        <a:spcBef>
                          <a:spcPts val="0"/>
                        </a:spcBef>
                        <a:spcAft>
                          <a:spcPts val="0"/>
                        </a:spcAft>
                      </a:pPr>
                      <a:r>
                        <a:rPr lang="en-US" sz="1000" dirty="0">
                          <a:effectLst/>
                        </a:rPr>
                        <a:t>Day 1 PM Focus – </a:t>
                      </a:r>
                      <a:r>
                        <a:rPr kumimoji="0" lang="en-US" sz="1000" b="1" i="0" u="none" strike="noStrike" kern="1200" cap="none" spc="0" normalizeH="0" baseline="0" noProof="0" dirty="0">
                          <a:ln>
                            <a:noFill/>
                          </a:ln>
                          <a:solidFill>
                            <a:prstClr val="white"/>
                          </a:solidFill>
                          <a:effectLst/>
                          <a:uLnTx/>
                          <a:uFillTx/>
                          <a:latin typeface="+mn-lt"/>
                          <a:ea typeface="+mn-ea"/>
                          <a:cs typeface="+mn-cs"/>
                        </a:rPr>
                        <a:t>Echocardiogram</a:t>
                      </a:r>
                      <a:r>
                        <a:rPr lang="en-US" sz="1000" dirty="0">
                          <a:effectLst/>
                        </a:rPr>
                        <a:t>: Connection is Crucial/Application </a:t>
                      </a:r>
                      <a:endParaRPr lang="en-US" sz="1000" dirty="0">
                        <a:effectLst/>
                        <a:latin typeface="Century Schoolbook" panose="02040604050505020304" pitchFamily="18" charset="0"/>
                        <a:ea typeface="Times New Roman" panose="02020603050405020304" pitchFamily="18" charset="0"/>
                        <a:cs typeface="Times New Roman" panose="02020603050405020304" pitchFamily="18" charset="0"/>
                      </a:endParaRPr>
                    </a:p>
                  </a:txBody>
                  <a:tcPr marL="121920" marR="121920" marT="34290" marB="3429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9285D"/>
                    </a:solidFill>
                  </a:tcPr>
                </a:tc>
                <a:tc hMerge="1">
                  <a:txBody>
                    <a:bodyPr/>
                    <a:lstStyle/>
                    <a:p>
                      <a:pPr algn="l"/>
                      <a:endParaRPr lang="en-US" sz="1100" dirty="0">
                        <a:latin typeface="+mn-lt"/>
                        <a:cs typeface="Arial" panose="020B0604020202020204" pitchFamily="34" charset="0"/>
                      </a:endParaRP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9285D"/>
                    </a:solidFill>
                  </a:tcPr>
                </a:tc>
                <a:extLst>
                  <a:ext uri="{0D108BD9-81ED-4DB2-BD59-A6C34878D82A}">
                    <a16:rowId xmlns:a16="http://schemas.microsoft.com/office/drawing/2014/main" val="150405150"/>
                  </a:ext>
                </a:extLst>
              </a:tr>
              <a:tr h="131696">
                <a:tc>
                  <a:txBody>
                    <a:bodyPr/>
                    <a:lstStyle/>
                    <a:p>
                      <a:pPr algn="r"/>
                      <a:r>
                        <a:rPr lang="en-US" sz="1000" b="1" dirty="0">
                          <a:solidFill>
                            <a:srgbClr val="19285D"/>
                          </a:solidFill>
                          <a:latin typeface="+mn-lt"/>
                          <a:cs typeface="Arial" panose="020B0604020202020204" pitchFamily="34" charset="0"/>
                        </a:rPr>
                        <a:t>12:00-1:00 pm</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LUNCH</a:t>
                      </a: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762979764"/>
                  </a:ext>
                </a:extLst>
              </a:tr>
              <a:tr h="131696">
                <a:tc>
                  <a:txBody>
                    <a:bodyPr/>
                    <a:lstStyle/>
                    <a:p>
                      <a:pPr algn="r"/>
                      <a:r>
                        <a:rPr lang="en-US" sz="1000" b="1" dirty="0">
                          <a:solidFill>
                            <a:srgbClr val="19285D"/>
                          </a:solidFill>
                          <a:latin typeface="+mn-lt"/>
                          <a:cs typeface="Arial" panose="020B0604020202020204" pitchFamily="34" charset="0"/>
                        </a:rPr>
                        <a:t>1:00-2:00 pm</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Lead the Dialogue: Listening/Questioning</a:t>
                      </a: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769089221"/>
                  </a:ext>
                </a:extLst>
              </a:tr>
              <a:tr h="131696">
                <a:tc>
                  <a:txBody>
                    <a:bodyPr/>
                    <a:lstStyle/>
                    <a:p>
                      <a:pPr marL="0" marR="0" lvl="0" indent="0" algn="r" defTabSz="412016" rtl="0" eaLnBrk="1" fontAlgn="auto" latinLnBrk="0" hangingPunct="0">
                        <a:lnSpc>
                          <a:spcPct val="100000"/>
                        </a:lnSpc>
                        <a:spcBef>
                          <a:spcPts val="0"/>
                        </a:spcBef>
                        <a:spcAft>
                          <a:spcPts val="0"/>
                        </a:spcAft>
                        <a:buClrTx/>
                        <a:buSzTx/>
                        <a:buFontTx/>
                        <a:buNone/>
                        <a:tabLst/>
                        <a:defRPr/>
                      </a:pPr>
                      <a:r>
                        <a:rPr lang="en-US" sz="1000" b="1" dirty="0">
                          <a:solidFill>
                            <a:srgbClr val="19285D"/>
                          </a:solidFill>
                          <a:latin typeface="+mn-lt"/>
                          <a:cs typeface="Arial" panose="020B0604020202020204" pitchFamily="34" charset="0"/>
                        </a:rPr>
                        <a:t>2:00-2:15 pm</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BREAK</a:t>
                      </a:r>
                      <a:endParaRPr lang="en-US" sz="1000" dirty="0">
                        <a:solidFill>
                          <a:srgbClr val="53565A"/>
                        </a:solidFill>
                        <a:latin typeface="+mn-lt"/>
                        <a:cs typeface="Arial" panose="020B0604020202020204" pitchFamily="34" charset="0"/>
                      </a:endParaRP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901434639"/>
                  </a:ext>
                </a:extLst>
              </a:tr>
              <a:tr h="131696">
                <a:tc>
                  <a:txBody>
                    <a:bodyPr/>
                    <a:lstStyle/>
                    <a:p>
                      <a:pPr algn="r"/>
                      <a:r>
                        <a:rPr lang="en-US" sz="1000" b="1" kern="1200" dirty="0">
                          <a:solidFill>
                            <a:srgbClr val="19285D"/>
                          </a:solidFill>
                          <a:latin typeface="+mn-lt"/>
                          <a:ea typeface="+mn-ea"/>
                          <a:cs typeface="Arial" panose="020B0604020202020204" pitchFamily="34" charset="0"/>
                        </a:rPr>
                        <a:t>2:15-3:15 pm</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Managing ‘Rabbit Holes’</a:t>
                      </a:r>
                      <a:endParaRPr lang="en-US" sz="1000" b="1" dirty="0">
                        <a:solidFill>
                          <a:srgbClr val="19285D"/>
                        </a:solidFill>
                        <a:latin typeface="+mn-lt"/>
                        <a:cs typeface="Arial" panose="020B0604020202020204" pitchFamily="34" charset="0"/>
                      </a:endParaRP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897116"/>
                  </a:ext>
                </a:extLst>
              </a:tr>
              <a:tr h="131696">
                <a:tc>
                  <a:txBody>
                    <a:bodyPr/>
                    <a:lstStyle/>
                    <a:p>
                      <a:pPr algn="r"/>
                      <a:r>
                        <a:rPr lang="en-US" sz="1000" b="1" kern="1200" dirty="0">
                          <a:solidFill>
                            <a:srgbClr val="19285D"/>
                          </a:solidFill>
                          <a:latin typeface="+mn-lt"/>
                          <a:ea typeface="+mn-ea"/>
                          <a:cs typeface="Arial" panose="020B0604020202020204" pitchFamily="34" charset="0"/>
                        </a:rPr>
                        <a:t>3:15-3:45 pm</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GROW</a:t>
                      </a: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007396224"/>
                  </a:ext>
                </a:extLst>
              </a:tr>
              <a:tr h="131696">
                <a:tc>
                  <a:txBody>
                    <a:bodyPr/>
                    <a:lstStyle/>
                    <a:p>
                      <a:pPr algn="r"/>
                      <a:r>
                        <a:rPr lang="en-US" sz="1000" b="1" kern="1200" dirty="0">
                          <a:solidFill>
                            <a:srgbClr val="19285D"/>
                          </a:solidFill>
                          <a:latin typeface="+mn-lt"/>
                          <a:ea typeface="+mn-ea"/>
                          <a:cs typeface="Arial" panose="020B0604020202020204" pitchFamily="34" charset="0"/>
                        </a:rPr>
                        <a:t>3:45-5:00 pm</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Dialogue Duos</a:t>
                      </a: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453478042"/>
                  </a:ext>
                </a:extLst>
              </a:tr>
            </a:tbl>
          </a:graphicData>
        </a:graphic>
      </p:graphicFrame>
      <p:sp>
        <p:nvSpPr>
          <p:cNvPr id="9" name="Isosceles Triangle 6">
            <a:extLst>
              <a:ext uri="{FF2B5EF4-FFF2-40B4-BE49-F238E27FC236}">
                <a16:creationId xmlns:a16="http://schemas.microsoft.com/office/drawing/2014/main" id="{9EDD0BA7-6C65-660F-9273-08863193C4C0}"/>
              </a:ext>
            </a:extLst>
          </p:cNvPr>
          <p:cNvSpPr/>
          <p:nvPr/>
        </p:nvSpPr>
        <p:spPr>
          <a:xfrm rot="5400000">
            <a:off x="50887" y="4669035"/>
            <a:ext cx="224950" cy="326722"/>
          </a:xfrm>
          <a:prstGeom prst="triangle">
            <a:avLst/>
          </a:prstGeom>
          <a:solidFill>
            <a:srgbClr val="C1D7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B119AE"/>
              </a:solidFill>
            </a:endParaRPr>
          </a:p>
        </p:txBody>
      </p:sp>
    </p:spTree>
    <p:extLst>
      <p:ext uri="{BB962C8B-B14F-4D97-AF65-F5344CB8AC3E}">
        <p14:creationId xmlns:p14="http://schemas.microsoft.com/office/powerpoint/2010/main" val="364636217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Image Placeholder 4">
            <a:extLst>
              <a:ext uri="{FF2B5EF4-FFF2-40B4-BE49-F238E27FC236}">
                <a16:creationId xmlns:a16="http://schemas.microsoft.com/office/drawing/2014/main" id="{7CFA5034-538A-49EE-9071-0D5E1FEECD6B}"/>
              </a:ext>
            </a:extLst>
          </p:cNvPr>
          <p:cNvSpPr>
            <a:spLocks noGrp="1" noRot="1" noChangeAspect="1"/>
          </p:cNvSpPr>
          <p:nvPr>
            <p:ph type="sldImg"/>
          </p:nvPr>
        </p:nvSpPr>
        <p:spPr>
          <a:xfrm>
            <a:off x="206375" y="546100"/>
            <a:ext cx="4365625" cy="2455863"/>
          </a:xfrm>
        </p:spPr>
      </p:sp>
      <p:sp>
        <p:nvSpPr>
          <p:cNvPr id="6" name="Notes Placeholder 5">
            <a:extLst>
              <a:ext uri="{FF2B5EF4-FFF2-40B4-BE49-F238E27FC236}">
                <a16:creationId xmlns:a16="http://schemas.microsoft.com/office/drawing/2014/main" id="{3C3CF719-FA8E-46B6-A84B-1DF430680CCF}"/>
              </a:ext>
            </a:extLst>
          </p:cNvPr>
          <p:cNvSpPr>
            <a:spLocks noGrp="1"/>
          </p:cNvSpPr>
          <p:nvPr>
            <p:ph type="body" idx="1"/>
          </p:nvPr>
        </p:nvSpPr>
        <p:spPr/>
        <p:txBody>
          <a:bodyPr/>
          <a:lstStyle/>
          <a:p>
            <a:pPr>
              <a:spcBef>
                <a:spcPts val="600"/>
              </a:spcBef>
            </a:pPr>
            <a:r>
              <a:rPr lang="en-US" b="1" dirty="0"/>
              <a:t>Welcome </a:t>
            </a:r>
            <a:r>
              <a:rPr lang="en-US" dirty="0"/>
              <a:t>participants back from lunch.</a:t>
            </a:r>
          </a:p>
          <a:p>
            <a:pPr>
              <a:spcBef>
                <a:spcPts val="600"/>
              </a:spcBef>
            </a:pPr>
            <a:r>
              <a:rPr lang="en-US" b="1" dirty="0"/>
              <a:t>Say:</a:t>
            </a:r>
            <a:r>
              <a:rPr lang="en-US" dirty="0"/>
              <a:t> </a:t>
            </a:r>
            <a:r>
              <a:rPr lang="en-US" i="1" dirty="0"/>
              <a:t>These next two sections explore techniques for listening and inquiry with HCPs, emphasizing how to cultivate better understanding of individual HCP priorities below the surface, while applying these techniques to maintain conversational direction towards a selling goal. Let’s first take a deep dive into using effective listening techniques.</a:t>
            </a:r>
          </a:p>
          <a:p>
            <a:endParaRPr lang="en-US" dirty="0"/>
          </a:p>
        </p:txBody>
      </p:sp>
      <p:sp>
        <p:nvSpPr>
          <p:cNvPr id="2" name="Rectangle 1">
            <a:extLst>
              <a:ext uri="{FF2B5EF4-FFF2-40B4-BE49-F238E27FC236}">
                <a16:creationId xmlns:a16="http://schemas.microsoft.com/office/drawing/2014/main" id="{0365F8C2-B06C-AEF1-6347-13528C4F08B8}"/>
              </a:ext>
            </a:extLst>
          </p:cNvPr>
          <p:cNvSpPr/>
          <p:nvPr/>
        </p:nvSpPr>
        <p:spPr>
          <a:xfrm>
            <a:off x="116305" y="30115"/>
            <a:ext cx="4908120" cy="277785"/>
          </a:xfrm>
          <a:prstGeom prst="rect">
            <a:avLst/>
          </a:prstGeom>
        </p:spPr>
        <p:txBody>
          <a:bodyPr wrap="square" lIns="92217" tIns="46109" rIns="92217" bIns="46109" anchor="ctr">
            <a:spAutoFit/>
          </a:bodyPr>
          <a:lstStyle/>
          <a:p>
            <a:pPr algn="l">
              <a:spcBef>
                <a:spcPts val="403"/>
              </a:spcBef>
            </a:pPr>
            <a:r>
              <a:rPr lang="en-US" sz="1200" b="1" dirty="0">
                <a:solidFill>
                  <a:schemeClr val="bg1"/>
                </a:solidFill>
                <a:latin typeface="Arial" panose="020B0604020202020204" pitchFamily="34" charset="0"/>
                <a:cs typeface="Arial" panose="020B0604020202020204" pitchFamily="34" charset="0"/>
              </a:rPr>
              <a:t>DAY 1: RCPS MASTERCLASS</a:t>
            </a:r>
          </a:p>
        </p:txBody>
      </p:sp>
      <p:graphicFrame>
        <p:nvGraphicFramePr>
          <p:cNvPr id="11" name="Table 10">
            <a:extLst>
              <a:ext uri="{FF2B5EF4-FFF2-40B4-BE49-F238E27FC236}">
                <a16:creationId xmlns:a16="http://schemas.microsoft.com/office/drawing/2014/main" id="{50A041EE-D2A7-A19D-FA91-233A39D9BC04}"/>
              </a:ext>
            </a:extLst>
          </p:cNvPr>
          <p:cNvGraphicFramePr>
            <a:graphicFrameLocks noGrp="1"/>
          </p:cNvGraphicFramePr>
          <p:nvPr>
            <p:extLst>
              <p:ext uri="{D42A27DB-BD31-4B8C-83A1-F6EECF244321}">
                <p14:modId xmlns:p14="http://schemas.microsoft.com/office/powerpoint/2010/main" val="2504431340"/>
              </p:ext>
            </p:extLst>
          </p:nvPr>
        </p:nvGraphicFramePr>
        <p:xfrm>
          <a:off x="239697" y="3401430"/>
          <a:ext cx="4310908" cy="1104900"/>
        </p:xfrm>
        <a:graphic>
          <a:graphicData uri="http://schemas.openxmlformats.org/drawingml/2006/table">
            <a:tbl>
              <a:tblPr firstRow="1" bandRow="1">
                <a:tableStyleId>{5C22544A-7EE6-4342-B048-85BDC9FD1C3A}</a:tableStyleId>
              </a:tblPr>
              <a:tblGrid>
                <a:gridCol w="1399032">
                  <a:extLst>
                    <a:ext uri="{9D8B030D-6E8A-4147-A177-3AD203B41FA5}">
                      <a16:colId xmlns:a16="http://schemas.microsoft.com/office/drawing/2014/main" val="3460872777"/>
                    </a:ext>
                  </a:extLst>
                </a:gridCol>
                <a:gridCol w="2911876">
                  <a:extLst>
                    <a:ext uri="{9D8B030D-6E8A-4147-A177-3AD203B41FA5}">
                      <a16:colId xmlns:a16="http://schemas.microsoft.com/office/drawing/2014/main" val="3929844881"/>
                    </a:ext>
                  </a:extLst>
                </a:gridCol>
              </a:tblGrid>
              <a:tr h="0">
                <a:tc gridSpan="2">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white"/>
                          </a:solidFill>
                          <a:effectLst/>
                          <a:uLnTx/>
                          <a:uFillTx/>
                          <a:latin typeface="+mn-lt"/>
                          <a:ea typeface="+mn-ea"/>
                          <a:cs typeface="+mn-cs"/>
                        </a:rPr>
                        <a:t>Day 1 AM Focus – Echocardiogram &amp; Our Patients</a:t>
                      </a:r>
                      <a:endParaRPr kumimoji="0" lang="en-US" sz="1000" b="1" i="0" u="none" strike="noStrike" kern="1200" cap="none" spc="0" normalizeH="0" baseline="0" noProof="0" dirty="0">
                        <a:ln>
                          <a:noFill/>
                        </a:ln>
                        <a:solidFill>
                          <a:prstClr val="white"/>
                        </a:solidFill>
                        <a:effectLst/>
                        <a:uLnTx/>
                        <a:uFillTx/>
                        <a:latin typeface="Century Schoolbook" panose="02040604050505020304" pitchFamily="18" charset="0"/>
                        <a:ea typeface="Times New Roman" panose="02020603050405020304" pitchFamily="18" charset="0"/>
                        <a:cs typeface="Times New Roman" panose="02020603050405020304" pitchFamily="18" charset="0"/>
                      </a:endParaRPr>
                    </a:p>
                  </a:txBody>
                  <a:tcPr marL="121920" marR="121920" marT="34290" marB="3429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9285D"/>
                    </a:solidFill>
                  </a:tcPr>
                </a:tc>
                <a:tc hMerge="1">
                  <a:txBody>
                    <a:bodyPr/>
                    <a:lstStyle/>
                    <a:p>
                      <a:pPr algn="l"/>
                      <a:endParaRPr lang="en-US" sz="1100" dirty="0">
                        <a:latin typeface="+mn-lt"/>
                        <a:cs typeface="Arial" panose="020B0604020202020204" pitchFamily="34" charset="0"/>
                      </a:endParaRP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9285D"/>
                    </a:solidFill>
                  </a:tcPr>
                </a:tc>
                <a:extLst>
                  <a:ext uri="{0D108BD9-81ED-4DB2-BD59-A6C34878D82A}">
                    <a16:rowId xmlns:a16="http://schemas.microsoft.com/office/drawing/2014/main" val="150405150"/>
                  </a:ext>
                </a:extLst>
              </a:tr>
              <a:tr h="0">
                <a:tc>
                  <a:txBody>
                    <a:bodyPr/>
                    <a:lstStyle/>
                    <a:p>
                      <a:pPr algn="r"/>
                      <a:r>
                        <a:rPr lang="en-US" sz="1000" b="1" dirty="0">
                          <a:solidFill>
                            <a:srgbClr val="19285D"/>
                          </a:solidFill>
                          <a:latin typeface="+mn-lt"/>
                          <a:cs typeface="Arial" panose="020B0604020202020204" pitchFamily="34" charset="0"/>
                        </a:rPr>
                        <a:t>9:00-9:30 am</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Welcome &amp; Ice Breaker</a:t>
                      </a: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62979764"/>
                  </a:ext>
                </a:extLst>
              </a:tr>
              <a:tr h="0">
                <a:tc>
                  <a:txBody>
                    <a:bodyPr/>
                    <a:lstStyle/>
                    <a:p>
                      <a:pPr algn="r"/>
                      <a:r>
                        <a:rPr lang="en-US" sz="1000" b="1" dirty="0">
                          <a:solidFill>
                            <a:srgbClr val="19285D"/>
                          </a:solidFill>
                          <a:latin typeface="+mn-lt"/>
                          <a:cs typeface="Arial" panose="020B0604020202020204" pitchFamily="34" charset="0"/>
                        </a:rPr>
                        <a:t>9:30-10:45 am </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spcBef>
                          <a:spcPts val="0"/>
                        </a:spcBef>
                        <a:spcAft>
                          <a:spcPts val="0"/>
                        </a:spcAft>
                      </a:pPr>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Echo Clinical Cultivator</a:t>
                      </a: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30955845"/>
                  </a:ext>
                </a:extLst>
              </a:tr>
              <a:tr h="0">
                <a:tc>
                  <a:txBody>
                    <a:bodyPr/>
                    <a:lstStyle/>
                    <a:p>
                      <a:pPr marL="0" marR="0" lvl="0" indent="0" algn="r" defTabSz="412016" rtl="0" eaLnBrk="1" fontAlgn="auto" latinLnBrk="0" hangingPunct="0">
                        <a:lnSpc>
                          <a:spcPct val="100000"/>
                        </a:lnSpc>
                        <a:spcBef>
                          <a:spcPts val="0"/>
                        </a:spcBef>
                        <a:spcAft>
                          <a:spcPts val="0"/>
                        </a:spcAft>
                        <a:buClrTx/>
                        <a:buSzTx/>
                        <a:buFontTx/>
                        <a:buNone/>
                        <a:tabLst/>
                        <a:defRPr/>
                      </a:pPr>
                      <a:r>
                        <a:rPr lang="en-US" sz="1000" b="1" dirty="0">
                          <a:solidFill>
                            <a:srgbClr val="19285D"/>
                          </a:solidFill>
                          <a:latin typeface="+mn-lt"/>
                          <a:cs typeface="Arial" panose="020B0604020202020204" pitchFamily="34" charset="0"/>
                        </a:rPr>
                        <a:t>10:45-11:00 am </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BREAK</a:t>
                      </a:r>
                      <a:endParaRPr lang="en-US" sz="1000" dirty="0">
                        <a:solidFill>
                          <a:srgbClr val="53565A"/>
                        </a:solidFill>
                        <a:latin typeface="+mn-lt"/>
                        <a:cs typeface="Arial" panose="020B0604020202020204" pitchFamily="34" charset="0"/>
                      </a:endParaRP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01434639"/>
                  </a:ext>
                </a:extLst>
              </a:tr>
              <a:tr h="0">
                <a:tc>
                  <a:txBody>
                    <a:bodyPr/>
                    <a:lstStyle/>
                    <a:p>
                      <a:pPr algn="r"/>
                      <a:r>
                        <a:rPr lang="en-US" sz="1000" b="1" kern="1200" dirty="0">
                          <a:solidFill>
                            <a:srgbClr val="19285D"/>
                          </a:solidFill>
                          <a:latin typeface="+mn-lt"/>
                          <a:ea typeface="+mn-ea"/>
                          <a:cs typeface="Arial" panose="020B0604020202020204" pitchFamily="34" charset="0"/>
                        </a:rPr>
                        <a:t>11:00 am-12:00 pm </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Patient Identifiers</a:t>
                      </a:r>
                      <a:endParaRPr lang="en-US" sz="1000" b="1" dirty="0">
                        <a:solidFill>
                          <a:srgbClr val="19285D"/>
                        </a:solidFill>
                        <a:latin typeface="+mn-lt"/>
                        <a:cs typeface="Arial" panose="020B0604020202020204" pitchFamily="34" charset="0"/>
                      </a:endParaRP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897116"/>
                  </a:ext>
                </a:extLst>
              </a:tr>
            </a:tbl>
          </a:graphicData>
        </a:graphic>
      </p:graphicFrame>
      <p:graphicFrame>
        <p:nvGraphicFramePr>
          <p:cNvPr id="12" name="Table 11">
            <a:extLst>
              <a:ext uri="{FF2B5EF4-FFF2-40B4-BE49-F238E27FC236}">
                <a16:creationId xmlns:a16="http://schemas.microsoft.com/office/drawing/2014/main" id="{5F10F075-E055-7683-08F1-971D28E308FF}"/>
              </a:ext>
            </a:extLst>
          </p:cNvPr>
          <p:cNvGraphicFramePr>
            <a:graphicFrameLocks noGrp="1"/>
          </p:cNvGraphicFramePr>
          <p:nvPr>
            <p:extLst>
              <p:ext uri="{D42A27DB-BD31-4B8C-83A1-F6EECF244321}">
                <p14:modId xmlns:p14="http://schemas.microsoft.com/office/powerpoint/2010/main" val="1958136612"/>
              </p:ext>
            </p:extLst>
          </p:nvPr>
        </p:nvGraphicFramePr>
        <p:xfrm>
          <a:off x="240214" y="4506330"/>
          <a:ext cx="4315702" cy="1546860"/>
        </p:xfrm>
        <a:graphic>
          <a:graphicData uri="http://schemas.openxmlformats.org/drawingml/2006/table">
            <a:tbl>
              <a:tblPr firstRow="1" bandRow="1">
                <a:tableStyleId>{5C22544A-7EE6-4342-B048-85BDC9FD1C3A}</a:tableStyleId>
              </a:tblPr>
              <a:tblGrid>
                <a:gridCol w="1397298">
                  <a:extLst>
                    <a:ext uri="{9D8B030D-6E8A-4147-A177-3AD203B41FA5}">
                      <a16:colId xmlns:a16="http://schemas.microsoft.com/office/drawing/2014/main" val="3460872777"/>
                    </a:ext>
                  </a:extLst>
                </a:gridCol>
                <a:gridCol w="2918404">
                  <a:extLst>
                    <a:ext uri="{9D8B030D-6E8A-4147-A177-3AD203B41FA5}">
                      <a16:colId xmlns:a16="http://schemas.microsoft.com/office/drawing/2014/main" val="3929844881"/>
                    </a:ext>
                  </a:extLst>
                </a:gridCol>
              </a:tblGrid>
              <a:tr h="131696">
                <a:tc gridSpan="2">
                  <a:txBody>
                    <a:bodyPr/>
                    <a:lstStyle/>
                    <a:p>
                      <a:pPr marL="0" marR="0">
                        <a:spcBef>
                          <a:spcPts val="0"/>
                        </a:spcBef>
                        <a:spcAft>
                          <a:spcPts val="0"/>
                        </a:spcAft>
                      </a:pPr>
                      <a:r>
                        <a:rPr lang="en-US" sz="1000" dirty="0">
                          <a:effectLst/>
                        </a:rPr>
                        <a:t>Day 1 PM Focus – </a:t>
                      </a:r>
                      <a:r>
                        <a:rPr kumimoji="0" lang="en-US" sz="1000" b="1" i="0" u="none" strike="noStrike" kern="1200" cap="none" spc="0" normalizeH="0" baseline="0" noProof="0" dirty="0">
                          <a:ln>
                            <a:noFill/>
                          </a:ln>
                          <a:solidFill>
                            <a:prstClr val="white"/>
                          </a:solidFill>
                          <a:effectLst/>
                          <a:uLnTx/>
                          <a:uFillTx/>
                          <a:latin typeface="+mn-lt"/>
                          <a:ea typeface="+mn-ea"/>
                          <a:cs typeface="+mn-cs"/>
                        </a:rPr>
                        <a:t>Echocardiogram</a:t>
                      </a:r>
                      <a:r>
                        <a:rPr lang="en-US" sz="1000" dirty="0">
                          <a:effectLst/>
                        </a:rPr>
                        <a:t>: Connection is Crucial/Application </a:t>
                      </a:r>
                      <a:endParaRPr lang="en-US" sz="1000" dirty="0">
                        <a:effectLst/>
                        <a:latin typeface="Century Schoolbook" panose="02040604050505020304" pitchFamily="18" charset="0"/>
                        <a:ea typeface="Times New Roman" panose="02020603050405020304" pitchFamily="18" charset="0"/>
                        <a:cs typeface="Times New Roman" panose="02020603050405020304" pitchFamily="18" charset="0"/>
                      </a:endParaRPr>
                    </a:p>
                  </a:txBody>
                  <a:tcPr marL="121920" marR="121920" marT="34290" marB="3429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9285D"/>
                    </a:solidFill>
                  </a:tcPr>
                </a:tc>
                <a:tc hMerge="1">
                  <a:txBody>
                    <a:bodyPr/>
                    <a:lstStyle/>
                    <a:p>
                      <a:pPr algn="l"/>
                      <a:endParaRPr lang="en-US" sz="1100" dirty="0">
                        <a:latin typeface="+mn-lt"/>
                        <a:cs typeface="Arial" panose="020B0604020202020204" pitchFamily="34" charset="0"/>
                      </a:endParaRP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9285D"/>
                    </a:solidFill>
                  </a:tcPr>
                </a:tc>
                <a:extLst>
                  <a:ext uri="{0D108BD9-81ED-4DB2-BD59-A6C34878D82A}">
                    <a16:rowId xmlns:a16="http://schemas.microsoft.com/office/drawing/2014/main" val="150405150"/>
                  </a:ext>
                </a:extLst>
              </a:tr>
              <a:tr h="131696">
                <a:tc>
                  <a:txBody>
                    <a:bodyPr/>
                    <a:lstStyle/>
                    <a:p>
                      <a:pPr algn="r"/>
                      <a:r>
                        <a:rPr lang="en-US" sz="1000" b="1" dirty="0">
                          <a:solidFill>
                            <a:srgbClr val="19285D"/>
                          </a:solidFill>
                          <a:latin typeface="+mn-lt"/>
                          <a:cs typeface="Arial" panose="020B0604020202020204" pitchFamily="34" charset="0"/>
                        </a:rPr>
                        <a:t>12:00-1:00 pm</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LUNCH</a:t>
                      </a: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762979764"/>
                  </a:ext>
                </a:extLst>
              </a:tr>
              <a:tr h="131696">
                <a:tc>
                  <a:txBody>
                    <a:bodyPr/>
                    <a:lstStyle/>
                    <a:p>
                      <a:pPr algn="r"/>
                      <a:r>
                        <a:rPr lang="en-US" sz="1000" b="1" dirty="0">
                          <a:solidFill>
                            <a:srgbClr val="19285D"/>
                          </a:solidFill>
                          <a:latin typeface="+mn-lt"/>
                          <a:cs typeface="Arial" panose="020B0604020202020204" pitchFamily="34" charset="0"/>
                        </a:rPr>
                        <a:t>1:00-2:00 pm</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Lead the Dialogue: Listening/Questioning</a:t>
                      </a: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769089221"/>
                  </a:ext>
                </a:extLst>
              </a:tr>
              <a:tr h="131696">
                <a:tc>
                  <a:txBody>
                    <a:bodyPr/>
                    <a:lstStyle/>
                    <a:p>
                      <a:pPr marL="0" marR="0" lvl="0" indent="0" algn="r" defTabSz="412016" rtl="0" eaLnBrk="1" fontAlgn="auto" latinLnBrk="0" hangingPunct="0">
                        <a:lnSpc>
                          <a:spcPct val="100000"/>
                        </a:lnSpc>
                        <a:spcBef>
                          <a:spcPts val="0"/>
                        </a:spcBef>
                        <a:spcAft>
                          <a:spcPts val="0"/>
                        </a:spcAft>
                        <a:buClrTx/>
                        <a:buSzTx/>
                        <a:buFontTx/>
                        <a:buNone/>
                        <a:tabLst/>
                        <a:defRPr/>
                      </a:pPr>
                      <a:r>
                        <a:rPr lang="en-US" sz="1000" b="1" dirty="0">
                          <a:solidFill>
                            <a:srgbClr val="19285D"/>
                          </a:solidFill>
                          <a:latin typeface="+mn-lt"/>
                          <a:cs typeface="Arial" panose="020B0604020202020204" pitchFamily="34" charset="0"/>
                        </a:rPr>
                        <a:t>2:00-2:15 pm</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BREAK</a:t>
                      </a:r>
                      <a:endParaRPr lang="en-US" sz="1000" dirty="0">
                        <a:solidFill>
                          <a:srgbClr val="53565A"/>
                        </a:solidFill>
                        <a:latin typeface="+mn-lt"/>
                        <a:cs typeface="Arial" panose="020B0604020202020204" pitchFamily="34" charset="0"/>
                      </a:endParaRP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901434639"/>
                  </a:ext>
                </a:extLst>
              </a:tr>
              <a:tr h="131696">
                <a:tc>
                  <a:txBody>
                    <a:bodyPr/>
                    <a:lstStyle/>
                    <a:p>
                      <a:pPr algn="r"/>
                      <a:r>
                        <a:rPr lang="en-US" sz="1000" b="1" kern="1200" dirty="0">
                          <a:solidFill>
                            <a:srgbClr val="19285D"/>
                          </a:solidFill>
                          <a:latin typeface="+mn-lt"/>
                          <a:ea typeface="+mn-ea"/>
                          <a:cs typeface="Arial" panose="020B0604020202020204" pitchFamily="34" charset="0"/>
                        </a:rPr>
                        <a:t>2:15-3:15 pm</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Managing ‘Rabbit Holes’</a:t>
                      </a:r>
                      <a:endParaRPr lang="en-US" sz="1000" b="1" dirty="0">
                        <a:solidFill>
                          <a:srgbClr val="19285D"/>
                        </a:solidFill>
                        <a:latin typeface="+mn-lt"/>
                        <a:cs typeface="Arial" panose="020B0604020202020204" pitchFamily="34" charset="0"/>
                      </a:endParaRP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897116"/>
                  </a:ext>
                </a:extLst>
              </a:tr>
              <a:tr h="131696">
                <a:tc>
                  <a:txBody>
                    <a:bodyPr/>
                    <a:lstStyle/>
                    <a:p>
                      <a:pPr algn="r"/>
                      <a:r>
                        <a:rPr lang="en-US" sz="1000" b="1" kern="1200" dirty="0">
                          <a:solidFill>
                            <a:srgbClr val="19285D"/>
                          </a:solidFill>
                          <a:latin typeface="+mn-lt"/>
                          <a:ea typeface="+mn-ea"/>
                          <a:cs typeface="Arial" panose="020B0604020202020204" pitchFamily="34" charset="0"/>
                        </a:rPr>
                        <a:t>3:15-3:45 pm</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GROW</a:t>
                      </a: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007396224"/>
                  </a:ext>
                </a:extLst>
              </a:tr>
              <a:tr h="131696">
                <a:tc>
                  <a:txBody>
                    <a:bodyPr/>
                    <a:lstStyle/>
                    <a:p>
                      <a:pPr algn="r"/>
                      <a:r>
                        <a:rPr lang="en-US" sz="1000" b="1" kern="1200" dirty="0">
                          <a:solidFill>
                            <a:srgbClr val="19285D"/>
                          </a:solidFill>
                          <a:latin typeface="+mn-lt"/>
                          <a:ea typeface="+mn-ea"/>
                          <a:cs typeface="Arial" panose="020B0604020202020204" pitchFamily="34" charset="0"/>
                        </a:rPr>
                        <a:t>3:45-5:00 pm</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Dialogue Duos</a:t>
                      </a: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453478042"/>
                  </a:ext>
                </a:extLst>
              </a:tr>
            </a:tbl>
          </a:graphicData>
        </a:graphic>
      </p:graphicFrame>
      <p:sp>
        <p:nvSpPr>
          <p:cNvPr id="13" name="Isosceles Triangle 6">
            <a:extLst>
              <a:ext uri="{FF2B5EF4-FFF2-40B4-BE49-F238E27FC236}">
                <a16:creationId xmlns:a16="http://schemas.microsoft.com/office/drawing/2014/main" id="{6E5D5DF2-2685-EE32-833B-28609B97C4A2}"/>
              </a:ext>
            </a:extLst>
          </p:cNvPr>
          <p:cNvSpPr/>
          <p:nvPr/>
        </p:nvSpPr>
        <p:spPr>
          <a:xfrm rot="5400000">
            <a:off x="50887" y="4899858"/>
            <a:ext cx="224950" cy="326722"/>
          </a:xfrm>
          <a:prstGeom prst="triangle">
            <a:avLst/>
          </a:prstGeom>
          <a:solidFill>
            <a:srgbClr val="C1D7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B119AE"/>
              </a:solidFill>
            </a:endParaRPr>
          </a:p>
        </p:txBody>
      </p:sp>
    </p:spTree>
    <p:extLst>
      <p:ext uri="{BB962C8B-B14F-4D97-AF65-F5344CB8AC3E}">
        <p14:creationId xmlns:p14="http://schemas.microsoft.com/office/powerpoint/2010/main" val="66924569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6375" y="546100"/>
            <a:ext cx="4365625" cy="2455863"/>
          </a:xfrm>
        </p:spPr>
      </p:sp>
      <p:sp>
        <p:nvSpPr>
          <p:cNvPr id="3" name="Notes Placeholder 2"/>
          <p:cNvSpPr>
            <a:spLocks noGrp="1"/>
          </p:cNvSpPr>
          <p:nvPr>
            <p:ph type="body" idx="1"/>
          </p:nvPr>
        </p:nvSpPr>
        <p:spPr/>
        <p:txBody>
          <a:bodyPr/>
          <a:lstStyle/>
          <a:p>
            <a:pPr>
              <a:spcBef>
                <a:spcPts val="600"/>
              </a:spcBef>
            </a:pPr>
            <a:r>
              <a:rPr lang="en-US" b="1" dirty="0"/>
              <a:t>Say:</a:t>
            </a:r>
          </a:p>
          <a:p>
            <a:pPr lvl="1">
              <a:spcBef>
                <a:spcPts val="600"/>
              </a:spcBef>
            </a:pPr>
            <a:r>
              <a:rPr lang="en-US" i="1" dirty="0"/>
              <a:t>Self-awareness around one’s ability to listen is relevant because without honing your ability to do so, you may be ignoring gaps in your communication approach that could ultimately result in lost HCP selling opportunities. </a:t>
            </a:r>
          </a:p>
          <a:p>
            <a:pPr lvl="1">
              <a:spcBef>
                <a:spcPts val="600"/>
              </a:spcBef>
            </a:pPr>
            <a:r>
              <a:rPr lang="en-US" i="1" dirty="0"/>
              <a:t>If you’re not cued into an HCP’s deeper concerns, needs, or awareness gaps, you may be missing the moments to connect with them that have a deeper impact on both the customer-client relationship and on a personal level (may ultimately endear you to them, develop mutual respect, and help cultivate your role as a trusted advisor).</a:t>
            </a:r>
          </a:p>
          <a:p>
            <a:pPr>
              <a:spcBef>
                <a:spcPts val="600"/>
              </a:spcBef>
            </a:pPr>
            <a:r>
              <a:rPr lang="en-US" b="1" dirty="0"/>
              <a:t>Ask</a:t>
            </a:r>
            <a:r>
              <a:rPr lang="en-US" dirty="0"/>
              <a:t> the on-screen questions one at a time and allow </a:t>
            </a:r>
            <a:r>
              <a:rPr lang="en-US" b="1" dirty="0"/>
              <a:t>participants</a:t>
            </a:r>
            <a:r>
              <a:rPr lang="en-US" dirty="0"/>
              <a:t> to respond.</a:t>
            </a:r>
          </a:p>
          <a:p>
            <a:pPr lvl="1">
              <a:spcBef>
                <a:spcPts val="600"/>
              </a:spcBef>
            </a:pPr>
            <a:r>
              <a:rPr lang="en-US" dirty="0"/>
              <a:t>Note: </a:t>
            </a:r>
          </a:p>
          <a:p>
            <a:pPr marL="822960" lvl="2" indent="-171450">
              <a:spcBef>
                <a:spcPts val="600"/>
              </a:spcBef>
              <a:buClr>
                <a:srgbClr val="C1D72E"/>
              </a:buClr>
              <a:buFont typeface="Wingdings" panose="05000000000000000000" pitchFamily="2" charset="2"/>
              <a:buChar char="§"/>
            </a:pPr>
            <a:r>
              <a:rPr lang="en-US" dirty="0">
                <a:latin typeface="Arial" panose="020B0604020202020204" pitchFamily="34" charset="0"/>
                <a:cs typeface="Arial" panose="020B0604020202020204" pitchFamily="34" charset="0"/>
              </a:rPr>
              <a:t>In this discussion, get into the practical/tactical aspects as much as bigger picture factors.</a:t>
            </a:r>
          </a:p>
          <a:p>
            <a:pPr marL="822960" lvl="2" indent="-171450">
              <a:spcBef>
                <a:spcPts val="600"/>
              </a:spcBef>
              <a:buClr>
                <a:srgbClr val="C1D72E"/>
              </a:buClr>
              <a:buFont typeface="Wingdings" panose="05000000000000000000" pitchFamily="2" charset="2"/>
              <a:buChar char="§"/>
            </a:pPr>
            <a:r>
              <a:rPr lang="en-US" dirty="0">
                <a:latin typeface="Arial" panose="020B0604020202020204" pitchFamily="34" charset="0"/>
                <a:cs typeface="Arial" panose="020B0604020202020204" pitchFamily="34" charset="0"/>
              </a:rPr>
              <a:t>Any time someone in the room speaks to one of these on-screen questions, encourage them to offer supporting real-life examples.</a:t>
            </a:r>
          </a:p>
          <a:p>
            <a:pPr marL="822960" lvl="2" indent="-171450">
              <a:spcBef>
                <a:spcPts val="600"/>
              </a:spcBef>
              <a:buClr>
                <a:srgbClr val="C1D72E"/>
              </a:buClr>
              <a:buFont typeface="Wingdings" panose="05000000000000000000" pitchFamily="2" charset="2"/>
              <a:buChar char="§"/>
            </a:pPr>
            <a:r>
              <a:rPr lang="en-US" dirty="0">
                <a:latin typeface="Arial" panose="020B0604020202020204" pitchFamily="34" charset="0"/>
                <a:cs typeface="Arial" panose="020B0604020202020204" pitchFamily="34" charset="0"/>
              </a:rPr>
              <a:t>The goal should always be to enable participants to learn from each other’s experiences.</a:t>
            </a:r>
          </a:p>
        </p:txBody>
      </p:sp>
      <p:sp>
        <p:nvSpPr>
          <p:cNvPr id="5" name="Rectangle 4">
            <a:extLst>
              <a:ext uri="{FF2B5EF4-FFF2-40B4-BE49-F238E27FC236}">
                <a16:creationId xmlns:a16="http://schemas.microsoft.com/office/drawing/2014/main" id="{D0A1BFDA-4548-19DF-BE88-0A26ED1F86A5}"/>
              </a:ext>
            </a:extLst>
          </p:cNvPr>
          <p:cNvSpPr/>
          <p:nvPr/>
        </p:nvSpPr>
        <p:spPr>
          <a:xfrm>
            <a:off x="116305" y="30115"/>
            <a:ext cx="4908120" cy="277785"/>
          </a:xfrm>
          <a:prstGeom prst="rect">
            <a:avLst/>
          </a:prstGeom>
        </p:spPr>
        <p:txBody>
          <a:bodyPr wrap="square" lIns="92217" tIns="46109" rIns="92217" bIns="46109" anchor="ctr">
            <a:spAutoFit/>
          </a:bodyPr>
          <a:lstStyle/>
          <a:p>
            <a:pPr algn="l">
              <a:spcBef>
                <a:spcPts val="403"/>
              </a:spcBef>
            </a:pPr>
            <a:r>
              <a:rPr lang="en-US" sz="1200" b="1" dirty="0">
                <a:solidFill>
                  <a:schemeClr val="bg1"/>
                </a:solidFill>
                <a:latin typeface="Arial" panose="020B0604020202020204" pitchFamily="34" charset="0"/>
                <a:cs typeface="Arial" panose="020B0604020202020204" pitchFamily="34" charset="0"/>
              </a:rPr>
              <a:t>DAY 1: RCPS MASTERCLASS</a:t>
            </a:r>
          </a:p>
        </p:txBody>
      </p:sp>
      <p:graphicFrame>
        <p:nvGraphicFramePr>
          <p:cNvPr id="8" name="Table 7">
            <a:extLst>
              <a:ext uri="{FF2B5EF4-FFF2-40B4-BE49-F238E27FC236}">
                <a16:creationId xmlns:a16="http://schemas.microsoft.com/office/drawing/2014/main" id="{27C72F49-6665-4DB7-2FC2-17A08F613C2C}"/>
              </a:ext>
            </a:extLst>
          </p:cNvPr>
          <p:cNvGraphicFramePr>
            <a:graphicFrameLocks noGrp="1"/>
          </p:cNvGraphicFramePr>
          <p:nvPr>
            <p:extLst>
              <p:ext uri="{D42A27DB-BD31-4B8C-83A1-F6EECF244321}">
                <p14:modId xmlns:p14="http://schemas.microsoft.com/office/powerpoint/2010/main" val="4178908283"/>
              </p:ext>
            </p:extLst>
          </p:nvPr>
        </p:nvGraphicFramePr>
        <p:xfrm>
          <a:off x="239697" y="3401430"/>
          <a:ext cx="4310908" cy="1104900"/>
        </p:xfrm>
        <a:graphic>
          <a:graphicData uri="http://schemas.openxmlformats.org/drawingml/2006/table">
            <a:tbl>
              <a:tblPr firstRow="1" bandRow="1">
                <a:tableStyleId>{5C22544A-7EE6-4342-B048-85BDC9FD1C3A}</a:tableStyleId>
              </a:tblPr>
              <a:tblGrid>
                <a:gridCol w="1399032">
                  <a:extLst>
                    <a:ext uri="{9D8B030D-6E8A-4147-A177-3AD203B41FA5}">
                      <a16:colId xmlns:a16="http://schemas.microsoft.com/office/drawing/2014/main" val="3460872777"/>
                    </a:ext>
                  </a:extLst>
                </a:gridCol>
                <a:gridCol w="2911876">
                  <a:extLst>
                    <a:ext uri="{9D8B030D-6E8A-4147-A177-3AD203B41FA5}">
                      <a16:colId xmlns:a16="http://schemas.microsoft.com/office/drawing/2014/main" val="3929844881"/>
                    </a:ext>
                  </a:extLst>
                </a:gridCol>
              </a:tblGrid>
              <a:tr h="0">
                <a:tc gridSpan="2">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white"/>
                          </a:solidFill>
                          <a:effectLst/>
                          <a:uLnTx/>
                          <a:uFillTx/>
                          <a:latin typeface="+mn-lt"/>
                          <a:ea typeface="+mn-ea"/>
                          <a:cs typeface="+mn-cs"/>
                        </a:rPr>
                        <a:t>Day 1 AM Focus – Echocardiogram &amp; Our Patients</a:t>
                      </a:r>
                      <a:endParaRPr kumimoji="0" lang="en-US" sz="1000" b="1" i="0" u="none" strike="noStrike" kern="1200" cap="none" spc="0" normalizeH="0" baseline="0" noProof="0" dirty="0">
                        <a:ln>
                          <a:noFill/>
                        </a:ln>
                        <a:solidFill>
                          <a:prstClr val="white"/>
                        </a:solidFill>
                        <a:effectLst/>
                        <a:uLnTx/>
                        <a:uFillTx/>
                        <a:latin typeface="Century Schoolbook" panose="02040604050505020304" pitchFamily="18" charset="0"/>
                        <a:ea typeface="Times New Roman" panose="02020603050405020304" pitchFamily="18" charset="0"/>
                        <a:cs typeface="Times New Roman" panose="02020603050405020304" pitchFamily="18" charset="0"/>
                      </a:endParaRPr>
                    </a:p>
                  </a:txBody>
                  <a:tcPr marL="121920" marR="121920" marT="34290" marB="3429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9285D"/>
                    </a:solidFill>
                  </a:tcPr>
                </a:tc>
                <a:tc hMerge="1">
                  <a:txBody>
                    <a:bodyPr/>
                    <a:lstStyle/>
                    <a:p>
                      <a:pPr algn="l"/>
                      <a:endParaRPr lang="en-US" sz="1100" dirty="0">
                        <a:latin typeface="+mn-lt"/>
                        <a:cs typeface="Arial" panose="020B0604020202020204" pitchFamily="34" charset="0"/>
                      </a:endParaRP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9285D"/>
                    </a:solidFill>
                  </a:tcPr>
                </a:tc>
                <a:extLst>
                  <a:ext uri="{0D108BD9-81ED-4DB2-BD59-A6C34878D82A}">
                    <a16:rowId xmlns:a16="http://schemas.microsoft.com/office/drawing/2014/main" val="150405150"/>
                  </a:ext>
                </a:extLst>
              </a:tr>
              <a:tr h="0">
                <a:tc>
                  <a:txBody>
                    <a:bodyPr/>
                    <a:lstStyle/>
                    <a:p>
                      <a:pPr algn="r"/>
                      <a:r>
                        <a:rPr lang="en-US" sz="1000" b="1" dirty="0">
                          <a:solidFill>
                            <a:srgbClr val="19285D"/>
                          </a:solidFill>
                          <a:latin typeface="+mn-lt"/>
                          <a:cs typeface="Arial" panose="020B0604020202020204" pitchFamily="34" charset="0"/>
                        </a:rPr>
                        <a:t>9:00-9:30 am</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Welcome &amp; Ice Breaker</a:t>
                      </a: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62979764"/>
                  </a:ext>
                </a:extLst>
              </a:tr>
              <a:tr h="0">
                <a:tc>
                  <a:txBody>
                    <a:bodyPr/>
                    <a:lstStyle/>
                    <a:p>
                      <a:pPr algn="r"/>
                      <a:r>
                        <a:rPr lang="en-US" sz="1000" b="1" dirty="0">
                          <a:solidFill>
                            <a:srgbClr val="19285D"/>
                          </a:solidFill>
                          <a:latin typeface="+mn-lt"/>
                          <a:cs typeface="Arial" panose="020B0604020202020204" pitchFamily="34" charset="0"/>
                        </a:rPr>
                        <a:t>9:30-10:45 am </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spcBef>
                          <a:spcPts val="0"/>
                        </a:spcBef>
                        <a:spcAft>
                          <a:spcPts val="0"/>
                        </a:spcAft>
                      </a:pPr>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Echo Clinical Cultivator</a:t>
                      </a: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30955845"/>
                  </a:ext>
                </a:extLst>
              </a:tr>
              <a:tr h="0">
                <a:tc>
                  <a:txBody>
                    <a:bodyPr/>
                    <a:lstStyle/>
                    <a:p>
                      <a:pPr marL="0" marR="0" lvl="0" indent="0" algn="r" defTabSz="412016" rtl="0" eaLnBrk="1" fontAlgn="auto" latinLnBrk="0" hangingPunct="0">
                        <a:lnSpc>
                          <a:spcPct val="100000"/>
                        </a:lnSpc>
                        <a:spcBef>
                          <a:spcPts val="0"/>
                        </a:spcBef>
                        <a:spcAft>
                          <a:spcPts val="0"/>
                        </a:spcAft>
                        <a:buClrTx/>
                        <a:buSzTx/>
                        <a:buFontTx/>
                        <a:buNone/>
                        <a:tabLst/>
                        <a:defRPr/>
                      </a:pPr>
                      <a:r>
                        <a:rPr lang="en-US" sz="1000" b="1" dirty="0">
                          <a:solidFill>
                            <a:srgbClr val="19285D"/>
                          </a:solidFill>
                          <a:latin typeface="+mn-lt"/>
                          <a:cs typeface="Arial" panose="020B0604020202020204" pitchFamily="34" charset="0"/>
                        </a:rPr>
                        <a:t>10:45-11:00 am </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BREAK</a:t>
                      </a:r>
                      <a:endParaRPr lang="en-US" sz="1000" dirty="0">
                        <a:solidFill>
                          <a:srgbClr val="53565A"/>
                        </a:solidFill>
                        <a:latin typeface="+mn-lt"/>
                        <a:cs typeface="Arial" panose="020B0604020202020204" pitchFamily="34" charset="0"/>
                      </a:endParaRP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01434639"/>
                  </a:ext>
                </a:extLst>
              </a:tr>
              <a:tr h="0">
                <a:tc>
                  <a:txBody>
                    <a:bodyPr/>
                    <a:lstStyle/>
                    <a:p>
                      <a:pPr algn="r"/>
                      <a:r>
                        <a:rPr lang="en-US" sz="1000" b="1" kern="1200" dirty="0">
                          <a:solidFill>
                            <a:srgbClr val="19285D"/>
                          </a:solidFill>
                          <a:latin typeface="+mn-lt"/>
                          <a:ea typeface="+mn-ea"/>
                          <a:cs typeface="Arial" panose="020B0604020202020204" pitchFamily="34" charset="0"/>
                        </a:rPr>
                        <a:t>11:00 am-12:00 pm </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Patient Identifiers</a:t>
                      </a:r>
                      <a:endParaRPr lang="en-US" sz="1000" b="1" dirty="0">
                        <a:solidFill>
                          <a:srgbClr val="19285D"/>
                        </a:solidFill>
                        <a:latin typeface="+mn-lt"/>
                        <a:cs typeface="Arial" panose="020B0604020202020204" pitchFamily="34" charset="0"/>
                      </a:endParaRP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897116"/>
                  </a:ext>
                </a:extLst>
              </a:tr>
            </a:tbl>
          </a:graphicData>
        </a:graphic>
      </p:graphicFrame>
      <p:graphicFrame>
        <p:nvGraphicFramePr>
          <p:cNvPr id="9" name="Table 8">
            <a:extLst>
              <a:ext uri="{FF2B5EF4-FFF2-40B4-BE49-F238E27FC236}">
                <a16:creationId xmlns:a16="http://schemas.microsoft.com/office/drawing/2014/main" id="{75F541ED-2A48-0A51-257A-3313FA81FC1E}"/>
              </a:ext>
            </a:extLst>
          </p:cNvPr>
          <p:cNvGraphicFramePr>
            <a:graphicFrameLocks noGrp="1"/>
          </p:cNvGraphicFramePr>
          <p:nvPr>
            <p:extLst>
              <p:ext uri="{D42A27DB-BD31-4B8C-83A1-F6EECF244321}">
                <p14:modId xmlns:p14="http://schemas.microsoft.com/office/powerpoint/2010/main" val="1027337470"/>
              </p:ext>
            </p:extLst>
          </p:nvPr>
        </p:nvGraphicFramePr>
        <p:xfrm>
          <a:off x="240214" y="4506330"/>
          <a:ext cx="4315702" cy="1546860"/>
        </p:xfrm>
        <a:graphic>
          <a:graphicData uri="http://schemas.openxmlformats.org/drawingml/2006/table">
            <a:tbl>
              <a:tblPr firstRow="1" bandRow="1">
                <a:tableStyleId>{5C22544A-7EE6-4342-B048-85BDC9FD1C3A}</a:tableStyleId>
              </a:tblPr>
              <a:tblGrid>
                <a:gridCol w="1397298">
                  <a:extLst>
                    <a:ext uri="{9D8B030D-6E8A-4147-A177-3AD203B41FA5}">
                      <a16:colId xmlns:a16="http://schemas.microsoft.com/office/drawing/2014/main" val="3460872777"/>
                    </a:ext>
                  </a:extLst>
                </a:gridCol>
                <a:gridCol w="2918404">
                  <a:extLst>
                    <a:ext uri="{9D8B030D-6E8A-4147-A177-3AD203B41FA5}">
                      <a16:colId xmlns:a16="http://schemas.microsoft.com/office/drawing/2014/main" val="3929844881"/>
                    </a:ext>
                  </a:extLst>
                </a:gridCol>
              </a:tblGrid>
              <a:tr h="131696">
                <a:tc gridSpan="2">
                  <a:txBody>
                    <a:bodyPr/>
                    <a:lstStyle/>
                    <a:p>
                      <a:pPr marL="0" marR="0">
                        <a:spcBef>
                          <a:spcPts val="0"/>
                        </a:spcBef>
                        <a:spcAft>
                          <a:spcPts val="0"/>
                        </a:spcAft>
                      </a:pPr>
                      <a:r>
                        <a:rPr lang="en-US" sz="1000" dirty="0">
                          <a:effectLst/>
                        </a:rPr>
                        <a:t>Day 1 PM Focus – </a:t>
                      </a:r>
                      <a:r>
                        <a:rPr kumimoji="0" lang="en-US" sz="1000" b="1" i="0" u="none" strike="noStrike" kern="1200" cap="none" spc="0" normalizeH="0" baseline="0" noProof="0" dirty="0">
                          <a:ln>
                            <a:noFill/>
                          </a:ln>
                          <a:solidFill>
                            <a:prstClr val="white"/>
                          </a:solidFill>
                          <a:effectLst/>
                          <a:uLnTx/>
                          <a:uFillTx/>
                          <a:latin typeface="+mn-lt"/>
                          <a:ea typeface="+mn-ea"/>
                          <a:cs typeface="+mn-cs"/>
                        </a:rPr>
                        <a:t>Echocardiogram</a:t>
                      </a:r>
                      <a:r>
                        <a:rPr lang="en-US" sz="1000" dirty="0">
                          <a:effectLst/>
                        </a:rPr>
                        <a:t>: Connection is Crucial/Application </a:t>
                      </a:r>
                      <a:endParaRPr lang="en-US" sz="1000" dirty="0">
                        <a:effectLst/>
                        <a:latin typeface="Century Schoolbook" panose="02040604050505020304" pitchFamily="18" charset="0"/>
                        <a:ea typeface="Times New Roman" panose="02020603050405020304" pitchFamily="18" charset="0"/>
                        <a:cs typeface="Times New Roman" panose="02020603050405020304" pitchFamily="18" charset="0"/>
                      </a:endParaRPr>
                    </a:p>
                  </a:txBody>
                  <a:tcPr marL="121920" marR="121920" marT="34290" marB="3429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9285D"/>
                    </a:solidFill>
                  </a:tcPr>
                </a:tc>
                <a:tc hMerge="1">
                  <a:txBody>
                    <a:bodyPr/>
                    <a:lstStyle/>
                    <a:p>
                      <a:pPr algn="l"/>
                      <a:endParaRPr lang="en-US" sz="1100" dirty="0">
                        <a:latin typeface="+mn-lt"/>
                        <a:cs typeface="Arial" panose="020B0604020202020204" pitchFamily="34" charset="0"/>
                      </a:endParaRP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9285D"/>
                    </a:solidFill>
                  </a:tcPr>
                </a:tc>
                <a:extLst>
                  <a:ext uri="{0D108BD9-81ED-4DB2-BD59-A6C34878D82A}">
                    <a16:rowId xmlns:a16="http://schemas.microsoft.com/office/drawing/2014/main" val="150405150"/>
                  </a:ext>
                </a:extLst>
              </a:tr>
              <a:tr h="131696">
                <a:tc>
                  <a:txBody>
                    <a:bodyPr/>
                    <a:lstStyle/>
                    <a:p>
                      <a:pPr algn="r"/>
                      <a:r>
                        <a:rPr lang="en-US" sz="1000" b="1" dirty="0">
                          <a:solidFill>
                            <a:srgbClr val="19285D"/>
                          </a:solidFill>
                          <a:latin typeface="+mn-lt"/>
                          <a:cs typeface="Arial" panose="020B0604020202020204" pitchFamily="34" charset="0"/>
                        </a:rPr>
                        <a:t>12:00-1:00 pm</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LUNCH</a:t>
                      </a: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762979764"/>
                  </a:ext>
                </a:extLst>
              </a:tr>
              <a:tr h="131696">
                <a:tc>
                  <a:txBody>
                    <a:bodyPr/>
                    <a:lstStyle/>
                    <a:p>
                      <a:pPr algn="r"/>
                      <a:r>
                        <a:rPr lang="en-US" sz="1000" b="1" dirty="0">
                          <a:solidFill>
                            <a:srgbClr val="19285D"/>
                          </a:solidFill>
                          <a:latin typeface="+mn-lt"/>
                          <a:cs typeface="Arial" panose="020B0604020202020204" pitchFamily="34" charset="0"/>
                        </a:rPr>
                        <a:t>1:00-2:00 pm</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Lead the Dialogue: Listening/Questioning</a:t>
                      </a: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769089221"/>
                  </a:ext>
                </a:extLst>
              </a:tr>
              <a:tr h="131696">
                <a:tc>
                  <a:txBody>
                    <a:bodyPr/>
                    <a:lstStyle/>
                    <a:p>
                      <a:pPr marL="0" marR="0" lvl="0" indent="0" algn="r" defTabSz="412016" rtl="0" eaLnBrk="1" fontAlgn="auto" latinLnBrk="0" hangingPunct="0">
                        <a:lnSpc>
                          <a:spcPct val="100000"/>
                        </a:lnSpc>
                        <a:spcBef>
                          <a:spcPts val="0"/>
                        </a:spcBef>
                        <a:spcAft>
                          <a:spcPts val="0"/>
                        </a:spcAft>
                        <a:buClrTx/>
                        <a:buSzTx/>
                        <a:buFontTx/>
                        <a:buNone/>
                        <a:tabLst/>
                        <a:defRPr/>
                      </a:pPr>
                      <a:r>
                        <a:rPr lang="en-US" sz="1000" b="1" dirty="0">
                          <a:solidFill>
                            <a:srgbClr val="19285D"/>
                          </a:solidFill>
                          <a:latin typeface="+mn-lt"/>
                          <a:cs typeface="Arial" panose="020B0604020202020204" pitchFamily="34" charset="0"/>
                        </a:rPr>
                        <a:t>2:00-2:15 pm</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BREAK</a:t>
                      </a:r>
                      <a:endParaRPr lang="en-US" sz="1000" dirty="0">
                        <a:solidFill>
                          <a:srgbClr val="53565A"/>
                        </a:solidFill>
                        <a:latin typeface="+mn-lt"/>
                        <a:cs typeface="Arial" panose="020B0604020202020204" pitchFamily="34" charset="0"/>
                      </a:endParaRP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901434639"/>
                  </a:ext>
                </a:extLst>
              </a:tr>
              <a:tr h="131696">
                <a:tc>
                  <a:txBody>
                    <a:bodyPr/>
                    <a:lstStyle/>
                    <a:p>
                      <a:pPr algn="r"/>
                      <a:r>
                        <a:rPr lang="en-US" sz="1000" b="1" kern="1200" dirty="0">
                          <a:solidFill>
                            <a:srgbClr val="19285D"/>
                          </a:solidFill>
                          <a:latin typeface="+mn-lt"/>
                          <a:ea typeface="+mn-ea"/>
                          <a:cs typeface="Arial" panose="020B0604020202020204" pitchFamily="34" charset="0"/>
                        </a:rPr>
                        <a:t>2:15-3:15 pm</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Managing ‘Rabbit Holes’</a:t>
                      </a:r>
                      <a:endParaRPr lang="en-US" sz="1000" b="1" dirty="0">
                        <a:solidFill>
                          <a:srgbClr val="19285D"/>
                        </a:solidFill>
                        <a:latin typeface="+mn-lt"/>
                        <a:cs typeface="Arial" panose="020B0604020202020204" pitchFamily="34" charset="0"/>
                      </a:endParaRP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897116"/>
                  </a:ext>
                </a:extLst>
              </a:tr>
              <a:tr h="131696">
                <a:tc>
                  <a:txBody>
                    <a:bodyPr/>
                    <a:lstStyle/>
                    <a:p>
                      <a:pPr algn="r"/>
                      <a:r>
                        <a:rPr lang="en-US" sz="1000" b="1" kern="1200" dirty="0">
                          <a:solidFill>
                            <a:srgbClr val="19285D"/>
                          </a:solidFill>
                          <a:latin typeface="+mn-lt"/>
                          <a:ea typeface="+mn-ea"/>
                          <a:cs typeface="Arial" panose="020B0604020202020204" pitchFamily="34" charset="0"/>
                        </a:rPr>
                        <a:t>3:15-3:45 pm</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GROW</a:t>
                      </a: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007396224"/>
                  </a:ext>
                </a:extLst>
              </a:tr>
              <a:tr h="131696">
                <a:tc>
                  <a:txBody>
                    <a:bodyPr/>
                    <a:lstStyle/>
                    <a:p>
                      <a:pPr algn="r"/>
                      <a:r>
                        <a:rPr lang="en-US" sz="1000" b="1" kern="1200" dirty="0">
                          <a:solidFill>
                            <a:srgbClr val="19285D"/>
                          </a:solidFill>
                          <a:latin typeface="+mn-lt"/>
                          <a:ea typeface="+mn-ea"/>
                          <a:cs typeface="Arial" panose="020B0604020202020204" pitchFamily="34" charset="0"/>
                        </a:rPr>
                        <a:t>3:45-5:00 pm</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Dialogue Duos</a:t>
                      </a: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453478042"/>
                  </a:ext>
                </a:extLst>
              </a:tr>
            </a:tbl>
          </a:graphicData>
        </a:graphic>
      </p:graphicFrame>
      <p:sp>
        <p:nvSpPr>
          <p:cNvPr id="10" name="Isosceles Triangle 6">
            <a:extLst>
              <a:ext uri="{FF2B5EF4-FFF2-40B4-BE49-F238E27FC236}">
                <a16:creationId xmlns:a16="http://schemas.microsoft.com/office/drawing/2014/main" id="{C97E072A-5975-CF8E-C95D-1D5429E92D36}"/>
              </a:ext>
            </a:extLst>
          </p:cNvPr>
          <p:cNvSpPr/>
          <p:nvPr/>
        </p:nvSpPr>
        <p:spPr>
          <a:xfrm rot="5400000">
            <a:off x="50887" y="4899858"/>
            <a:ext cx="224950" cy="326722"/>
          </a:xfrm>
          <a:prstGeom prst="triangle">
            <a:avLst/>
          </a:prstGeom>
          <a:solidFill>
            <a:srgbClr val="C1D7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B119AE"/>
              </a:solidFill>
            </a:endParaRPr>
          </a:p>
        </p:txBody>
      </p:sp>
    </p:spTree>
    <p:extLst>
      <p:ext uri="{BB962C8B-B14F-4D97-AF65-F5344CB8AC3E}">
        <p14:creationId xmlns:p14="http://schemas.microsoft.com/office/powerpoint/2010/main" val="123172302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6375" y="546100"/>
            <a:ext cx="4365625" cy="2455863"/>
          </a:xfrm>
        </p:spPr>
      </p:sp>
      <p:sp>
        <p:nvSpPr>
          <p:cNvPr id="3" name="Notes Placeholder 2"/>
          <p:cNvSpPr>
            <a:spLocks noGrp="1"/>
          </p:cNvSpPr>
          <p:nvPr>
            <p:ph type="body" idx="1"/>
          </p:nvPr>
        </p:nvSpPr>
        <p:spPr>
          <a:xfrm>
            <a:off x="4758723" y="875838"/>
            <a:ext cx="4260989" cy="5982162"/>
          </a:xfrm>
        </p:spPr>
        <p:txBody>
          <a:bodyPr/>
          <a:lstStyle/>
          <a:p>
            <a:pPr marL="0" indent="0">
              <a:buNone/>
            </a:pPr>
            <a:r>
              <a:rPr lang="en-US" sz="1075" b="1" dirty="0"/>
              <a:t>Note: This is a build slide. Advancing the slide will display new content.</a:t>
            </a:r>
          </a:p>
          <a:p>
            <a:r>
              <a:rPr lang="en-US" sz="1075" b="1" dirty="0"/>
              <a:t>Ask</a:t>
            </a:r>
            <a:r>
              <a:rPr lang="en-US" sz="1075" dirty="0"/>
              <a:t> each on-screen question, advancing the slide to display the answers. </a:t>
            </a:r>
          </a:p>
          <a:p>
            <a:r>
              <a:rPr lang="en-US" sz="1075" b="1" dirty="0"/>
              <a:t>Say</a:t>
            </a:r>
            <a:r>
              <a:rPr lang="en-US" sz="1075" dirty="0"/>
              <a:t>:</a:t>
            </a:r>
          </a:p>
          <a:p>
            <a:pPr lvl="1"/>
            <a:r>
              <a:rPr lang="en-US" sz="1075" i="1" dirty="0"/>
              <a:t>The reality is, we can actually process much more information than we can speak in the same amount of time.</a:t>
            </a:r>
          </a:p>
          <a:p>
            <a:pPr lvl="1"/>
            <a:r>
              <a:rPr lang="en-US" sz="1075" i="1" dirty="0"/>
              <a:t>The issue, however, is that our brains are also simultaneously processing large volumes of other information, distractions, and potentially relevant nonverbal stimuli.</a:t>
            </a:r>
            <a:endParaRPr lang="en-US" sz="1075" dirty="0"/>
          </a:p>
          <a:p>
            <a:r>
              <a:rPr lang="en-US" sz="1075" b="1" dirty="0"/>
              <a:t>Advance</a:t>
            </a:r>
            <a:r>
              <a:rPr lang="en-US" sz="1075" dirty="0"/>
              <a:t> the slide to reveal the iceberg concept of listening.</a:t>
            </a:r>
          </a:p>
          <a:p>
            <a:r>
              <a:rPr lang="en-US" sz="1075" b="1" dirty="0"/>
              <a:t>Say</a:t>
            </a:r>
            <a:r>
              <a:rPr lang="en-US" sz="1075" dirty="0"/>
              <a:t>:</a:t>
            </a:r>
          </a:p>
          <a:p>
            <a:pPr lvl="1"/>
            <a:r>
              <a:rPr lang="en-US" sz="1075" i="1" dirty="0"/>
              <a:t>This iceberg illustrates the typical person’s unconscious approach to listening.</a:t>
            </a:r>
          </a:p>
          <a:p>
            <a:pPr lvl="1"/>
            <a:r>
              <a:rPr lang="en-US" sz="1075" i="1" dirty="0"/>
              <a:t>Because our brains are accosted by so much subtle stimuli at any given time, the default approach (whether we intend to or not) is to listen while simultaneously formulating what we’re going to say in response.</a:t>
            </a:r>
          </a:p>
          <a:p>
            <a:pPr lvl="1"/>
            <a:r>
              <a:rPr lang="en-US" sz="1075" i="1" dirty="0"/>
              <a:t>What we need to do to become more effective, connected, active listeners, is to go two steps deeper.</a:t>
            </a:r>
          </a:p>
          <a:p>
            <a:pPr lvl="1"/>
            <a:r>
              <a:rPr lang="en-US" sz="1075" i="1" dirty="0"/>
              <a:t>Yes, you need to actively listen to what the other person is saying, paying attention to the actual words they’re using, but you also need to listen to what’s behind those words.</a:t>
            </a:r>
          </a:p>
          <a:p>
            <a:pPr lvl="1"/>
            <a:r>
              <a:rPr lang="en-US" sz="1075" i="1" dirty="0"/>
              <a:t>Pay attention to what they emphasize, their nonverbal communication, and account for the history behind the moment. </a:t>
            </a:r>
          </a:p>
          <a:p>
            <a:pPr lvl="1"/>
            <a:r>
              <a:rPr lang="en-US" sz="1075" i="1" dirty="0"/>
              <a:t>This can be much more difficult than it sounds, especially if there are other stressors factoring in (e.g., noisy environment, stress, limited time, etc).</a:t>
            </a:r>
          </a:p>
          <a:p>
            <a:pPr lvl="1"/>
            <a:r>
              <a:rPr lang="en-US" sz="1075" i="1" dirty="0"/>
              <a:t>But this ability to listen to the deeper meaning of things is key to forming deeper connections with others, especially a very busy, intelligent HCP. </a:t>
            </a:r>
          </a:p>
        </p:txBody>
      </p:sp>
      <p:sp>
        <p:nvSpPr>
          <p:cNvPr id="5" name="Rectangle 4">
            <a:extLst>
              <a:ext uri="{FF2B5EF4-FFF2-40B4-BE49-F238E27FC236}">
                <a16:creationId xmlns:a16="http://schemas.microsoft.com/office/drawing/2014/main" id="{FA82513F-10EE-AF53-525E-BA0C98BCA7F2}"/>
              </a:ext>
            </a:extLst>
          </p:cNvPr>
          <p:cNvSpPr/>
          <p:nvPr/>
        </p:nvSpPr>
        <p:spPr>
          <a:xfrm>
            <a:off x="116305" y="30115"/>
            <a:ext cx="4908120" cy="277785"/>
          </a:xfrm>
          <a:prstGeom prst="rect">
            <a:avLst/>
          </a:prstGeom>
        </p:spPr>
        <p:txBody>
          <a:bodyPr wrap="square" lIns="92217" tIns="46109" rIns="92217" bIns="46109" anchor="ctr">
            <a:spAutoFit/>
          </a:bodyPr>
          <a:lstStyle/>
          <a:p>
            <a:pPr algn="l">
              <a:spcBef>
                <a:spcPts val="403"/>
              </a:spcBef>
            </a:pPr>
            <a:r>
              <a:rPr lang="en-US" sz="1200" b="1" dirty="0">
                <a:solidFill>
                  <a:schemeClr val="bg1"/>
                </a:solidFill>
                <a:latin typeface="Arial" panose="020B0604020202020204" pitchFamily="34" charset="0"/>
                <a:cs typeface="Arial" panose="020B0604020202020204" pitchFamily="34" charset="0"/>
              </a:rPr>
              <a:t>DAY 1: RCPS MASTERCLASS</a:t>
            </a:r>
          </a:p>
        </p:txBody>
      </p:sp>
      <p:graphicFrame>
        <p:nvGraphicFramePr>
          <p:cNvPr id="8" name="Table 7">
            <a:extLst>
              <a:ext uri="{FF2B5EF4-FFF2-40B4-BE49-F238E27FC236}">
                <a16:creationId xmlns:a16="http://schemas.microsoft.com/office/drawing/2014/main" id="{2C6CC4FE-39C1-F08A-2B43-68FCC561827E}"/>
              </a:ext>
            </a:extLst>
          </p:cNvPr>
          <p:cNvGraphicFramePr>
            <a:graphicFrameLocks noGrp="1"/>
          </p:cNvGraphicFramePr>
          <p:nvPr>
            <p:extLst>
              <p:ext uri="{D42A27DB-BD31-4B8C-83A1-F6EECF244321}">
                <p14:modId xmlns:p14="http://schemas.microsoft.com/office/powerpoint/2010/main" val="4178908283"/>
              </p:ext>
            </p:extLst>
          </p:nvPr>
        </p:nvGraphicFramePr>
        <p:xfrm>
          <a:off x="239697" y="3401430"/>
          <a:ext cx="4310908" cy="1104900"/>
        </p:xfrm>
        <a:graphic>
          <a:graphicData uri="http://schemas.openxmlformats.org/drawingml/2006/table">
            <a:tbl>
              <a:tblPr firstRow="1" bandRow="1">
                <a:tableStyleId>{5C22544A-7EE6-4342-B048-85BDC9FD1C3A}</a:tableStyleId>
              </a:tblPr>
              <a:tblGrid>
                <a:gridCol w="1399032">
                  <a:extLst>
                    <a:ext uri="{9D8B030D-6E8A-4147-A177-3AD203B41FA5}">
                      <a16:colId xmlns:a16="http://schemas.microsoft.com/office/drawing/2014/main" val="3460872777"/>
                    </a:ext>
                  </a:extLst>
                </a:gridCol>
                <a:gridCol w="2911876">
                  <a:extLst>
                    <a:ext uri="{9D8B030D-6E8A-4147-A177-3AD203B41FA5}">
                      <a16:colId xmlns:a16="http://schemas.microsoft.com/office/drawing/2014/main" val="3929844881"/>
                    </a:ext>
                  </a:extLst>
                </a:gridCol>
              </a:tblGrid>
              <a:tr h="0">
                <a:tc gridSpan="2">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white"/>
                          </a:solidFill>
                          <a:effectLst/>
                          <a:uLnTx/>
                          <a:uFillTx/>
                          <a:latin typeface="+mn-lt"/>
                          <a:ea typeface="+mn-ea"/>
                          <a:cs typeface="+mn-cs"/>
                        </a:rPr>
                        <a:t>Day 1 AM Focus – Echocardiogram &amp; Our Patients</a:t>
                      </a:r>
                      <a:endParaRPr kumimoji="0" lang="en-US" sz="1000" b="1" i="0" u="none" strike="noStrike" kern="1200" cap="none" spc="0" normalizeH="0" baseline="0" noProof="0" dirty="0">
                        <a:ln>
                          <a:noFill/>
                        </a:ln>
                        <a:solidFill>
                          <a:prstClr val="white"/>
                        </a:solidFill>
                        <a:effectLst/>
                        <a:uLnTx/>
                        <a:uFillTx/>
                        <a:latin typeface="Century Schoolbook" panose="02040604050505020304" pitchFamily="18" charset="0"/>
                        <a:ea typeface="Times New Roman" panose="02020603050405020304" pitchFamily="18" charset="0"/>
                        <a:cs typeface="Times New Roman" panose="02020603050405020304" pitchFamily="18" charset="0"/>
                      </a:endParaRPr>
                    </a:p>
                  </a:txBody>
                  <a:tcPr marL="121920" marR="121920" marT="34290" marB="3429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9285D"/>
                    </a:solidFill>
                  </a:tcPr>
                </a:tc>
                <a:tc hMerge="1">
                  <a:txBody>
                    <a:bodyPr/>
                    <a:lstStyle/>
                    <a:p>
                      <a:pPr algn="l"/>
                      <a:endParaRPr lang="en-US" sz="1100" dirty="0">
                        <a:latin typeface="+mn-lt"/>
                        <a:cs typeface="Arial" panose="020B0604020202020204" pitchFamily="34" charset="0"/>
                      </a:endParaRP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9285D"/>
                    </a:solidFill>
                  </a:tcPr>
                </a:tc>
                <a:extLst>
                  <a:ext uri="{0D108BD9-81ED-4DB2-BD59-A6C34878D82A}">
                    <a16:rowId xmlns:a16="http://schemas.microsoft.com/office/drawing/2014/main" val="150405150"/>
                  </a:ext>
                </a:extLst>
              </a:tr>
              <a:tr h="0">
                <a:tc>
                  <a:txBody>
                    <a:bodyPr/>
                    <a:lstStyle/>
                    <a:p>
                      <a:pPr algn="r"/>
                      <a:r>
                        <a:rPr lang="en-US" sz="1000" b="1" dirty="0">
                          <a:solidFill>
                            <a:srgbClr val="19285D"/>
                          </a:solidFill>
                          <a:latin typeface="+mn-lt"/>
                          <a:cs typeface="Arial" panose="020B0604020202020204" pitchFamily="34" charset="0"/>
                        </a:rPr>
                        <a:t>9:00-9:30 am</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Welcome &amp; Ice Breaker</a:t>
                      </a: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62979764"/>
                  </a:ext>
                </a:extLst>
              </a:tr>
              <a:tr h="0">
                <a:tc>
                  <a:txBody>
                    <a:bodyPr/>
                    <a:lstStyle/>
                    <a:p>
                      <a:pPr algn="r"/>
                      <a:r>
                        <a:rPr lang="en-US" sz="1000" b="1" dirty="0">
                          <a:solidFill>
                            <a:srgbClr val="19285D"/>
                          </a:solidFill>
                          <a:latin typeface="+mn-lt"/>
                          <a:cs typeface="Arial" panose="020B0604020202020204" pitchFamily="34" charset="0"/>
                        </a:rPr>
                        <a:t>9:30-10:45 am </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spcBef>
                          <a:spcPts val="0"/>
                        </a:spcBef>
                        <a:spcAft>
                          <a:spcPts val="0"/>
                        </a:spcAft>
                      </a:pPr>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Echo Clinical Cultivator</a:t>
                      </a: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30955845"/>
                  </a:ext>
                </a:extLst>
              </a:tr>
              <a:tr h="0">
                <a:tc>
                  <a:txBody>
                    <a:bodyPr/>
                    <a:lstStyle/>
                    <a:p>
                      <a:pPr marL="0" marR="0" lvl="0" indent="0" algn="r" defTabSz="412016" rtl="0" eaLnBrk="1" fontAlgn="auto" latinLnBrk="0" hangingPunct="0">
                        <a:lnSpc>
                          <a:spcPct val="100000"/>
                        </a:lnSpc>
                        <a:spcBef>
                          <a:spcPts val="0"/>
                        </a:spcBef>
                        <a:spcAft>
                          <a:spcPts val="0"/>
                        </a:spcAft>
                        <a:buClrTx/>
                        <a:buSzTx/>
                        <a:buFontTx/>
                        <a:buNone/>
                        <a:tabLst/>
                        <a:defRPr/>
                      </a:pPr>
                      <a:r>
                        <a:rPr lang="en-US" sz="1000" b="1" dirty="0">
                          <a:solidFill>
                            <a:srgbClr val="19285D"/>
                          </a:solidFill>
                          <a:latin typeface="+mn-lt"/>
                          <a:cs typeface="Arial" panose="020B0604020202020204" pitchFamily="34" charset="0"/>
                        </a:rPr>
                        <a:t>10:45-11:00 am </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BREAK</a:t>
                      </a:r>
                      <a:endParaRPr lang="en-US" sz="1000" dirty="0">
                        <a:solidFill>
                          <a:srgbClr val="53565A"/>
                        </a:solidFill>
                        <a:latin typeface="+mn-lt"/>
                        <a:cs typeface="Arial" panose="020B0604020202020204" pitchFamily="34" charset="0"/>
                      </a:endParaRP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01434639"/>
                  </a:ext>
                </a:extLst>
              </a:tr>
              <a:tr h="0">
                <a:tc>
                  <a:txBody>
                    <a:bodyPr/>
                    <a:lstStyle/>
                    <a:p>
                      <a:pPr algn="r"/>
                      <a:r>
                        <a:rPr lang="en-US" sz="1000" b="1" kern="1200" dirty="0">
                          <a:solidFill>
                            <a:srgbClr val="19285D"/>
                          </a:solidFill>
                          <a:latin typeface="+mn-lt"/>
                          <a:ea typeface="+mn-ea"/>
                          <a:cs typeface="Arial" panose="020B0604020202020204" pitchFamily="34" charset="0"/>
                        </a:rPr>
                        <a:t>11:00 am-12:00 pm </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Patient Identifiers</a:t>
                      </a:r>
                      <a:endParaRPr lang="en-US" sz="1000" b="1" dirty="0">
                        <a:solidFill>
                          <a:srgbClr val="19285D"/>
                        </a:solidFill>
                        <a:latin typeface="+mn-lt"/>
                        <a:cs typeface="Arial" panose="020B0604020202020204" pitchFamily="34" charset="0"/>
                      </a:endParaRP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897116"/>
                  </a:ext>
                </a:extLst>
              </a:tr>
            </a:tbl>
          </a:graphicData>
        </a:graphic>
      </p:graphicFrame>
      <p:graphicFrame>
        <p:nvGraphicFramePr>
          <p:cNvPr id="9" name="Table 8">
            <a:extLst>
              <a:ext uri="{FF2B5EF4-FFF2-40B4-BE49-F238E27FC236}">
                <a16:creationId xmlns:a16="http://schemas.microsoft.com/office/drawing/2014/main" id="{63EC523A-BC3D-87D4-7009-D4A9B0265FA9}"/>
              </a:ext>
            </a:extLst>
          </p:cNvPr>
          <p:cNvGraphicFramePr>
            <a:graphicFrameLocks noGrp="1"/>
          </p:cNvGraphicFramePr>
          <p:nvPr>
            <p:extLst>
              <p:ext uri="{D42A27DB-BD31-4B8C-83A1-F6EECF244321}">
                <p14:modId xmlns:p14="http://schemas.microsoft.com/office/powerpoint/2010/main" val="1027337470"/>
              </p:ext>
            </p:extLst>
          </p:nvPr>
        </p:nvGraphicFramePr>
        <p:xfrm>
          <a:off x="240214" y="4506330"/>
          <a:ext cx="4315702" cy="1546860"/>
        </p:xfrm>
        <a:graphic>
          <a:graphicData uri="http://schemas.openxmlformats.org/drawingml/2006/table">
            <a:tbl>
              <a:tblPr firstRow="1" bandRow="1">
                <a:tableStyleId>{5C22544A-7EE6-4342-B048-85BDC9FD1C3A}</a:tableStyleId>
              </a:tblPr>
              <a:tblGrid>
                <a:gridCol w="1397298">
                  <a:extLst>
                    <a:ext uri="{9D8B030D-6E8A-4147-A177-3AD203B41FA5}">
                      <a16:colId xmlns:a16="http://schemas.microsoft.com/office/drawing/2014/main" val="3460872777"/>
                    </a:ext>
                  </a:extLst>
                </a:gridCol>
                <a:gridCol w="2918404">
                  <a:extLst>
                    <a:ext uri="{9D8B030D-6E8A-4147-A177-3AD203B41FA5}">
                      <a16:colId xmlns:a16="http://schemas.microsoft.com/office/drawing/2014/main" val="3929844881"/>
                    </a:ext>
                  </a:extLst>
                </a:gridCol>
              </a:tblGrid>
              <a:tr h="131696">
                <a:tc gridSpan="2">
                  <a:txBody>
                    <a:bodyPr/>
                    <a:lstStyle/>
                    <a:p>
                      <a:pPr marL="0" marR="0">
                        <a:spcBef>
                          <a:spcPts val="0"/>
                        </a:spcBef>
                        <a:spcAft>
                          <a:spcPts val="0"/>
                        </a:spcAft>
                      </a:pPr>
                      <a:r>
                        <a:rPr lang="en-US" sz="1000" dirty="0">
                          <a:effectLst/>
                        </a:rPr>
                        <a:t>Day 1 PM Focus – </a:t>
                      </a:r>
                      <a:r>
                        <a:rPr kumimoji="0" lang="en-US" sz="1000" b="1" i="0" u="none" strike="noStrike" kern="1200" cap="none" spc="0" normalizeH="0" baseline="0" noProof="0" dirty="0">
                          <a:ln>
                            <a:noFill/>
                          </a:ln>
                          <a:solidFill>
                            <a:prstClr val="white"/>
                          </a:solidFill>
                          <a:effectLst/>
                          <a:uLnTx/>
                          <a:uFillTx/>
                          <a:latin typeface="+mn-lt"/>
                          <a:ea typeface="+mn-ea"/>
                          <a:cs typeface="+mn-cs"/>
                        </a:rPr>
                        <a:t>Echocardiogram</a:t>
                      </a:r>
                      <a:r>
                        <a:rPr lang="en-US" sz="1000" dirty="0">
                          <a:effectLst/>
                        </a:rPr>
                        <a:t>: Connection is Crucial/Application </a:t>
                      </a:r>
                      <a:endParaRPr lang="en-US" sz="1000" dirty="0">
                        <a:effectLst/>
                        <a:latin typeface="Century Schoolbook" panose="02040604050505020304" pitchFamily="18" charset="0"/>
                        <a:ea typeface="Times New Roman" panose="02020603050405020304" pitchFamily="18" charset="0"/>
                        <a:cs typeface="Times New Roman" panose="02020603050405020304" pitchFamily="18" charset="0"/>
                      </a:endParaRPr>
                    </a:p>
                  </a:txBody>
                  <a:tcPr marL="121920" marR="121920" marT="34290" marB="3429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9285D"/>
                    </a:solidFill>
                  </a:tcPr>
                </a:tc>
                <a:tc hMerge="1">
                  <a:txBody>
                    <a:bodyPr/>
                    <a:lstStyle/>
                    <a:p>
                      <a:pPr algn="l"/>
                      <a:endParaRPr lang="en-US" sz="1100" dirty="0">
                        <a:latin typeface="+mn-lt"/>
                        <a:cs typeface="Arial" panose="020B0604020202020204" pitchFamily="34" charset="0"/>
                      </a:endParaRP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9285D"/>
                    </a:solidFill>
                  </a:tcPr>
                </a:tc>
                <a:extLst>
                  <a:ext uri="{0D108BD9-81ED-4DB2-BD59-A6C34878D82A}">
                    <a16:rowId xmlns:a16="http://schemas.microsoft.com/office/drawing/2014/main" val="150405150"/>
                  </a:ext>
                </a:extLst>
              </a:tr>
              <a:tr h="131696">
                <a:tc>
                  <a:txBody>
                    <a:bodyPr/>
                    <a:lstStyle/>
                    <a:p>
                      <a:pPr algn="r"/>
                      <a:r>
                        <a:rPr lang="en-US" sz="1000" b="1" dirty="0">
                          <a:solidFill>
                            <a:srgbClr val="19285D"/>
                          </a:solidFill>
                          <a:latin typeface="+mn-lt"/>
                          <a:cs typeface="Arial" panose="020B0604020202020204" pitchFamily="34" charset="0"/>
                        </a:rPr>
                        <a:t>12:00-1:00 pm</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LUNCH</a:t>
                      </a: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762979764"/>
                  </a:ext>
                </a:extLst>
              </a:tr>
              <a:tr h="131696">
                <a:tc>
                  <a:txBody>
                    <a:bodyPr/>
                    <a:lstStyle/>
                    <a:p>
                      <a:pPr algn="r"/>
                      <a:r>
                        <a:rPr lang="en-US" sz="1000" b="1" dirty="0">
                          <a:solidFill>
                            <a:srgbClr val="19285D"/>
                          </a:solidFill>
                          <a:latin typeface="+mn-lt"/>
                          <a:cs typeface="Arial" panose="020B0604020202020204" pitchFamily="34" charset="0"/>
                        </a:rPr>
                        <a:t>1:00-2:00 pm</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Lead the Dialogue: Listening/Questioning</a:t>
                      </a: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769089221"/>
                  </a:ext>
                </a:extLst>
              </a:tr>
              <a:tr h="131696">
                <a:tc>
                  <a:txBody>
                    <a:bodyPr/>
                    <a:lstStyle/>
                    <a:p>
                      <a:pPr marL="0" marR="0" lvl="0" indent="0" algn="r" defTabSz="412016" rtl="0" eaLnBrk="1" fontAlgn="auto" latinLnBrk="0" hangingPunct="0">
                        <a:lnSpc>
                          <a:spcPct val="100000"/>
                        </a:lnSpc>
                        <a:spcBef>
                          <a:spcPts val="0"/>
                        </a:spcBef>
                        <a:spcAft>
                          <a:spcPts val="0"/>
                        </a:spcAft>
                        <a:buClrTx/>
                        <a:buSzTx/>
                        <a:buFontTx/>
                        <a:buNone/>
                        <a:tabLst/>
                        <a:defRPr/>
                      </a:pPr>
                      <a:r>
                        <a:rPr lang="en-US" sz="1000" b="1" dirty="0">
                          <a:solidFill>
                            <a:srgbClr val="19285D"/>
                          </a:solidFill>
                          <a:latin typeface="+mn-lt"/>
                          <a:cs typeface="Arial" panose="020B0604020202020204" pitchFamily="34" charset="0"/>
                        </a:rPr>
                        <a:t>2:00-2:15 pm</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BREAK</a:t>
                      </a:r>
                      <a:endParaRPr lang="en-US" sz="1000" dirty="0">
                        <a:solidFill>
                          <a:srgbClr val="53565A"/>
                        </a:solidFill>
                        <a:latin typeface="+mn-lt"/>
                        <a:cs typeface="Arial" panose="020B0604020202020204" pitchFamily="34" charset="0"/>
                      </a:endParaRP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901434639"/>
                  </a:ext>
                </a:extLst>
              </a:tr>
              <a:tr h="131696">
                <a:tc>
                  <a:txBody>
                    <a:bodyPr/>
                    <a:lstStyle/>
                    <a:p>
                      <a:pPr algn="r"/>
                      <a:r>
                        <a:rPr lang="en-US" sz="1000" b="1" kern="1200" dirty="0">
                          <a:solidFill>
                            <a:srgbClr val="19285D"/>
                          </a:solidFill>
                          <a:latin typeface="+mn-lt"/>
                          <a:ea typeface="+mn-ea"/>
                          <a:cs typeface="Arial" panose="020B0604020202020204" pitchFamily="34" charset="0"/>
                        </a:rPr>
                        <a:t>2:15-3:15 pm</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Managing ‘Rabbit Holes’</a:t>
                      </a:r>
                      <a:endParaRPr lang="en-US" sz="1000" b="1" dirty="0">
                        <a:solidFill>
                          <a:srgbClr val="19285D"/>
                        </a:solidFill>
                        <a:latin typeface="+mn-lt"/>
                        <a:cs typeface="Arial" panose="020B0604020202020204" pitchFamily="34" charset="0"/>
                      </a:endParaRP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897116"/>
                  </a:ext>
                </a:extLst>
              </a:tr>
              <a:tr h="131696">
                <a:tc>
                  <a:txBody>
                    <a:bodyPr/>
                    <a:lstStyle/>
                    <a:p>
                      <a:pPr algn="r"/>
                      <a:r>
                        <a:rPr lang="en-US" sz="1000" b="1" kern="1200" dirty="0">
                          <a:solidFill>
                            <a:srgbClr val="19285D"/>
                          </a:solidFill>
                          <a:latin typeface="+mn-lt"/>
                          <a:ea typeface="+mn-ea"/>
                          <a:cs typeface="Arial" panose="020B0604020202020204" pitchFamily="34" charset="0"/>
                        </a:rPr>
                        <a:t>3:15-3:45 pm</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GROW</a:t>
                      </a: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007396224"/>
                  </a:ext>
                </a:extLst>
              </a:tr>
              <a:tr h="131696">
                <a:tc>
                  <a:txBody>
                    <a:bodyPr/>
                    <a:lstStyle/>
                    <a:p>
                      <a:pPr algn="r"/>
                      <a:r>
                        <a:rPr lang="en-US" sz="1000" b="1" kern="1200" dirty="0">
                          <a:solidFill>
                            <a:srgbClr val="19285D"/>
                          </a:solidFill>
                          <a:latin typeface="+mn-lt"/>
                          <a:ea typeface="+mn-ea"/>
                          <a:cs typeface="Arial" panose="020B0604020202020204" pitchFamily="34" charset="0"/>
                        </a:rPr>
                        <a:t>3:45-5:00 pm</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Dialogue Duos</a:t>
                      </a: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453478042"/>
                  </a:ext>
                </a:extLst>
              </a:tr>
            </a:tbl>
          </a:graphicData>
        </a:graphic>
      </p:graphicFrame>
      <p:sp>
        <p:nvSpPr>
          <p:cNvPr id="10" name="Isosceles Triangle 6">
            <a:extLst>
              <a:ext uri="{FF2B5EF4-FFF2-40B4-BE49-F238E27FC236}">
                <a16:creationId xmlns:a16="http://schemas.microsoft.com/office/drawing/2014/main" id="{E27EC3F6-BF1F-5C5D-7A57-D2F02A4DF6C3}"/>
              </a:ext>
            </a:extLst>
          </p:cNvPr>
          <p:cNvSpPr/>
          <p:nvPr/>
        </p:nvSpPr>
        <p:spPr>
          <a:xfrm rot="5400000">
            <a:off x="50887" y="4899858"/>
            <a:ext cx="224950" cy="326722"/>
          </a:xfrm>
          <a:prstGeom prst="triangle">
            <a:avLst/>
          </a:prstGeom>
          <a:solidFill>
            <a:srgbClr val="C1D7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B119AE"/>
              </a:solidFill>
            </a:endParaRPr>
          </a:p>
        </p:txBody>
      </p:sp>
    </p:spTree>
    <p:extLst>
      <p:ext uri="{BB962C8B-B14F-4D97-AF65-F5344CB8AC3E}">
        <p14:creationId xmlns:p14="http://schemas.microsoft.com/office/powerpoint/2010/main" val="212489971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6375" y="546100"/>
            <a:ext cx="4365625" cy="2455863"/>
          </a:xfrm>
        </p:spPr>
      </p:sp>
      <p:sp>
        <p:nvSpPr>
          <p:cNvPr id="3" name="Notes Placeholder 2"/>
          <p:cNvSpPr>
            <a:spLocks noGrp="1"/>
          </p:cNvSpPr>
          <p:nvPr>
            <p:ph type="body" idx="1"/>
          </p:nvPr>
        </p:nvSpPr>
        <p:spPr/>
        <p:txBody>
          <a:bodyPr/>
          <a:lstStyle/>
          <a:p>
            <a:pPr>
              <a:spcBef>
                <a:spcPts val="600"/>
              </a:spcBef>
            </a:pPr>
            <a:r>
              <a:rPr lang="en-US" b="1" dirty="0"/>
              <a:t>Prompt</a:t>
            </a:r>
            <a:r>
              <a:rPr lang="en-US" dirty="0"/>
              <a:t> participants to reflect for a moment on the two on-screen questions.</a:t>
            </a:r>
          </a:p>
          <a:p>
            <a:pPr>
              <a:spcBef>
                <a:spcPts val="600"/>
              </a:spcBef>
            </a:pPr>
            <a:r>
              <a:rPr lang="en-US" b="1" dirty="0"/>
              <a:t>Encourage</a:t>
            </a:r>
            <a:r>
              <a:rPr lang="en-US" dirty="0"/>
              <a:t> participants to consider the internal and external factors. </a:t>
            </a:r>
          </a:p>
          <a:p>
            <a:pPr>
              <a:spcBef>
                <a:spcPts val="600"/>
              </a:spcBef>
            </a:pPr>
            <a:r>
              <a:rPr lang="en-US" b="1" dirty="0"/>
              <a:t>Ask</a:t>
            </a:r>
            <a:r>
              <a:rPr lang="en-US" dirty="0"/>
              <a:t>: </a:t>
            </a:r>
            <a:r>
              <a:rPr lang="en-US" i="1" dirty="0"/>
              <a:t>Are there elements in your approach to listening that get in the way of your ability to really listen to this HCP?</a:t>
            </a:r>
            <a:r>
              <a:rPr lang="en-US" dirty="0"/>
              <a:t> </a:t>
            </a:r>
            <a:r>
              <a:rPr lang="en-US" i="1" dirty="0"/>
              <a:t>Perhaps these elements are a result of certain external factors, but how do you react to those factors in ways that you could change in order to be a better listener?</a:t>
            </a:r>
          </a:p>
          <a:p>
            <a:pPr>
              <a:spcBef>
                <a:spcPts val="600"/>
              </a:spcBef>
            </a:pPr>
            <a:r>
              <a:rPr lang="en-US" b="1" dirty="0"/>
              <a:t>Allow</a:t>
            </a:r>
            <a:r>
              <a:rPr lang="en-US" dirty="0"/>
              <a:t> participants to </a:t>
            </a:r>
            <a:r>
              <a:rPr lang="en-US" b="1" dirty="0"/>
              <a:t>share</a:t>
            </a:r>
            <a:r>
              <a:rPr lang="en-US" dirty="0"/>
              <a:t> their thinking.</a:t>
            </a:r>
          </a:p>
          <a:p>
            <a:pPr>
              <a:spcBef>
                <a:spcPts val="600"/>
              </a:spcBef>
            </a:pPr>
            <a:r>
              <a:rPr lang="en-US" b="1" dirty="0"/>
              <a:t>Identify</a:t>
            </a:r>
            <a:r>
              <a:rPr lang="en-US" dirty="0"/>
              <a:t> and </a:t>
            </a:r>
            <a:r>
              <a:rPr lang="en-US" b="1" dirty="0"/>
              <a:t>call out </a:t>
            </a:r>
            <a:r>
              <a:rPr lang="en-US" dirty="0"/>
              <a:t>common themes.</a:t>
            </a:r>
          </a:p>
        </p:txBody>
      </p:sp>
      <p:sp>
        <p:nvSpPr>
          <p:cNvPr id="5" name="Rectangle 4">
            <a:extLst>
              <a:ext uri="{FF2B5EF4-FFF2-40B4-BE49-F238E27FC236}">
                <a16:creationId xmlns:a16="http://schemas.microsoft.com/office/drawing/2014/main" id="{2F919259-4EFE-4904-0AFC-BB07D8F59415}"/>
              </a:ext>
            </a:extLst>
          </p:cNvPr>
          <p:cNvSpPr/>
          <p:nvPr/>
        </p:nvSpPr>
        <p:spPr>
          <a:xfrm>
            <a:off x="116305" y="30115"/>
            <a:ext cx="4908120" cy="277785"/>
          </a:xfrm>
          <a:prstGeom prst="rect">
            <a:avLst/>
          </a:prstGeom>
        </p:spPr>
        <p:txBody>
          <a:bodyPr wrap="square" lIns="92217" tIns="46109" rIns="92217" bIns="46109" anchor="ctr">
            <a:spAutoFit/>
          </a:bodyPr>
          <a:lstStyle/>
          <a:p>
            <a:pPr algn="l">
              <a:spcBef>
                <a:spcPts val="403"/>
              </a:spcBef>
            </a:pPr>
            <a:r>
              <a:rPr lang="en-US" sz="1200" b="1" dirty="0">
                <a:solidFill>
                  <a:schemeClr val="bg1"/>
                </a:solidFill>
                <a:latin typeface="Arial" panose="020B0604020202020204" pitchFamily="34" charset="0"/>
                <a:cs typeface="Arial" panose="020B0604020202020204" pitchFamily="34" charset="0"/>
              </a:rPr>
              <a:t>DAY 1: RCPS MASTERCLASS</a:t>
            </a:r>
          </a:p>
        </p:txBody>
      </p:sp>
      <p:graphicFrame>
        <p:nvGraphicFramePr>
          <p:cNvPr id="8" name="Table 7">
            <a:extLst>
              <a:ext uri="{FF2B5EF4-FFF2-40B4-BE49-F238E27FC236}">
                <a16:creationId xmlns:a16="http://schemas.microsoft.com/office/drawing/2014/main" id="{0E7F2579-68F7-222B-3998-FF29B2711262}"/>
              </a:ext>
            </a:extLst>
          </p:cNvPr>
          <p:cNvGraphicFramePr>
            <a:graphicFrameLocks noGrp="1"/>
          </p:cNvGraphicFramePr>
          <p:nvPr>
            <p:extLst>
              <p:ext uri="{D42A27DB-BD31-4B8C-83A1-F6EECF244321}">
                <p14:modId xmlns:p14="http://schemas.microsoft.com/office/powerpoint/2010/main" val="4178908283"/>
              </p:ext>
            </p:extLst>
          </p:nvPr>
        </p:nvGraphicFramePr>
        <p:xfrm>
          <a:off x="239697" y="3401430"/>
          <a:ext cx="4310908" cy="1104900"/>
        </p:xfrm>
        <a:graphic>
          <a:graphicData uri="http://schemas.openxmlformats.org/drawingml/2006/table">
            <a:tbl>
              <a:tblPr firstRow="1" bandRow="1">
                <a:tableStyleId>{5C22544A-7EE6-4342-B048-85BDC9FD1C3A}</a:tableStyleId>
              </a:tblPr>
              <a:tblGrid>
                <a:gridCol w="1399032">
                  <a:extLst>
                    <a:ext uri="{9D8B030D-6E8A-4147-A177-3AD203B41FA5}">
                      <a16:colId xmlns:a16="http://schemas.microsoft.com/office/drawing/2014/main" val="3460872777"/>
                    </a:ext>
                  </a:extLst>
                </a:gridCol>
                <a:gridCol w="2911876">
                  <a:extLst>
                    <a:ext uri="{9D8B030D-6E8A-4147-A177-3AD203B41FA5}">
                      <a16:colId xmlns:a16="http://schemas.microsoft.com/office/drawing/2014/main" val="3929844881"/>
                    </a:ext>
                  </a:extLst>
                </a:gridCol>
              </a:tblGrid>
              <a:tr h="0">
                <a:tc gridSpan="2">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white"/>
                          </a:solidFill>
                          <a:effectLst/>
                          <a:uLnTx/>
                          <a:uFillTx/>
                          <a:latin typeface="+mn-lt"/>
                          <a:ea typeface="+mn-ea"/>
                          <a:cs typeface="+mn-cs"/>
                        </a:rPr>
                        <a:t>Day 1 AM Focus – Echocardiogram &amp; Our Patients</a:t>
                      </a:r>
                      <a:endParaRPr kumimoji="0" lang="en-US" sz="1000" b="1" i="0" u="none" strike="noStrike" kern="1200" cap="none" spc="0" normalizeH="0" baseline="0" noProof="0" dirty="0">
                        <a:ln>
                          <a:noFill/>
                        </a:ln>
                        <a:solidFill>
                          <a:prstClr val="white"/>
                        </a:solidFill>
                        <a:effectLst/>
                        <a:uLnTx/>
                        <a:uFillTx/>
                        <a:latin typeface="Century Schoolbook" panose="02040604050505020304" pitchFamily="18" charset="0"/>
                        <a:ea typeface="Times New Roman" panose="02020603050405020304" pitchFamily="18" charset="0"/>
                        <a:cs typeface="Times New Roman" panose="02020603050405020304" pitchFamily="18" charset="0"/>
                      </a:endParaRPr>
                    </a:p>
                  </a:txBody>
                  <a:tcPr marL="121920" marR="121920" marT="34290" marB="3429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9285D"/>
                    </a:solidFill>
                  </a:tcPr>
                </a:tc>
                <a:tc hMerge="1">
                  <a:txBody>
                    <a:bodyPr/>
                    <a:lstStyle/>
                    <a:p>
                      <a:pPr algn="l"/>
                      <a:endParaRPr lang="en-US" sz="1100" dirty="0">
                        <a:latin typeface="+mn-lt"/>
                        <a:cs typeface="Arial" panose="020B0604020202020204" pitchFamily="34" charset="0"/>
                      </a:endParaRP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9285D"/>
                    </a:solidFill>
                  </a:tcPr>
                </a:tc>
                <a:extLst>
                  <a:ext uri="{0D108BD9-81ED-4DB2-BD59-A6C34878D82A}">
                    <a16:rowId xmlns:a16="http://schemas.microsoft.com/office/drawing/2014/main" val="150405150"/>
                  </a:ext>
                </a:extLst>
              </a:tr>
              <a:tr h="0">
                <a:tc>
                  <a:txBody>
                    <a:bodyPr/>
                    <a:lstStyle/>
                    <a:p>
                      <a:pPr algn="r"/>
                      <a:r>
                        <a:rPr lang="en-US" sz="1000" b="1" dirty="0">
                          <a:solidFill>
                            <a:srgbClr val="19285D"/>
                          </a:solidFill>
                          <a:latin typeface="+mn-lt"/>
                          <a:cs typeface="Arial" panose="020B0604020202020204" pitchFamily="34" charset="0"/>
                        </a:rPr>
                        <a:t>9:00-9:30 am</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Welcome &amp; Ice Breaker</a:t>
                      </a: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62979764"/>
                  </a:ext>
                </a:extLst>
              </a:tr>
              <a:tr h="0">
                <a:tc>
                  <a:txBody>
                    <a:bodyPr/>
                    <a:lstStyle/>
                    <a:p>
                      <a:pPr algn="r"/>
                      <a:r>
                        <a:rPr lang="en-US" sz="1000" b="1" dirty="0">
                          <a:solidFill>
                            <a:srgbClr val="19285D"/>
                          </a:solidFill>
                          <a:latin typeface="+mn-lt"/>
                          <a:cs typeface="Arial" panose="020B0604020202020204" pitchFamily="34" charset="0"/>
                        </a:rPr>
                        <a:t>9:30-10:45 am </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spcBef>
                          <a:spcPts val="0"/>
                        </a:spcBef>
                        <a:spcAft>
                          <a:spcPts val="0"/>
                        </a:spcAft>
                      </a:pPr>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Echo Clinical Cultivator</a:t>
                      </a: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30955845"/>
                  </a:ext>
                </a:extLst>
              </a:tr>
              <a:tr h="0">
                <a:tc>
                  <a:txBody>
                    <a:bodyPr/>
                    <a:lstStyle/>
                    <a:p>
                      <a:pPr marL="0" marR="0" lvl="0" indent="0" algn="r" defTabSz="412016" rtl="0" eaLnBrk="1" fontAlgn="auto" latinLnBrk="0" hangingPunct="0">
                        <a:lnSpc>
                          <a:spcPct val="100000"/>
                        </a:lnSpc>
                        <a:spcBef>
                          <a:spcPts val="0"/>
                        </a:spcBef>
                        <a:spcAft>
                          <a:spcPts val="0"/>
                        </a:spcAft>
                        <a:buClrTx/>
                        <a:buSzTx/>
                        <a:buFontTx/>
                        <a:buNone/>
                        <a:tabLst/>
                        <a:defRPr/>
                      </a:pPr>
                      <a:r>
                        <a:rPr lang="en-US" sz="1000" b="1" dirty="0">
                          <a:solidFill>
                            <a:srgbClr val="19285D"/>
                          </a:solidFill>
                          <a:latin typeface="+mn-lt"/>
                          <a:cs typeface="Arial" panose="020B0604020202020204" pitchFamily="34" charset="0"/>
                        </a:rPr>
                        <a:t>10:45-11:00 am </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BREAK</a:t>
                      </a:r>
                      <a:endParaRPr lang="en-US" sz="1000" dirty="0">
                        <a:solidFill>
                          <a:srgbClr val="53565A"/>
                        </a:solidFill>
                        <a:latin typeface="+mn-lt"/>
                        <a:cs typeface="Arial" panose="020B0604020202020204" pitchFamily="34" charset="0"/>
                      </a:endParaRP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01434639"/>
                  </a:ext>
                </a:extLst>
              </a:tr>
              <a:tr h="0">
                <a:tc>
                  <a:txBody>
                    <a:bodyPr/>
                    <a:lstStyle/>
                    <a:p>
                      <a:pPr algn="r"/>
                      <a:r>
                        <a:rPr lang="en-US" sz="1000" b="1" kern="1200" dirty="0">
                          <a:solidFill>
                            <a:srgbClr val="19285D"/>
                          </a:solidFill>
                          <a:latin typeface="+mn-lt"/>
                          <a:ea typeface="+mn-ea"/>
                          <a:cs typeface="Arial" panose="020B0604020202020204" pitchFamily="34" charset="0"/>
                        </a:rPr>
                        <a:t>11:00 am-12:00 pm </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Patient Identifiers</a:t>
                      </a:r>
                      <a:endParaRPr lang="en-US" sz="1000" b="1" dirty="0">
                        <a:solidFill>
                          <a:srgbClr val="19285D"/>
                        </a:solidFill>
                        <a:latin typeface="+mn-lt"/>
                        <a:cs typeface="Arial" panose="020B0604020202020204" pitchFamily="34" charset="0"/>
                      </a:endParaRP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897116"/>
                  </a:ext>
                </a:extLst>
              </a:tr>
            </a:tbl>
          </a:graphicData>
        </a:graphic>
      </p:graphicFrame>
      <p:graphicFrame>
        <p:nvGraphicFramePr>
          <p:cNvPr id="9" name="Table 8">
            <a:extLst>
              <a:ext uri="{FF2B5EF4-FFF2-40B4-BE49-F238E27FC236}">
                <a16:creationId xmlns:a16="http://schemas.microsoft.com/office/drawing/2014/main" id="{178FFED0-BCF5-81F8-EC0E-B5A3D48BEB9F}"/>
              </a:ext>
            </a:extLst>
          </p:cNvPr>
          <p:cNvGraphicFramePr>
            <a:graphicFrameLocks noGrp="1"/>
          </p:cNvGraphicFramePr>
          <p:nvPr>
            <p:extLst>
              <p:ext uri="{D42A27DB-BD31-4B8C-83A1-F6EECF244321}">
                <p14:modId xmlns:p14="http://schemas.microsoft.com/office/powerpoint/2010/main" val="1027337470"/>
              </p:ext>
            </p:extLst>
          </p:nvPr>
        </p:nvGraphicFramePr>
        <p:xfrm>
          <a:off x="240214" y="4506330"/>
          <a:ext cx="4315702" cy="1546860"/>
        </p:xfrm>
        <a:graphic>
          <a:graphicData uri="http://schemas.openxmlformats.org/drawingml/2006/table">
            <a:tbl>
              <a:tblPr firstRow="1" bandRow="1">
                <a:tableStyleId>{5C22544A-7EE6-4342-B048-85BDC9FD1C3A}</a:tableStyleId>
              </a:tblPr>
              <a:tblGrid>
                <a:gridCol w="1397298">
                  <a:extLst>
                    <a:ext uri="{9D8B030D-6E8A-4147-A177-3AD203B41FA5}">
                      <a16:colId xmlns:a16="http://schemas.microsoft.com/office/drawing/2014/main" val="3460872777"/>
                    </a:ext>
                  </a:extLst>
                </a:gridCol>
                <a:gridCol w="2918404">
                  <a:extLst>
                    <a:ext uri="{9D8B030D-6E8A-4147-A177-3AD203B41FA5}">
                      <a16:colId xmlns:a16="http://schemas.microsoft.com/office/drawing/2014/main" val="3929844881"/>
                    </a:ext>
                  </a:extLst>
                </a:gridCol>
              </a:tblGrid>
              <a:tr h="131696">
                <a:tc gridSpan="2">
                  <a:txBody>
                    <a:bodyPr/>
                    <a:lstStyle/>
                    <a:p>
                      <a:pPr marL="0" marR="0">
                        <a:spcBef>
                          <a:spcPts val="0"/>
                        </a:spcBef>
                        <a:spcAft>
                          <a:spcPts val="0"/>
                        </a:spcAft>
                      </a:pPr>
                      <a:r>
                        <a:rPr lang="en-US" sz="1000" dirty="0">
                          <a:effectLst/>
                        </a:rPr>
                        <a:t>Day 1 PM Focus – </a:t>
                      </a:r>
                      <a:r>
                        <a:rPr kumimoji="0" lang="en-US" sz="1000" b="1" i="0" u="none" strike="noStrike" kern="1200" cap="none" spc="0" normalizeH="0" baseline="0" noProof="0" dirty="0">
                          <a:ln>
                            <a:noFill/>
                          </a:ln>
                          <a:solidFill>
                            <a:prstClr val="white"/>
                          </a:solidFill>
                          <a:effectLst/>
                          <a:uLnTx/>
                          <a:uFillTx/>
                          <a:latin typeface="+mn-lt"/>
                          <a:ea typeface="+mn-ea"/>
                          <a:cs typeface="+mn-cs"/>
                        </a:rPr>
                        <a:t>Echocardiogram</a:t>
                      </a:r>
                      <a:r>
                        <a:rPr lang="en-US" sz="1000" dirty="0">
                          <a:effectLst/>
                        </a:rPr>
                        <a:t>: Connection is Crucial/Application </a:t>
                      </a:r>
                      <a:endParaRPr lang="en-US" sz="1000" dirty="0">
                        <a:effectLst/>
                        <a:latin typeface="Century Schoolbook" panose="02040604050505020304" pitchFamily="18" charset="0"/>
                        <a:ea typeface="Times New Roman" panose="02020603050405020304" pitchFamily="18" charset="0"/>
                        <a:cs typeface="Times New Roman" panose="02020603050405020304" pitchFamily="18" charset="0"/>
                      </a:endParaRPr>
                    </a:p>
                  </a:txBody>
                  <a:tcPr marL="121920" marR="121920" marT="34290" marB="3429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9285D"/>
                    </a:solidFill>
                  </a:tcPr>
                </a:tc>
                <a:tc hMerge="1">
                  <a:txBody>
                    <a:bodyPr/>
                    <a:lstStyle/>
                    <a:p>
                      <a:pPr algn="l"/>
                      <a:endParaRPr lang="en-US" sz="1100" dirty="0">
                        <a:latin typeface="+mn-lt"/>
                        <a:cs typeface="Arial" panose="020B0604020202020204" pitchFamily="34" charset="0"/>
                      </a:endParaRP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9285D"/>
                    </a:solidFill>
                  </a:tcPr>
                </a:tc>
                <a:extLst>
                  <a:ext uri="{0D108BD9-81ED-4DB2-BD59-A6C34878D82A}">
                    <a16:rowId xmlns:a16="http://schemas.microsoft.com/office/drawing/2014/main" val="150405150"/>
                  </a:ext>
                </a:extLst>
              </a:tr>
              <a:tr h="131696">
                <a:tc>
                  <a:txBody>
                    <a:bodyPr/>
                    <a:lstStyle/>
                    <a:p>
                      <a:pPr algn="r"/>
                      <a:r>
                        <a:rPr lang="en-US" sz="1000" b="1" dirty="0">
                          <a:solidFill>
                            <a:srgbClr val="19285D"/>
                          </a:solidFill>
                          <a:latin typeface="+mn-lt"/>
                          <a:cs typeface="Arial" panose="020B0604020202020204" pitchFamily="34" charset="0"/>
                        </a:rPr>
                        <a:t>12:00-1:00 pm</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LUNCH</a:t>
                      </a: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762979764"/>
                  </a:ext>
                </a:extLst>
              </a:tr>
              <a:tr h="131696">
                <a:tc>
                  <a:txBody>
                    <a:bodyPr/>
                    <a:lstStyle/>
                    <a:p>
                      <a:pPr algn="r"/>
                      <a:r>
                        <a:rPr lang="en-US" sz="1000" b="1" dirty="0">
                          <a:solidFill>
                            <a:srgbClr val="19285D"/>
                          </a:solidFill>
                          <a:latin typeface="+mn-lt"/>
                          <a:cs typeface="Arial" panose="020B0604020202020204" pitchFamily="34" charset="0"/>
                        </a:rPr>
                        <a:t>1:00-2:00 pm</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Lead the Dialogue: Listening/Questioning</a:t>
                      </a: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769089221"/>
                  </a:ext>
                </a:extLst>
              </a:tr>
              <a:tr h="131696">
                <a:tc>
                  <a:txBody>
                    <a:bodyPr/>
                    <a:lstStyle/>
                    <a:p>
                      <a:pPr marL="0" marR="0" lvl="0" indent="0" algn="r" defTabSz="412016" rtl="0" eaLnBrk="1" fontAlgn="auto" latinLnBrk="0" hangingPunct="0">
                        <a:lnSpc>
                          <a:spcPct val="100000"/>
                        </a:lnSpc>
                        <a:spcBef>
                          <a:spcPts val="0"/>
                        </a:spcBef>
                        <a:spcAft>
                          <a:spcPts val="0"/>
                        </a:spcAft>
                        <a:buClrTx/>
                        <a:buSzTx/>
                        <a:buFontTx/>
                        <a:buNone/>
                        <a:tabLst/>
                        <a:defRPr/>
                      </a:pPr>
                      <a:r>
                        <a:rPr lang="en-US" sz="1000" b="1" dirty="0">
                          <a:solidFill>
                            <a:srgbClr val="19285D"/>
                          </a:solidFill>
                          <a:latin typeface="+mn-lt"/>
                          <a:cs typeface="Arial" panose="020B0604020202020204" pitchFamily="34" charset="0"/>
                        </a:rPr>
                        <a:t>2:00-2:15 pm</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BREAK</a:t>
                      </a:r>
                      <a:endParaRPr lang="en-US" sz="1000" dirty="0">
                        <a:solidFill>
                          <a:srgbClr val="53565A"/>
                        </a:solidFill>
                        <a:latin typeface="+mn-lt"/>
                        <a:cs typeface="Arial" panose="020B0604020202020204" pitchFamily="34" charset="0"/>
                      </a:endParaRP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901434639"/>
                  </a:ext>
                </a:extLst>
              </a:tr>
              <a:tr h="131696">
                <a:tc>
                  <a:txBody>
                    <a:bodyPr/>
                    <a:lstStyle/>
                    <a:p>
                      <a:pPr algn="r"/>
                      <a:r>
                        <a:rPr lang="en-US" sz="1000" b="1" kern="1200" dirty="0">
                          <a:solidFill>
                            <a:srgbClr val="19285D"/>
                          </a:solidFill>
                          <a:latin typeface="+mn-lt"/>
                          <a:ea typeface="+mn-ea"/>
                          <a:cs typeface="Arial" panose="020B0604020202020204" pitchFamily="34" charset="0"/>
                        </a:rPr>
                        <a:t>2:15-3:15 pm</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Managing ‘Rabbit Holes’</a:t>
                      </a:r>
                      <a:endParaRPr lang="en-US" sz="1000" b="1" dirty="0">
                        <a:solidFill>
                          <a:srgbClr val="19285D"/>
                        </a:solidFill>
                        <a:latin typeface="+mn-lt"/>
                        <a:cs typeface="Arial" panose="020B0604020202020204" pitchFamily="34" charset="0"/>
                      </a:endParaRP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897116"/>
                  </a:ext>
                </a:extLst>
              </a:tr>
              <a:tr h="131696">
                <a:tc>
                  <a:txBody>
                    <a:bodyPr/>
                    <a:lstStyle/>
                    <a:p>
                      <a:pPr algn="r"/>
                      <a:r>
                        <a:rPr lang="en-US" sz="1000" b="1" kern="1200" dirty="0">
                          <a:solidFill>
                            <a:srgbClr val="19285D"/>
                          </a:solidFill>
                          <a:latin typeface="+mn-lt"/>
                          <a:ea typeface="+mn-ea"/>
                          <a:cs typeface="Arial" panose="020B0604020202020204" pitchFamily="34" charset="0"/>
                        </a:rPr>
                        <a:t>3:15-3:45 pm</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GROW</a:t>
                      </a: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007396224"/>
                  </a:ext>
                </a:extLst>
              </a:tr>
              <a:tr h="131696">
                <a:tc>
                  <a:txBody>
                    <a:bodyPr/>
                    <a:lstStyle/>
                    <a:p>
                      <a:pPr algn="r"/>
                      <a:r>
                        <a:rPr lang="en-US" sz="1000" b="1" kern="1200" dirty="0">
                          <a:solidFill>
                            <a:srgbClr val="19285D"/>
                          </a:solidFill>
                          <a:latin typeface="+mn-lt"/>
                          <a:ea typeface="+mn-ea"/>
                          <a:cs typeface="Arial" panose="020B0604020202020204" pitchFamily="34" charset="0"/>
                        </a:rPr>
                        <a:t>3:45-5:00 pm</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Dialogue Duos</a:t>
                      </a: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453478042"/>
                  </a:ext>
                </a:extLst>
              </a:tr>
            </a:tbl>
          </a:graphicData>
        </a:graphic>
      </p:graphicFrame>
      <p:sp>
        <p:nvSpPr>
          <p:cNvPr id="10" name="Isosceles Triangle 6">
            <a:extLst>
              <a:ext uri="{FF2B5EF4-FFF2-40B4-BE49-F238E27FC236}">
                <a16:creationId xmlns:a16="http://schemas.microsoft.com/office/drawing/2014/main" id="{11B9EE34-7D38-D5FB-A8E3-035C86970315}"/>
              </a:ext>
            </a:extLst>
          </p:cNvPr>
          <p:cNvSpPr/>
          <p:nvPr/>
        </p:nvSpPr>
        <p:spPr>
          <a:xfrm rot="5400000">
            <a:off x="50887" y="4899858"/>
            <a:ext cx="224950" cy="326722"/>
          </a:xfrm>
          <a:prstGeom prst="triangle">
            <a:avLst/>
          </a:prstGeom>
          <a:solidFill>
            <a:srgbClr val="C1D7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B119AE"/>
              </a:solidFill>
            </a:endParaRPr>
          </a:p>
        </p:txBody>
      </p:sp>
    </p:spTree>
    <p:extLst>
      <p:ext uri="{BB962C8B-B14F-4D97-AF65-F5344CB8AC3E}">
        <p14:creationId xmlns:p14="http://schemas.microsoft.com/office/powerpoint/2010/main" val="166057585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6375" y="546100"/>
            <a:ext cx="4365625" cy="2455863"/>
          </a:xfrm>
        </p:spPr>
      </p:sp>
      <p:sp>
        <p:nvSpPr>
          <p:cNvPr id="3" name="Notes Placeholder 2"/>
          <p:cNvSpPr>
            <a:spLocks noGrp="1"/>
          </p:cNvSpPr>
          <p:nvPr>
            <p:ph type="body" idx="1"/>
          </p:nvPr>
        </p:nvSpPr>
        <p:spPr/>
        <p:txBody>
          <a:bodyPr/>
          <a:lstStyle/>
          <a:p>
            <a:pPr>
              <a:spcBef>
                <a:spcPts val="600"/>
              </a:spcBef>
            </a:pPr>
            <a:r>
              <a:rPr lang="en-US" b="1" dirty="0"/>
              <a:t>Review</a:t>
            </a:r>
            <a:r>
              <a:rPr lang="en-US" dirty="0"/>
              <a:t> the on-screen common types of listening blocks.</a:t>
            </a:r>
          </a:p>
          <a:p>
            <a:pPr>
              <a:spcBef>
                <a:spcPts val="600"/>
              </a:spcBef>
            </a:pPr>
            <a:r>
              <a:rPr lang="en-US" b="1" dirty="0"/>
              <a:t>Say</a:t>
            </a:r>
            <a:r>
              <a:rPr lang="en-US" dirty="0"/>
              <a:t>:</a:t>
            </a:r>
          </a:p>
          <a:p>
            <a:pPr lvl="1">
              <a:spcBef>
                <a:spcPts val="600"/>
              </a:spcBef>
            </a:pPr>
            <a:r>
              <a:rPr lang="en-US" i="1" dirty="0"/>
              <a:t>We all do these things. </a:t>
            </a:r>
          </a:p>
          <a:p>
            <a:pPr lvl="1">
              <a:spcBef>
                <a:spcPts val="600"/>
              </a:spcBef>
            </a:pPr>
            <a:r>
              <a:rPr lang="en-US" i="1" dirty="0"/>
              <a:t>Circumstances (e.g., stress, timing, etc), historical relationship, and unconscious bias may amplify or diminish these blocks.</a:t>
            </a:r>
          </a:p>
          <a:p>
            <a:pPr>
              <a:spcBef>
                <a:spcPts val="600"/>
              </a:spcBef>
            </a:pPr>
            <a:r>
              <a:rPr lang="en-US" b="1" dirty="0"/>
              <a:t>Ask</a:t>
            </a:r>
            <a:r>
              <a:rPr lang="en-US" dirty="0"/>
              <a:t>: </a:t>
            </a:r>
            <a:r>
              <a:rPr lang="en-US" i="1" dirty="0"/>
              <a:t>Which of these is most common or problematic for you?</a:t>
            </a:r>
          </a:p>
          <a:p>
            <a:pPr lvl="1">
              <a:spcBef>
                <a:spcPts val="600"/>
              </a:spcBef>
            </a:pPr>
            <a:r>
              <a:rPr lang="en-US" b="1" dirty="0"/>
              <a:t>Solicit</a:t>
            </a:r>
            <a:r>
              <a:rPr lang="en-US" dirty="0"/>
              <a:t> responses from the room. </a:t>
            </a:r>
          </a:p>
          <a:p>
            <a:pPr lvl="1">
              <a:spcBef>
                <a:spcPts val="600"/>
              </a:spcBef>
            </a:pPr>
            <a:r>
              <a:rPr lang="en-US" b="1" dirty="0"/>
              <a:t>Ask</a:t>
            </a:r>
            <a:r>
              <a:rPr lang="en-US" dirty="0"/>
              <a:t> for them to dig into the deeper “why” and context-specificity when sharing.</a:t>
            </a:r>
          </a:p>
        </p:txBody>
      </p:sp>
      <p:sp>
        <p:nvSpPr>
          <p:cNvPr id="5" name="Rectangle 4">
            <a:extLst>
              <a:ext uri="{FF2B5EF4-FFF2-40B4-BE49-F238E27FC236}">
                <a16:creationId xmlns:a16="http://schemas.microsoft.com/office/drawing/2014/main" id="{CFD8F3B6-6C1A-FDE3-5098-781ED0E3D670}"/>
              </a:ext>
            </a:extLst>
          </p:cNvPr>
          <p:cNvSpPr/>
          <p:nvPr/>
        </p:nvSpPr>
        <p:spPr>
          <a:xfrm>
            <a:off x="116305" y="30115"/>
            <a:ext cx="4908120" cy="277785"/>
          </a:xfrm>
          <a:prstGeom prst="rect">
            <a:avLst/>
          </a:prstGeom>
        </p:spPr>
        <p:txBody>
          <a:bodyPr wrap="square" lIns="92217" tIns="46109" rIns="92217" bIns="46109" anchor="ctr">
            <a:spAutoFit/>
          </a:bodyPr>
          <a:lstStyle/>
          <a:p>
            <a:pPr algn="l">
              <a:spcBef>
                <a:spcPts val="403"/>
              </a:spcBef>
            </a:pPr>
            <a:r>
              <a:rPr lang="en-US" sz="1200" b="1" dirty="0">
                <a:solidFill>
                  <a:schemeClr val="bg1"/>
                </a:solidFill>
                <a:latin typeface="Arial" panose="020B0604020202020204" pitchFamily="34" charset="0"/>
                <a:cs typeface="Arial" panose="020B0604020202020204" pitchFamily="34" charset="0"/>
              </a:rPr>
              <a:t>DAY 1: RCPS MASTERCLASS</a:t>
            </a:r>
          </a:p>
        </p:txBody>
      </p:sp>
      <p:graphicFrame>
        <p:nvGraphicFramePr>
          <p:cNvPr id="8" name="Table 7">
            <a:extLst>
              <a:ext uri="{FF2B5EF4-FFF2-40B4-BE49-F238E27FC236}">
                <a16:creationId xmlns:a16="http://schemas.microsoft.com/office/drawing/2014/main" id="{A4F5BB76-737A-26CF-380D-9B4770956AF7}"/>
              </a:ext>
            </a:extLst>
          </p:cNvPr>
          <p:cNvGraphicFramePr>
            <a:graphicFrameLocks noGrp="1"/>
          </p:cNvGraphicFramePr>
          <p:nvPr>
            <p:extLst>
              <p:ext uri="{D42A27DB-BD31-4B8C-83A1-F6EECF244321}">
                <p14:modId xmlns:p14="http://schemas.microsoft.com/office/powerpoint/2010/main" val="4178908283"/>
              </p:ext>
            </p:extLst>
          </p:nvPr>
        </p:nvGraphicFramePr>
        <p:xfrm>
          <a:off x="239697" y="3401430"/>
          <a:ext cx="4310908" cy="1104900"/>
        </p:xfrm>
        <a:graphic>
          <a:graphicData uri="http://schemas.openxmlformats.org/drawingml/2006/table">
            <a:tbl>
              <a:tblPr firstRow="1" bandRow="1">
                <a:tableStyleId>{5C22544A-7EE6-4342-B048-85BDC9FD1C3A}</a:tableStyleId>
              </a:tblPr>
              <a:tblGrid>
                <a:gridCol w="1399032">
                  <a:extLst>
                    <a:ext uri="{9D8B030D-6E8A-4147-A177-3AD203B41FA5}">
                      <a16:colId xmlns:a16="http://schemas.microsoft.com/office/drawing/2014/main" val="3460872777"/>
                    </a:ext>
                  </a:extLst>
                </a:gridCol>
                <a:gridCol w="2911876">
                  <a:extLst>
                    <a:ext uri="{9D8B030D-6E8A-4147-A177-3AD203B41FA5}">
                      <a16:colId xmlns:a16="http://schemas.microsoft.com/office/drawing/2014/main" val="3929844881"/>
                    </a:ext>
                  </a:extLst>
                </a:gridCol>
              </a:tblGrid>
              <a:tr h="0">
                <a:tc gridSpan="2">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white"/>
                          </a:solidFill>
                          <a:effectLst/>
                          <a:uLnTx/>
                          <a:uFillTx/>
                          <a:latin typeface="+mn-lt"/>
                          <a:ea typeface="+mn-ea"/>
                          <a:cs typeface="+mn-cs"/>
                        </a:rPr>
                        <a:t>Day 1 AM Focus – Echocardiogram &amp; Our Patients</a:t>
                      </a:r>
                      <a:endParaRPr kumimoji="0" lang="en-US" sz="1000" b="1" i="0" u="none" strike="noStrike" kern="1200" cap="none" spc="0" normalizeH="0" baseline="0" noProof="0" dirty="0">
                        <a:ln>
                          <a:noFill/>
                        </a:ln>
                        <a:solidFill>
                          <a:prstClr val="white"/>
                        </a:solidFill>
                        <a:effectLst/>
                        <a:uLnTx/>
                        <a:uFillTx/>
                        <a:latin typeface="Century Schoolbook" panose="02040604050505020304" pitchFamily="18" charset="0"/>
                        <a:ea typeface="Times New Roman" panose="02020603050405020304" pitchFamily="18" charset="0"/>
                        <a:cs typeface="Times New Roman" panose="02020603050405020304" pitchFamily="18" charset="0"/>
                      </a:endParaRPr>
                    </a:p>
                  </a:txBody>
                  <a:tcPr marL="121920" marR="121920" marT="34290" marB="3429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9285D"/>
                    </a:solidFill>
                  </a:tcPr>
                </a:tc>
                <a:tc hMerge="1">
                  <a:txBody>
                    <a:bodyPr/>
                    <a:lstStyle/>
                    <a:p>
                      <a:pPr algn="l"/>
                      <a:endParaRPr lang="en-US" sz="1100" dirty="0">
                        <a:latin typeface="+mn-lt"/>
                        <a:cs typeface="Arial" panose="020B0604020202020204" pitchFamily="34" charset="0"/>
                      </a:endParaRP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9285D"/>
                    </a:solidFill>
                  </a:tcPr>
                </a:tc>
                <a:extLst>
                  <a:ext uri="{0D108BD9-81ED-4DB2-BD59-A6C34878D82A}">
                    <a16:rowId xmlns:a16="http://schemas.microsoft.com/office/drawing/2014/main" val="150405150"/>
                  </a:ext>
                </a:extLst>
              </a:tr>
              <a:tr h="0">
                <a:tc>
                  <a:txBody>
                    <a:bodyPr/>
                    <a:lstStyle/>
                    <a:p>
                      <a:pPr algn="r"/>
                      <a:r>
                        <a:rPr lang="en-US" sz="1000" b="1" dirty="0">
                          <a:solidFill>
                            <a:srgbClr val="19285D"/>
                          </a:solidFill>
                          <a:latin typeface="+mn-lt"/>
                          <a:cs typeface="Arial" panose="020B0604020202020204" pitchFamily="34" charset="0"/>
                        </a:rPr>
                        <a:t>9:00-9:30 am</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Welcome &amp; Ice Breaker</a:t>
                      </a: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62979764"/>
                  </a:ext>
                </a:extLst>
              </a:tr>
              <a:tr h="0">
                <a:tc>
                  <a:txBody>
                    <a:bodyPr/>
                    <a:lstStyle/>
                    <a:p>
                      <a:pPr algn="r"/>
                      <a:r>
                        <a:rPr lang="en-US" sz="1000" b="1" dirty="0">
                          <a:solidFill>
                            <a:srgbClr val="19285D"/>
                          </a:solidFill>
                          <a:latin typeface="+mn-lt"/>
                          <a:cs typeface="Arial" panose="020B0604020202020204" pitchFamily="34" charset="0"/>
                        </a:rPr>
                        <a:t>9:30-10:45 am </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spcBef>
                          <a:spcPts val="0"/>
                        </a:spcBef>
                        <a:spcAft>
                          <a:spcPts val="0"/>
                        </a:spcAft>
                      </a:pPr>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Echo Clinical Cultivator</a:t>
                      </a: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30955845"/>
                  </a:ext>
                </a:extLst>
              </a:tr>
              <a:tr h="0">
                <a:tc>
                  <a:txBody>
                    <a:bodyPr/>
                    <a:lstStyle/>
                    <a:p>
                      <a:pPr marL="0" marR="0" lvl="0" indent="0" algn="r" defTabSz="412016" rtl="0" eaLnBrk="1" fontAlgn="auto" latinLnBrk="0" hangingPunct="0">
                        <a:lnSpc>
                          <a:spcPct val="100000"/>
                        </a:lnSpc>
                        <a:spcBef>
                          <a:spcPts val="0"/>
                        </a:spcBef>
                        <a:spcAft>
                          <a:spcPts val="0"/>
                        </a:spcAft>
                        <a:buClrTx/>
                        <a:buSzTx/>
                        <a:buFontTx/>
                        <a:buNone/>
                        <a:tabLst/>
                        <a:defRPr/>
                      </a:pPr>
                      <a:r>
                        <a:rPr lang="en-US" sz="1000" b="1" dirty="0">
                          <a:solidFill>
                            <a:srgbClr val="19285D"/>
                          </a:solidFill>
                          <a:latin typeface="+mn-lt"/>
                          <a:cs typeface="Arial" panose="020B0604020202020204" pitchFamily="34" charset="0"/>
                        </a:rPr>
                        <a:t>10:45-11:00 am </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BREAK</a:t>
                      </a:r>
                      <a:endParaRPr lang="en-US" sz="1000" dirty="0">
                        <a:solidFill>
                          <a:srgbClr val="53565A"/>
                        </a:solidFill>
                        <a:latin typeface="+mn-lt"/>
                        <a:cs typeface="Arial" panose="020B0604020202020204" pitchFamily="34" charset="0"/>
                      </a:endParaRP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01434639"/>
                  </a:ext>
                </a:extLst>
              </a:tr>
              <a:tr h="0">
                <a:tc>
                  <a:txBody>
                    <a:bodyPr/>
                    <a:lstStyle/>
                    <a:p>
                      <a:pPr algn="r"/>
                      <a:r>
                        <a:rPr lang="en-US" sz="1000" b="1" kern="1200" dirty="0">
                          <a:solidFill>
                            <a:srgbClr val="19285D"/>
                          </a:solidFill>
                          <a:latin typeface="+mn-lt"/>
                          <a:ea typeface="+mn-ea"/>
                          <a:cs typeface="Arial" panose="020B0604020202020204" pitchFamily="34" charset="0"/>
                        </a:rPr>
                        <a:t>11:00 am-12:00 pm </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Patient Identifiers</a:t>
                      </a:r>
                      <a:endParaRPr lang="en-US" sz="1000" b="1" dirty="0">
                        <a:solidFill>
                          <a:srgbClr val="19285D"/>
                        </a:solidFill>
                        <a:latin typeface="+mn-lt"/>
                        <a:cs typeface="Arial" panose="020B0604020202020204" pitchFamily="34" charset="0"/>
                      </a:endParaRP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897116"/>
                  </a:ext>
                </a:extLst>
              </a:tr>
            </a:tbl>
          </a:graphicData>
        </a:graphic>
      </p:graphicFrame>
      <p:graphicFrame>
        <p:nvGraphicFramePr>
          <p:cNvPr id="9" name="Table 8">
            <a:extLst>
              <a:ext uri="{FF2B5EF4-FFF2-40B4-BE49-F238E27FC236}">
                <a16:creationId xmlns:a16="http://schemas.microsoft.com/office/drawing/2014/main" id="{2A186EC8-144C-D217-077D-EAADFD29FB93}"/>
              </a:ext>
            </a:extLst>
          </p:cNvPr>
          <p:cNvGraphicFramePr>
            <a:graphicFrameLocks noGrp="1"/>
          </p:cNvGraphicFramePr>
          <p:nvPr>
            <p:extLst>
              <p:ext uri="{D42A27DB-BD31-4B8C-83A1-F6EECF244321}">
                <p14:modId xmlns:p14="http://schemas.microsoft.com/office/powerpoint/2010/main" val="1027337470"/>
              </p:ext>
            </p:extLst>
          </p:nvPr>
        </p:nvGraphicFramePr>
        <p:xfrm>
          <a:off x="240214" y="4506330"/>
          <a:ext cx="4315702" cy="1546860"/>
        </p:xfrm>
        <a:graphic>
          <a:graphicData uri="http://schemas.openxmlformats.org/drawingml/2006/table">
            <a:tbl>
              <a:tblPr firstRow="1" bandRow="1">
                <a:tableStyleId>{5C22544A-7EE6-4342-B048-85BDC9FD1C3A}</a:tableStyleId>
              </a:tblPr>
              <a:tblGrid>
                <a:gridCol w="1397298">
                  <a:extLst>
                    <a:ext uri="{9D8B030D-6E8A-4147-A177-3AD203B41FA5}">
                      <a16:colId xmlns:a16="http://schemas.microsoft.com/office/drawing/2014/main" val="3460872777"/>
                    </a:ext>
                  </a:extLst>
                </a:gridCol>
                <a:gridCol w="2918404">
                  <a:extLst>
                    <a:ext uri="{9D8B030D-6E8A-4147-A177-3AD203B41FA5}">
                      <a16:colId xmlns:a16="http://schemas.microsoft.com/office/drawing/2014/main" val="3929844881"/>
                    </a:ext>
                  </a:extLst>
                </a:gridCol>
              </a:tblGrid>
              <a:tr h="131696">
                <a:tc gridSpan="2">
                  <a:txBody>
                    <a:bodyPr/>
                    <a:lstStyle/>
                    <a:p>
                      <a:pPr marL="0" marR="0">
                        <a:spcBef>
                          <a:spcPts val="0"/>
                        </a:spcBef>
                        <a:spcAft>
                          <a:spcPts val="0"/>
                        </a:spcAft>
                      </a:pPr>
                      <a:r>
                        <a:rPr lang="en-US" sz="1000" dirty="0">
                          <a:effectLst/>
                        </a:rPr>
                        <a:t>Day 1 PM Focus – </a:t>
                      </a:r>
                      <a:r>
                        <a:rPr kumimoji="0" lang="en-US" sz="1000" b="1" i="0" u="none" strike="noStrike" kern="1200" cap="none" spc="0" normalizeH="0" baseline="0" noProof="0" dirty="0">
                          <a:ln>
                            <a:noFill/>
                          </a:ln>
                          <a:solidFill>
                            <a:prstClr val="white"/>
                          </a:solidFill>
                          <a:effectLst/>
                          <a:uLnTx/>
                          <a:uFillTx/>
                          <a:latin typeface="+mn-lt"/>
                          <a:ea typeface="+mn-ea"/>
                          <a:cs typeface="+mn-cs"/>
                        </a:rPr>
                        <a:t>Echocardiogram</a:t>
                      </a:r>
                      <a:r>
                        <a:rPr lang="en-US" sz="1000" dirty="0">
                          <a:effectLst/>
                        </a:rPr>
                        <a:t>: Connection is Crucial/Application </a:t>
                      </a:r>
                      <a:endParaRPr lang="en-US" sz="1000" dirty="0">
                        <a:effectLst/>
                        <a:latin typeface="Century Schoolbook" panose="02040604050505020304" pitchFamily="18" charset="0"/>
                        <a:ea typeface="Times New Roman" panose="02020603050405020304" pitchFamily="18" charset="0"/>
                        <a:cs typeface="Times New Roman" panose="02020603050405020304" pitchFamily="18" charset="0"/>
                      </a:endParaRPr>
                    </a:p>
                  </a:txBody>
                  <a:tcPr marL="121920" marR="121920" marT="34290" marB="3429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9285D"/>
                    </a:solidFill>
                  </a:tcPr>
                </a:tc>
                <a:tc hMerge="1">
                  <a:txBody>
                    <a:bodyPr/>
                    <a:lstStyle/>
                    <a:p>
                      <a:pPr algn="l"/>
                      <a:endParaRPr lang="en-US" sz="1100" dirty="0">
                        <a:latin typeface="+mn-lt"/>
                        <a:cs typeface="Arial" panose="020B0604020202020204" pitchFamily="34" charset="0"/>
                      </a:endParaRP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9285D"/>
                    </a:solidFill>
                  </a:tcPr>
                </a:tc>
                <a:extLst>
                  <a:ext uri="{0D108BD9-81ED-4DB2-BD59-A6C34878D82A}">
                    <a16:rowId xmlns:a16="http://schemas.microsoft.com/office/drawing/2014/main" val="150405150"/>
                  </a:ext>
                </a:extLst>
              </a:tr>
              <a:tr h="131696">
                <a:tc>
                  <a:txBody>
                    <a:bodyPr/>
                    <a:lstStyle/>
                    <a:p>
                      <a:pPr algn="r"/>
                      <a:r>
                        <a:rPr lang="en-US" sz="1000" b="1" dirty="0">
                          <a:solidFill>
                            <a:srgbClr val="19285D"/>
                          </a:solidFill>
                          <a:latin typeface="+mn-lt"/>
                          <a:cs typeface="Arial" panose="020B0604020202020204" pitchFamily="34" charset="0"/>
                        </a:rPr>
                        <a:t>12:00-1:00 pm</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LUNCH</a:t>
                      </a: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762979764"/>
                  </a:ext>
                </a:extLst>
              </a:tr>
              <a:tr h="131696">
                <a:tc>
                  <a:txBody>
                    <a:bodyPr/>
                    <a:lstStyle/>
                    <a:p>
                      <a:pPr algn="r"/>
                      <a:r>
                        <a:rPr lang="en-US" sz="1000" b="1" dirty="0">
                          <a:solidFill>
                            <a:srgbClr val="19285D"/>
                          </a:solidFill>
                          <a:latin typeface="+mn-lt"/>
                          <a:cs typeface="Arial" panose="020B0604020202020204" pitchFamily="34" charset="0"/>
                        </a:rPr>
                        <a:t>1:00-2:00 pm</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Lead the Dialogue: Listening/Questioning</a:t>
                      </a: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769089221"/>
                  </a:ext>
                </a:extLst>
              </a:tr>
              <a:tr h="131696">
                <a:tc>
                  <a:txBody>
                    <a:bodyPr/>
                    <a:lstStyle/>
                    <a:p>
                      <a:pPr marL="0" marR="0" lvl="0" indent="0" algn="r" defTabSz="412016" rtl="0" eaLnBrk="1" fontAlgn="auto" latinLnBrk="0" hangingPunct="0">
                        <a:lnSpc>
                          <a:spcPct val="100000"/>
                        </a:lnSpc>
                        <a:spcBef>
                          <a:spcPts val="0"/>
                        </a:spcBef>
                        <a:spcAft>
                          <a:spcPts val="0"/>
                        </a:spcAft>
                        <a:buClrTx/>
                        <a:buSzTx/>
                        <a:buFontTx/>
                        <a:buNone/>
                        <a:tabLst/>
                        <a:defRPr/>
                      </a:pPr>
                      <a:r>
                        <a:rPr lang="en-US" sz="1000" b="1" dirty="0">
                          <a:solidFill>
                            <a:srgbClr val="19285D"/>
                          </a:solidFill>
                          <a:latin typeface="+mn-lt"/>
                          <a:cs typeface="Arial" panose="020B0604020202020204" pitchFamily="34" charset="0"/>
                        </a:rPr>
                        <a:t>2:00-2:15 pm</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BREAK</a:t>
                      </a:r>
                      <a:endParaRPr lang="en-US" sz="1000" dirty="0">
                        <a:solidFill>
                          <a:srgbClr val="53565A"/>
                        </a:solidFill>
                        <a:latin typeface="+mn-lt"/>
                        <a:cs typeface="Arial" panose="020B0604020202020204" pitchFamily="34" charset="0"/>
                      </a:endParaRP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901434639"/>
                  </a:ext>
                </a:extLst>
              </a:tr>
              <a:tr h="131696">
                <a:tc>
                  <a:txBody>
                    <a:bodyPr/>
                    <a:lstStyle/>
                    <a:p>
                      <a:pPr algn="r"/>
                      <a:r>
                        <a:rPr lang="en-US" sz="1000" b="1" kern="1200" dirty="0">
                          <a:solidFill>
                            <a:srgbClr val="19285D"/>
                          </a:solidFill>
                          <a:latin typeface="+mn-lt"/>
                          <a:ea typeface="+mn-ea"/>
                          <a:cs typeface="Arial" panose="020B0604020202020204" pitchFamily="34" charset="0"/>
                        </a:rPr>
                        <a:t>2:15-3:15 pm</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Managing ‘Rabbit Holes’</a:t>
                      </a:r>
                      <a:endParaRPr lang="en-US" sz="1000" b="1" dirty="0">
                        <a:solidFill>
                          <a:srgbClr val="19285D"/>
                        </a:solidFill>
                        <a:latin typeface="+mn-lt"/>
                        <a:cs typeface="Arial" panose="020B0604020202020204" pitchFamily="34" charset="0"/>
                      </a:endParaRP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897116"/>
                  </a:ext>
                </a:extLst>
              </a:tr>
              <a:tr h="131696">
                <a:tc>
                  <a:txBody>
                    <a:bodyPr/>
                    <a:lstStyle/>
                    <a:p>
                      <a:pPr algn="r"/>
                      <a:r>
                        <a:rPr lang="en-US" sz="1000" b="1" kern="1200" dirty="0">
                          <a:solidFill>
                            <a:srgbClr val="19285D"/>
                          </a:solidFill>
                          <a:latin typeface="+mn-lt"/>
                          <a:ea typeface="+mn-ea"/>
                          <a:cs typeface="Arial" panose="020B0604020202020204" pitchFamily="34" charset="0"/>
                        </a:rPr>
                        <a:t>3:15-3:45 pm</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GROW</a:t>
                      </a: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007396224"/>
                  </a:ext>
                </a:extLst>
              </a:tr>
              <a:tr h="131696">
                <a:tc>
                  <a:txBody>
                    <a:bodyPr/>
                    <a:lstStyle/>
                    <a:p>
                      <a:pPr algn="r"/>
                      <a:r>
                        <a:rPr lang="en-US" sz="1000" b="1" kern="1200" dirty="0">
                          <a:solidFill>
                            <a:srgbClr val="19285D"/>
                          </a:solidFill>
                          <a:latin typeface="+mn-lt"/>
                          <a:ea typeface="+mn-ea"/>
                          <a:cs typeface="Arial" panose="020B0604020202020204" pitchFamily="34" charset="0"/>
                        </a:rPr>
                        <a:t>3:45-5:00 pm</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Dialogue Duos</a:t>
                      </a: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453478042"/>
                  </a:ext>
                </a:extLst>
              </a:tr>
            </a:tbl>
          </a:graphicData>
        </a:graphic>
      </p:graphicFrame>
      <p:sp>
        <p:nvSpPr>
          <p:cNvPr id="10" name="Isosceles Triangle 6">
            <a:extLst>
              <a:ext uri="{FF2B5EF4-FFF2-40B4-BE49-F238E27FC236}">
                <a16:creationId xmlns:a16="http://schemas.microsoft.com/office/drawing/2014/main" id="{118AA9B4-1274-AD1E-75AF-18818521B9FC}"/>
              </a:ext>
            </a:extLst>
          </p:cNvPr>
          <p:cNvSpPr/>
          <p:nvPr/>
        </p:nvSpPr>
        <p:spPr>
          <a:xfrm rot="5400000">
            <a:off x="50887" y="4899858"/>
            <a:ext cx="224950" cy="326722"/>
          </a:xfrm>
          <a:prstGeom prst="triangle">
            <a:avLst/>
          </a:prstGeom>
          <a:solidFill>
            <a:srgbClr val="C1D7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B119AE"/>
              </a:solidFill>
            </a:endParaRPr>
          </a:p>
        </p:txBody>
      </p:sp>
    </p:spTree>
    <p:extLst>
      <p:ext uri="{BB962C8B-B14F-4D97-AF65-F5344CB8AC3E}">
        <p14:creationId xmlns:p14="http://schemas.microsoft.com/office/powerpoint/2010/main" val="75757088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6375" y="546100"/>
            <a:ext cx="4365625" cy="2455863"/>
          </a:xfrm>
        </p:spPr>
      </p:sp>
      <p:sp>
        <p:nvSpPr>
          <p:cNvPr id="3" name="Notes Placeholder 2"/>
          <p:cNvSpPr>
            <a:spLocks noGrp="1"/>
          </p:cNvSpPr>
          <p:nvPr>
            <p:ph type="body" idx="1"/>
          </p:nvPr>
        </p:nvSpPr>
        <p:spPr>
          <a:xfrm>
            <a:off x="4758724" y="745724"/>
            <a:ext cx="4269866" cy="6082161"/>
          </a:xfrm>
        </p:spPr>
        <p:txBody>
          <a:bodyPr/>
          <a:lstStyle/>
          <a:p>
            <a:pPr>
              <a:spcBef>
                <a:spcPts val="600"/>
              </a:spcBef>
            </a:pPr>
            <a:r>
              <a:rPr lang="en-US" sz="1050" b="1" dirty="0"/>
              <a:t>Say</a:t>
            </a:r>
            <a:r>
              <a:rPr lang="en-US" sz="1050" dirty="0"/>
              <a:t>:</a:t>
            </a:r>
          </a:p>
          <a:p>
            <a:pPr lvl="1">
              <a:spcBef>
                <a:spcPts val="600"/>
              </a:spcBef>
            </a:pPr>
            <a:r>
              <a:rPr lang="en-US" sz="1050" i="1" dirty="0"/>
              <a:t>So, what are some techniques we can use to overcome listening blocks?</a:t>
            </a:r>
          </a:p>
          <a:p>
            <a:pPr lvl="1">
              <a:spcBef>
                <a:spcPts val="600"/>
              </a:spcBef>
            </a:pPr>
            <a:r>
              <a:rPr lang="en-US" sz="1050" i="1" dirty="0"/>
              <a:t>Each of the techniques for overcoming listening blocks on-screen requires a different depth of intention or response.</a:t>
            </a:r>
            <a:endParaRPr lang="en-US" sz="1050" dirty="0"/>
          </a:p>
          <a:p>
            <a:pPr lvl="1">
              <a:spcBef>
                <a:spcPts val="600"/>
              </a:spcBef>
            </a:pPr>
            <a:r>
              <a:rPr lang="en-US" sz="1050" b="1" i="1" dirty="0"/>
              <a:t>Acknowledging</a:t>
            </a:r>
            <a:r>
              <a:rPr lang="en-US" sz="1050" i="1" dirty="0"/>
              <a:t> shows awareness that something has been noticed or received. It validates the other person’s experience. Engagement and investment can become diminished if one is not acknowledged in an interaction, and this may affect the relationship. Lack of acknowledgment comes in both verbal and nonverbal forms:</a:t>
            </a:r>
          </a:p>
          <a:p>
            <a:pPr marL="822960" lvl="2" indent="-171450">
              <a:spcBef>
                <a:spcPts val="600"/>
              </a:spcBef>
              <a:buClr>
                <a:srgbClr val="C1D72E"/>
              </a:buClr>
              <a:buFont typeface="Wingdings" panose="05000000000000000000" pitchFamily="2" charset="2"/>
              <a:buChar char="§"/>
            </a:pPr>
            <a:r>
              <a:rPr lang="en-US" sz="1050" i="1" dirty="0">
                <a:latin typeface="Arial" panose="020B0604020202020204" pitchFamily="34" charset="0"/>
                <a:cs typeface="Arial" panose="020B0604020202020204" pitchFamily="34" charset="0"/>
              </a:rPr>
              <a:t>Nonverbal cues—nodding, making eye contact, smiling</a:t>
            </a:r>
          </a:p>
          <a:p>
            <a:pPr marL="822960" lvl="2" indent="-171450">
              <a:spcBef>
                <a:spcPts val="600"/>
              </a:spcBef>
              <a:buClr>
                <a:srgbClr val="C1D72E"/>
              </a:buClr>
              <a:buFont typeface="Wingdings" panose="05000000000000000000" pitchFamily="2" charset="2"/>
              <a:buChar char="§"/>
            </a:pPr>
            <a:r>
              <a:rPr lang="en-US" sz="1050" i="1" dirty="0">
                <a:latin typeface="Arial" panose="020B0604020202020204" pitchFamily="34" charset="0"/>
                <a:cs typeface="Arial" panose="020B0604020202020204" pitchFamily="34" charset="0"/>
              </a:rPr>
              <a:t>Verbal cues—”Uh-huh” “Go on” “I see”</a:t>
            </a:r>
            <a:endParaRPr lang="en-US" sz="1000" dirty="0"/>
          </a:p>
          <a:p>
            <a:pPr lvl="1">
              <a:spcBef>
                <a:spcPts val="600"/>
              </a:spcBef>
            </a:pPr>
            <a:r>
              <a:rPr lang="en-US" sz="1000" b="1" i="1" dirty="0"/>
              <a:t>Mirroring</a:t>
            </a:r>
            <a:r>
              <a:rPr lang="en-US" sz="1000" i="1" dirty="0"/>
              <a:t> repeats the speaker’s words, reflecting body language. This should be done in an authentic manner, so it doesn’t read as inauthentic and insulting. What is impactful about mirroring is that it can have an intimacy effect in both directions. Often, the person doing the mirroring as a listener may start to feel incrementally closer to the other person, by virtue of creating more alikeness in the interaction.</a:t>
            </a:r>
            <a:endParaRPr lang="en-US" sz="1000" dirty="0"/>
          </a:p>
          <a:p>
            <a:pPr lvl="1">
              <a:spcBef>
                <a:spcPts val="600"/>
              </a:spcBef>
            </a:pPr>
            <a:r>
              <a:rPr lang="en-US" sz="1000" b="1" i="1" dirty="0"/>
              <a:t>Active Listening </a:t>
            </a:r>
            <a:r>
              <a:rPr lang="en-US" sz="1000" i="1" dirty="0"/>
              <a:t>is essentially paraphrasing, but it focuses on the diffusing emotion. It works by first listening without judgment, then paraphrasing back the emotion and reason without using “I” or “but.” Typically the moment in the conversation is closed by checking back in to confirm the intention of the speaker. The purpose of Active Listening is to:</a:t>
            </a:r>
          </a:p>
          <a:p>
            <a:pPr marL="822960" lvl="2" indent="-171450">
              <a:spcBef>
                <a:spcPts val="600"/>
              </a:spcBef>
              <a:buClr>
                <a:srgbClr val="C1D72E"/>
              </a:buClr>
              <a:buFont typeface="Wingdings" panose="05000000000000000000" pitchFamily="2" charset="2"/>
              <a:buChar char="§"/>
            </a:pPr>
            <a:r>
              <a:rPr lang="en-US" sz="1050" i="1" dirty="0">
                <a:latin typeface="Arial" panose="020B0604020202020204" pitchFamily="34" charset="0"/>
                <a:cs typeface="Arial" panose="020B0604020202020204" pitchFamily="34" charset="0"/>
              </a:rPr>
              <a:t>Reduce emotion</a:t>
            </a:r>
          </a:p>
          <a:p>
            <a:pPr marL="822960" lvl="2" indent="-171450">
              <a:spcBef>
                <a:spcPts val="600"/>
              </a:spcBef>
              <a:buClr>
                <a:srgbClr val="C1D72E"/>
              </a:buClr>
              <a:buFont typeface="Wingdings" panose="05000000000000000000" pitchFamily="2" charset="2"/>
              <a:buChar char="§"/>
            </a:pPr>
            <a:r>
              <a:rPr lang="en-US" sz="1050" i="1" dirty="0">
                <a:latin typeface="Arial" panose="020B0604020202020204" pitchFamily="34" charset="0"/>
                <a:cs typeface="Arial" panose="020B0604020202020204" pitchFamily="34" charset="0"/>
              </a:rPr>
              <a:t>Communicate a sincere focus on the individual speaking</a:t>
            </a:r>
          </a:p>
          <a:p>
            <a:pPr marL="822960" lvl="2" indent="-171450">
              <a:spcBef>
                <a:spcPts val="600"/>
              </a:spcBef>
              <a:buClr>
                <a:srgbClr val="C1D72E"/>
              </a:buClr>
              <a:buFont typeface="Wingdings" panose="05000000000000000000" pitchFamily="2" charset="2"/>
              <a:buChar char="§"/>
            </a:pPr>
            <a:r>
              <a:rPr lang="en-US" sz="1050" i="1" dirty="0">
                <a:latin typeface="Arial" panose="020B0604020202020204" pitchFamily="34" charset="0"/>
                <a:cs typeface="Arial" panose="020B0604020202020204" pitchFamily="34" charset="0"/>
              </a:rPr>
              <a:t>Pause and wait for response</a:t>
            </a:r>
            <a:endParaRPr lang="en-US" sz="1000" dirty="0"/>
          </a:p>
        </p:txBody>
      </p:sp>
      <p:sp>
        <p:nvSpPr>
          <p:cNvPr id="5" name="Rectangle 4">
            <a:extLst>
              <a:ext uri="{FF2B5EF4-FFF2-40B4-BE49-F238E27FC236}">
                <a16:creationId xmlns:a16="http://schemas.microsoft.com/office/drawing/2014/main" id="{0AC8E5EF-4AA2-F21F-44C3-9E3299846630}"/>
              </a:ext>
            </a:extLst>
          </p:cNvPr>
          <p:cNvSpPr/>
          <p:nvPr/>
        </p:nvSpPr>
        <p:spPr>
          <a:xfrm>
            <a:off x="116305" y="30115"/>
            <a:ext cx="4908120" cy="277785"/>
          </a:xfrm>
          <a:prstGeom prst="rect">
            <a:avLst/>
          </a:prstGeom>
        </p:spPr>
        <p:txBody>
          <a:bodyPr wrap="square" lIns="92217" tIns="46109" rIns="92217" bIns="46109" anchor="ctr">
            <a:spAutoFit/>
          </a:bodyPr>
          <a:lstStyle/>
          <a:p>
            <a:pPr algn="l">
              <a:spcBef>
                <a:spcPts val="403"/>
              </a:spcBef>
            </a:pPr>
            <a:r>
              <a:rPr lang="en-US" sz="1200" b="1" dirty="0">
                <a:solidFill>
                  <a:schemeClr val="bg1"/>
                </a:solidFill>
                <a:latin typeface="Arial" panose="020B0604020202020204" pitchFamily="34" charset="0"/>
                <a:cs typeface="Arial" panose="020B0604020202020204" pitchFamily="34" charset="0"/>
              </a:rPr>
              <a:t>DAY 1: RCPS MASTERCLASS</a:t>
            </a:r>
          </a:p>
        </p:txBody>
      </p:sp>
      <p:graphicFrame>
        <p:nvGraphicFramePr>
          <p:cNvPr id="8" name="Table 7">
            <a:extLst>
              <a:ext uri="{FF2B5EF4-FFF2-40B4-BE49-F238E27FC236}">
                <a16:creationId xmlns:a16="http://schemas.microsoft.com/office/drawing/2014/main" id="{D3F012A4-705F-E474-1678-E61E8FD6FED4}"/>
              </a:ext>
            </a:extLst>
          </p:cNvPr>
          <p:cNvGraphicFramePr>
            <a:graphicFrameLocks noGrp="1"/>
          </p:cNvGraphicFramePr>
          <p:nvPr>
            <p:extLst>
              <p:ext uri="{D42A27DB-BD31-4B8C-83A1-F6EECF244321}">
                <p14:modId xmlns:p14="http://schemas.microsoft.com/office/powerpoint/2010/main" val="4178908283"/>
              </p:ext>
            </p:extLst>
          </p:nvPr>
        </p:nvGraphicFramePr>
        <p:xfrm>
          <a:off x="239697" y="3401430"/>
          <a:ext cx="4310908" cy="1104900"/>
        </p:xfrm>
        <a:graphic>
          <a:graphicData uri="http://schemas.openxmlformats.org/drawingml/2006/table">
            <a:tbl>
              <a:tblPr firstRow="1" bandRow="1">
                <a:tableStyleId>{5C22544A-7EE6-4342-B048-85BDC9FD1C3A}</a:tableStyleId>
              </a:tblPr>
              <a:tblGrid>
                <a:gridCol w="1399032">
                  <a:extLst>
                    <a:ext uri="{9D8B030D-6E8A-4147-A177-3AD203B41FA5}">
                      <a16:colId xmlns:a16="http://schemas.microsoft.com/office/drawing/2014/main" val="3460872777"/>
                    </a:ext>
                  </a:extLst>
                </a:gridCol>
                <a:gridCol w="2911876">
                  <a:extLst>
                    <a:ext uri="{9D8B030D-6E8A-4147-A177-3AD203B41FA5}">
                      <a16:colId xmlns:a16="http://schemas.microsoft.com/office/drawing/2014/main" val="3929844881"/>
                    </a:ext>
                  </a:extLst>
                </a:gridCol>
              </a:tblGrid>
              <a:tr h="0">
                <a:tc gridSpan="2">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white"/>
                          </a:solidFill>
                          <a:effectLst/>
                          <a:uLnTx/>
                          <a:uFillTx/>
                          <a:latin typeface="+mn-lt"/>
                          <a:ea typeface="+mn-ea"/>
                          <a:cs typeface="+mn-cs"/>
                        </a:rPr>
                        <a:t>Day 1 AM Focus – Echocardiogram &amp; Our Patients</a:t>
                      </a:r>
                      <a:endParaRPr kumimoji="0" lang="en-US" sz="1000" b="1" i="0" u="none" strike="noStrike" kern="1200" cap="none" spc="0" normalizeH="0" baseline="0" noProof="0" dirty="0">
                        <a:ln>
                          <a:noFill/>
                        </a:ln>
                        <a:solidFill>
                          <a:prstClr val="white"/>
                        </a:solidFill>
                        <a:effectLst/>
                        <a:uLnTx/>
                        <a:uFillTx/>
                        <a:latin typeface="Century Schoolbook" panose="02040604050505020304" pitchFamily="18" charset="0"/>
                        <a:ea typeface="Times New Roman" panose="02020603050405020304" pitchFamily="18" charset="0"/>
                        <a:cs typeface="Times New Roman" panose="02020603050405020304" pitchFamily="18" charset="0"/>
                      </a:endParaRPr>
                    </a:p>
                  </a:txBody>
                  <a:tcPr marL="121920" marR="121920" marT="34290" marB="3429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9285D"/>
                    </a:solidFill>
                  </a:tcPr>
                </a:tc>
                <a:tc hMerge="1">
                  <a:txBody>
                    <a:bodyPr/>
                    <a:lstStyle/>
                    <a:p>
                      <a:pPr algn="l"/>
                      <a:endParaRPr lang="en-US" sz="1100" dirty="0">
                        <a:latin typeface="+mn-lt"/>
                        <a:cs typeface="Arial" panose="020B0604020202020204" pitchFamily="34" charset="0"/>
                      </a:endParaRP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9285D"/>
                    </a:solidFill>
                  </a:tcPr>
                </a:tc>
                <a:extLst>
                  <a:ext uri="{0D108BD9-81ED-4DB2-BD59-A6C34878D82A}">
                    <a16:rowId xmlns:a16="http://schemas.microsoft.com/office/drawing/2014/main" val="150405150"/>
                  </a:ext>
                </a:extLst>
              </a:tr>
              <a:tr h="0">
                <a:tc>
                  <a:txBody>
                    <a:bodyPr/>
                    <a:lstStyle/>
                    <a:p>
                      <a:pPr algn="r"/>
                      <a:r>
                        <a:rPr lang="en-US" sz="1000" b="1" dirty="0">
                          <a:solidFill>
                            <a:srgbClr val="19285D"/>
                          </a:solidFill>
                          <a:latin typeface="+mn-lt"/>
                          <a:cs typeface="Arial" panose="020B0604020202020204" pitchFamily="34" charset="0"/>
                        </a:rPr>
                        <a:t>9:00-9:30 am</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Welcome &amp; Ice Breaker</a:t>
                      </a: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62979764"/>
                  </a:ext>
                </a:extLst>
              </a:tr>
              <a:tr h="0">
                <a:tc>
                  <a:txBody>
                    <a:bodyPr/>
                    <a:lstStyle/>
                    <a:p>
                      <a:pPr algn="r"/>
                      <a:r>
                        <a:rPr lang="en-US" sz="1000" b="1" dirty="0">
                          <a:solidFill>
                            <a:srgbClr val="19285D"/>
                          </a:solidFill>
                          <a:latin typeface="+mn-lt"/>
                          <a:cs typeface="Arial" panose="020B0604020202020204" pitchFamily="34" charset="0"/>
                        </a:rPr>
                        <a:t>9:30-10:45 am </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spcBef>
                          <a:spcPts val="0"/>
                        </a:spcBef>
                        <a:spcAft>
                          <a:spcPts val="0"/>
                        </a:spcAft>
                      </a:pPr>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Echo Clinical Cultivator</a:t>
                      </a: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30955845"/>
                  </a:ext>
                </a:extLst>
              </a:tr>
              <a:tr h="0">
                <a:tc>
                  <a:txBody>
                    <a:bodyPr/>
                    <a:lstStyle/>
                    <a:p>
                      <a:pPr marL="0" marR="0" lvl="0" indent="0" algn="r" defTabSz="412016" rtl="0" eaLnBrk="1" fontAlgn="auto" latinLnBrk="0" hangingPunct="0">
                        <a:lnSpc>
                          <a:spcPct val="100000"/>
                        </a:lnSpc>
                        <a:spcBef>
                          <a:spcPts val="0"/>
                        </a:spcBef>
                        <a:spcAft>
                          <a:spcPts val="0"/>
                        </a:spcAft>
                        <a:buClrTx/>
                        <a:buSzTx/>
                        <a:buFontTx/>
                        <a:buNone/>
                        <a:tabLst/>
                        <a:defRPr/>
                      </a:pPr>
                      <a:r>
                        <a:rPr lang="en-US" sz="1000" b="1" dirty="0">
                          <a:solidFill>
                            <a:srgbClr val="19285D"/>
                          </a:solidFill>
                          <a:latin typeface="+mn-lt"/>
                          <a:cs typeface="Arial" panose="020B0604020202020204" pitchFamily="34" charset="0"/>
                        </a:rPr>
                        <a:t>10:45-11:00 am </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BREAK</a:t>
                      </a:r>
                      <a:endParaRPr lang="en-US" sz="1000" dirty="0">
                        <a:solidFill>
                          <a:srgbClr val="53565A"/>
                        </a:solidFill>
                        <a:latin typeface="+mn-lt"/>
                        <a:cs typeface="Arial" panose="020B0604020202020204" pitchFamily="34" charset="0"/>
                      </a:endParaRP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01434639"/>
                  </a:ext>
                </a:extLst>
              </a:tr>
              <a:tr h="0">
                <a:tc>
                  <a:txBody>
                    <a:bodyPr/>
                    <a:lstStyle/>
                    <a:p>
                      <a:pPr algn="r"/>
                      <a:r>
                        <a:rPr lang="en-US" sz="1000" b="1" kern="1200" dirty="0">
                          <a:solidFill>
                            <a:srgbClr val="19285D"/>
                          </a:solidFill>
                          <a:latin typeface="+mn-lt"/>
                          <a:ea typeface="+mn-ea"/>
                          <a:cs typeface="Arial" panose="020B0604020202020204" pitchFamily="34" charset="0"/>
                        </a:rPr>
                        <a:t>11:00 am-12:00 pm </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Patient Identifiers</a:t>
                      </a:r>
                      <a:endParaRPr lang="en-US" sz="1000" b="1" dirty="0">
                        <a:solidFill>
                          <a:srgbClr val="19285D"/>
                        </a:solidFill>
                        <a:latin typeface="+mn-lt"/>
                        <a:cs typeface="Arial" panose="020B0604020202020204" pitchFamily="34" charset="0"/>
                      </a:endParaRP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897116"/>
                  </a:ext>
                </a:extLst>
              </a:tr>
            </a:tbl>
          </a:graphicData>
        </a:graphic>
      </p:graphicFrame>
      <p:graphicFrame>
        <p:nvGraphicFramePr>
          <p:cNvPr id="9" name="Table 8">
            <a:extLst>
              <a:ext uri="{FF2B5EF4-FFF2-40B4-BE49-F238E27FC236}">
                <a16:creationId xmlns:a16="http://schemas.microsoft.com/office/drawing/2014/main" id="{C87C63D9-AACA-2B41-B36A-F71072911580}"/>
              </a:ext>
            </a:extLst>
          </p:cNvPr>
          <p:cNvGraphicFramePr>
            <a:graphicFrameLocks noGrp="1"/>
          </p:cNvGraphicFramePr>
          <p:nvPr>
            <p:extLst>
              <p:ext uri="{D42A27DB-BD31-4B8C-83A1-F6EECF244321}">
                <p14:modId xmlns:p14="http://schemas.microsoft.com/office/powerpoint/2010/main" val="1027337470"/>
              </p:ext>
            </p:extLst>
          </p:nvPr>
        </p:nvGraphicFramePr>
        <p:xfrm>
          <a:off x="240214" y="4506330"/>
          <a:ext cx="4315702" cy="1546860"/>
        </p:xfrm>
        <a:graphic>
          <a:graphicData uri="http://schemas.openxmlformats.org/drawingml/2006/table">
            <a:tbl>
              <a:tblPr firstRow="1" bandRow="1">
                <a:tableStyleId>{5C22544A-7EE6-4342-B048-85BDC9FD1C3A}</a:tableStyleId>
              </a:tblPr>
              <a:tblGrid>
                <a:gridCol w="1397298">
                  <a:extLst>
                    <a:ext uri="{9D8B030D-6E8A-4147-A177-3AD203B41FA5}">
                      <a16:colId xmlns:a16="http://schemas.microsoft.com/office/drawing/2014/main" val="3460872777"/>
                    </a:ext>
                  </a:extLst>
                </a:gridCol>
                <a:gridCol w="2918404">
                  <a:extLst>
                    <a:ext uri="{9D8B030D-6E8A-4147-A177-3AD203B41FA5}">
                      <a16:colId xmlns:a16="http://schemas.microsoft.com/office/drawing/2014/main" val="3929844881"/>
                    </a:ext>
                  </a:extLst>
                </a:gridCol>
              </a:tblGrid>
              <a:tr h="131696">
                <a:tc gridSpan="2">
                  <a:txBody>
                    <a:bodyPr/>
                    <a:lstStyle/>
                    <a:p>
                      <a:pPr marL="0" marR="0">
                        <a:spcBef>
                          <a:spcPts val="0"/>
                        </a:spcBef>
                        <a:spcAft>
                          <a:spcPts val="0"/>
                        </a:spcAft>
                      </a:pPr>
                      <a:r>
                        <a:rPr lang="en-US" sz="1000" dirty="0">
                          <a:effectLst/>
                        </a:rPr>
                        <a:t>Day 1 PM Focus – </a:t>
                      </a:r>
                      <a:r>
                        <a:rPr kumimoji="0" lang="en-US" sz="1000" b="1" i="0" u="none" strike="noStrike" kern="1200" cap="none" spc="0" normalizeH="0" baseline="0" noProof="0" dirty="0">
                          <a:ln>
                            <a:noFill/>
                          </a:ln>
                          <a:solidFill>
                            <a:prstClr val="white"/>
                          </a:solidFill>
                          <a:effectLst/>
                          <a:uLnTx/>
                          <a:uFillTx/>
                          <a:latin typeface="+mn-lt"/>
                          <a:ea typeface="+mn-ea"/>
                          <a:cs typeface="+mn-cs"/>
                        </a:rPr>
                        <a:t>Echocardiogram</a:t>
                      </a:r>
                      <a:r>
                        <a:rPr lang="en-US" sz="1000" dirty="0">
                          <a:effectLst/>
                        </a:rPr>
                        <a:t>: Connection is Crucial/Application </a:t>
                      </a:r>
                      <a:endParaRPr lang="en-US" sz="1000" dirty="0">
                        <a:effectLst/>
                        <a:latin typeface="Century Schoolbook" panose="02040604050505020304" pitchFamily="18" charset="0"/>
                        <a:ea typeface="Times New Roman" panose="02020603050405020304" pitchFamily="18" charset="0"/>
                        <a:cs typeface="Times New Roman" panose="02020603050405020304" pitchFamily="18" charset="0"/>
                      </a:endParaRPr>
                    </a:p>
                  </a:txBody>
                  <a:tcPr marL="121920" marR="121920" marT="34290" marB="3429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9285D"/>
                    </a:solidFill>
                  </a:tcPr>
                </a:tc>
                <a:tc hMerge="1">
                  <a:txBody>
                    <a:bodyPr/>
                    <a:lstStyle/>
                    <a:p>
                      <a:pPr algn="l"/>
                      <a:endParaRPr lang="en-US" sz="1100" dirty="0">
                        <a:latin typeface="+mn-lt"/>
                        <a:cs typeface="Arial" panose="020B0604020202020204" pitchFamily="34" charset="0"/>
                      </a:endParaRP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9285D"/>
                    </a:solidFill>
                  </a:tcPr>
                </a:tc>
                <a:extLst>
                  <a:ext uri="{0D108BD9-81ED-4DB2-BD59-A6C34878D82A}">
                    <a16:rowId xmlns:a16="http://schemas.microsoft.com/office/drawing/2014/main" val="150405150"/>
                  </a:ext>
                </a:extLst>
              </a:tr>
              <a:tr h="131696">
                <a:tc>
                  <a:txBody>
                    <a:bodyPr/>
                    <a:lstStyle/>
                    <a:p>
                      <a:pPr algn="r"/>
                      <a:r>
                        <a:rPr lang="en-US" sz="1000" b="1" dirty="0">
                          <a:solidFill>
                            <a:srgbClr val="19285D"/>
                          </a:solidFill>
                          <a:latin typeface="+mn-lt"/>
                          <a:cs typeface="Arial" panose="020B0604020202020204" pitchFamily="34" charset="0"/>
                        </a:rPr>
                        <a:t>12:00-1:00 pm</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LUNCH</a:t>
                      </a: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762979764"/>
                  </a:ext>
                </a:extLst>
              </a:tr>
              <a:tr h="131696">
                <a:tc>
                  <a:txBody>
                    <a:bodyPr/>
                    <a:lstStyle/>
                    <a:p>
                      <a:pPr algn="r"/>
                      <a:r>
                        <a:rPr lang="en-US" sz="1000" b="1" dirty="0">
                          <a:solidFill>
                            <a:srgbClr val="19285D"/>
                          </a:solidFill>
                          <a:latin typeface="+mn-lt"/>
                          <a:cs typeface="Arial" panose="020B0604020202020204" pitchFamily="34" charset="0"/>
                        </a:rPr>
                        <a:t>1:00-2:00 pm</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Lead the Dialogue: Listening/Questioning</a:t>
                      </a: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769089221"/>
                  </a:ext>
                </a:extLst>
              </a:tr>
              <a:tr h="131696">
                <a:tc>
                  <a:txBody>
                    <a:bodyPr/>
                    <a:lstStyle/>
                    <a:p>
                      <a:pPr marL="0" marR="0" lvl="0" indent="0" algn="r" defTabSz="412016" rtl="0" eaLnBrk="1" fontAlgn="auto" latinLnBrk="0" hangingPunct="0">
                        <a:lnSpc>
                          <a:spcPct val="100000"/>
                        </a:lnSpc>
                        <a:spcBef>
                          <a:spcPts val="0"/>
                        </a:spcBef>
                        <a:spcAft>
                          <a:spcPts val="0"/>
                        </a:spcAft>
                        <a:buClrTx/>
                        <a:buSzTx/>
                        <a:buFontTx/>
                        <a:buNone/>
                        <a:tabLst/>
                        <a:defRPr/>
                      </a:pPr>
                      <a:r>
                        <a:rPr lang="en-US" sz="1000" b="1" dirty="0">
                          <a:solidFill>
                            <a:srgbClr val="19285D"/>
                          </a:solidFill>
                          <a:latin typeface="+mn-lt"/>
                          <a:cs typeface="Arial" panose="020B0604020202020204" pitchFamily="34" charset="0"/>
                        </a:rPr>
                        <a:t>2:00-2:15 pm</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BREAK</a:t>
                      </a:r>
                      <a:endParaRPr lang="en-US" sz="1000" dirty="0">
                        <a:solidFill>
                          <a:srgbClr val="53565A"/>
                        </a:solidFill>
                        <a:latin typeface="+mn-lt"/>
                        <a:cs typeface="Arial" panose="020B0604020202020204" pitchFamily="34" charset="0"/>
                      </a:endParaRP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901434639"/>
                  </a:ext>
                </a:extLst>
              </a:tr>
              <a:tr h="131696">
                <a:tc>
                  <a:txBody>
                    <a:bodyPr/>
                    <a:lstStyle/>
                    <a:p>
                      <a:pPr algn="r"/>
                      <a:r>
                        <a:rPr lang="en-US" sz="1000" b="1" kern="1200" dirty="0">
                          <a:solidFill>
                            <a:srgbClr val="19285D"/>
                          </a:solidFill>
                          <a:latin typeface="+mn-lt"/>
                          <a:ea typeface="+mn-ea"/>
                          <a:cs typeface="Arial" panose="020B0604020202020204" pitchFamily="34" charset="0"/>
                        </a:rPr>
                        <a:t>2:15-3:15 pm</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Managing ‘Rabbit Holes’</a:t>
                      </a:r>
                      <a:endParaRPr lang="en-US" sz="1000" b="1" dirty="0">
                        <a:solidFill>
                          <a:srgbClr val="19285D"/>
                        </a:solidFill>
                        <a:latin typeface="+mn-lt"/>
                        <a:cs typeface="Arial" panose="020B0604020202020204" pitchFamily="34" charset="0"/>
                      </a:endParaRP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897116"/>
                  </a:ext>
                </a:extLst>
              </a:tr>
              <a:tr h="131696">
                <a:tc>
                  <a:txBody>
                    <a:bodyPr/>
                    <a:lstStyle/>
                    <a:p>
                      <a:pPr algn="r"/>
                      <a:r>
                        <a:rPr lang="en-US" sz="1000" b="1" kern="1200" dirty="0">
                          <a:solidFill>
                            <a:srgbClr val="19285D"/>
                          </a:solidFill>
                          <a:latin typeface="+mn-lt"/>
                          <a:ea typeface="+mn-ea"/>
                          <a:cs typeface="Arial" panose="020B0604020202020204" pitchFamily="34" charset="0"/>
                        </a:rPr>
                        <a:t>3:15-3:45 pm</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GROW</a:t>
                      </a: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007396224"/>
                  </a:ext>
                </a:extLst>
              </a:tr>
              <a:tr h="131696">
                <a:tc>
                  <a:txBody>
                    <a:bodyPr/>
                    <a:lstStyle/>
                    <a:p>
                      <a:pPr algn="r"/>
                      <a:r>
                        <a:rPr lang="en-US" sz="1000" b="1" kern="1200" dirty="0">
                          <a:solidFill>
                            <a:srgbClr val="19285D"/>
                          </a:solidFill>
                          <a:latin typeface="+mn-lt"/>
                          <a:ea typeface="+mn-ea"/>
                          <a:cs typeface="Arial" panose="020B0604020202020204" pitchFamily="34" charset="0"/>
                        </a:rPr>
                        <a:t>3:45-5:00 pm</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Dialogue Duos</a:t>
                      </a: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453478042"/>
                  </a:ext>
                </a:extLst>
              </a:tr>
            </a:tbl>
          </a:graphicData>
        </a:graphic>
      </p:graphicFrame>
      <p:sp>
        <p:nvSpPr>
          <p:cNvPr id="10" name="Isosceles Triangle 6">
            <a:extLst>
              <a:ext uri="{FF2B5EF4-FFF2-40B4-BE49-F238E27FC236}">
                <a16:creationId xmlns:a16="http://schemas.microsoft.com/office/drawing/2014/main" id="{0850B59C-3E49-4C92-97A9-8C7289088B77}"/>
              </a:ext>
            </a:extLst>
          </p:cNvPr>
          <p:cNvSpPr/>
          <p:nvPr/>
        </p:nvSpPr>
        <p:spPr>
          <a:xfrm rot="5400000">
            <a:off x="50887" y="4899858"/>
            <a:ext cx="224950" cy="326722"/>
          </a:xfrm>
          <a:prstGeom prst="triangle">
            <a:avLst/>
          </a:prstGeom>
          <a:solidFill>
            <a:srgbClr val="C1D7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B119AE"/>
              </a:solidFill>
            </a:endParaRPr>
          </a:p>
        </p:txBody>
      </p:sp>
    </p:spTree>
    <p:extLst>
      <p:ext uri="{BB962C8B-B14F-4D97-AF65-F5344CB8AC3E}">
        <p14:creationId xmlns:p14="http://schemas.microsoft.com/office/powerpoint/2010/main" val="408004012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6375" y="546100"/>
            <a:ext cx="4365625" cy="2455863"/>
          </a:xfrm>
        </p:spPr>
      </p:sp>
      <p:sp>
        <p:nvSpPr>
          <p:cNvPr id="3" name="Notes Placeholder 2"/>
          <p:cNvSpPr>
            <a:spLocks noGrp="1"/>
          </p:cNvSpPr>
          <p:nvPr>
            <p:ph type="body" idx="1"/>
          </p:nvPr>
        </p:nvSpPr>
        <p:spPr>
          <a:xfrm>
            <a:off x="4758724" y="875838"/>
            <a:ext cx="4269866" cy="5982162"/>
          </a:xfrm>
        </p:spPr>
        <p:txBody>
          <a:bodyPr/>
          <a:lstStyle/>
          <a:p>
            <a:pPr>
              <a:spcBef>
                <a:spcPts val="300"/>
              </a:spcBef>
            </a:pPr>
            <a:r>
              <a:rPr lang="en-US" sz="1200" b="1" dirty="0"/>
              <a:t>Say</a:t>
            </a:r>
            <a:r>
              <a:rPr lang="en-US" sz="1200" dirty="0"/>
              <a:t>: </a:t>
            </a:r>
          </a:p>
          <a:p>
            <a:pPr lvl="1">
              <a:spcBef>
                <a:spcPts val="300"/>
              </a:spcBef>
            </a:pPr>
            <a:r>
              <a:rPr lang="en-US" i="1" dirty="0"/>
              <a:t>So, once you’ve amplified your approach to listening, how can you further deepen a connection with an HCP?</a:t>
            </a:r>
          </a:p>
          <a:p>
            <a:pPr lvl="1">
              <a:spcBef>
                <a:spcPts val="300"/>
              </a:spcBef>
            </a:pPr>
            <a:r>
              <a:rPr lang="en-US" i="1" dirty="0"/>
              <a:t>So much of your ability to form deeper connections with an HCP is contingent upon whether that HCP sees you as both a </a:t>
            </a:r>
            <a:r>
              <a:rPr lang="en-US" b="1" i="1" dirty="0"/>
              <a:t>respectable subject matter expert </a:t>
            </a:r>
            <a:r>
              <a:rPr lang="en-US" i="1" dirty="0"/>
              <a:t>regarding the relevant disease state, products, patients, and healthcare ecosystem, but also whether you are </a:t>
            </a:r>
            <a:r>
              <a:rPr lang="en-US" b="1" i="1" dirty="0"/>
              <a:t>able to intuit what matters most to them</a:t>
            </a:r>
            <a:r>
              <a:rPr lang="en-US" i="1" dirty="0"/>
              <a:t>. If they see you as an asset to their working life, able to support and add ease to their work while providing insights that may help their patients, it may allow you to deepen your connection with an HCP.</a:t>
            </a:r>
          </a:p>
          <a:p>
            <a:pPr lvl="1">
              <a:spcBef>
                <a:spcPts val="300"/>
              </a:spcBef>
            </a:pPr>
            <a:r>
              <a:rPr lang="en-US" i="1" dirty="0"/>
              <a:t>Part of forming deeper connections is your ability to listen, as we’ve discussed. Part of it is being able to ask the right questions, opening things up for new paths of dialogue and potential solutions.</a:t>
            </a:r>
          </a:p>
          <a:p>
            <a:pPr lvl="1">
              <a:spcBef>
                <a:spcPts val="300"/>
              </a:spcBef>
            </a:pPr>
            <a:r>
              <a:rPr lang="en-US" i="1" dirty="0"/>
              <a:t>Often times, our instincts to ask questions in the first place may be shaped by the workplace culture or customer ecosystem we are in. Some environments may dissuade asking questions. While it is possible to overcome an anti-questioning culture, this may be difficult. </a:t>
            </a:r>
          </a:p>
          <a:p>
            <a:pPr>
              <a:spcBef>
                <a:spcPts val="300"/>
              </a:spcBef>
            </a:pPr>
            <a:r>
              <a:rPr lang="en-US" b="1" dirty="0"/>
              <a:t>Review</a:t>
            </a:r>
            <a:r>
              <a:rPr lang="en-US" dirty="0"/>
              <a:t> the on-screen qualifiers.</a:t>
            </a:r>
          </a:p>
          <a:p>
            <a:pPr>
              <a:spcBef>
                <a:spcPts val="300"/>
              </a:spcBef>
            </a:pPr>
            <a:r>
              <a:rPr lang="en-US" b="1" dirty="0"/>
              <a:t>Ask</a:t>
            </a:r>
            <a:r>
              <a:rPr lang="en-US" dirty="0"/>
              <a:t>: </a:t>
            </a:r>
            <a:r>
              <a:rPr lang="en-US" i="1" dirty="0"/>
              <a:t>In what ways are or aren’t your customer environments a questioning culture?</a:t>
            </a:r>
          </a:p>
          <a:p>
            <a:pPr>
              <a:spcBef>
                <a:spcPts val="300"/>
              </a:spcBef>
            </a:pPr>
            <a:r>
              <a:rPr lang="en-US" b="1" dirty="0"/>
              <a:t>Solicit</a:t>
            </a:r>
            <a:r>
              <a:rPr lang="en-US" dirty="0"/>
              <a:t> responses from the room, </a:t>
            </a:r>
            <a:r>
              <a:rPr lang="en-US" b="1" dirty="0"/>
              <a:t>noting</a:t>
            </a:r>
            <a:r>
              <a:rPr lang="en-US" dirty="0"/>
              <a:t> common themes.</a:t>
            </a:r>
          </a:p>
        </p:txBody>
      </p:sp>
      <p:sp>
        <p:nvSpPr>
          <p:cNvPr id="4" name="Rectangle 3">
            <a:extLst>
              <a:ext uri="{FF2B5EF4-FFF2-40B4-BE49-F238E27FC236}">
                <a16:creationId xmlns:a16="http://schemas.microsoft.com/office/drawing/2014/main" id="{28D86073-1B0B-88FE-C056-20C3DD1EF033}"/>
              </a:ext>
            </a:extLst>
          </p:cNvPr>
          <p:cNvSpPr/>
          <p:nvPr/>
        </p:nvSpPr>
        <p:spPr>
          <a:xfrm>
            <a:off x="116305" y="30115"/>
            <a:ext cx="4908120" cy="277785"/>
          </a:xfrm>
          <a:prstGeom prst="rect">
            <a:avLst/>
          </a:prstGeom>
        </p:spPr>
        <p:txBody>
          <a:bodyPr wrap="square" lIns="92217" tIns="46109" rIns="92217" bIns="46109" anchor="ctr">
            <a:spAutoFit/>
          </a:bodyPr>
          <a:lstStyle/>
          <a:p>
            <a:pPr algn="l">
              <a:spcBef>
                <a:spcPts val="403"/>
              </a:spcBef>
            </a:pPr>
            <a:r>
              <a:rPr lang="en-US" sz="1200" b="1" dirty="0">
                <a:solidFill>
                  <a:schemeClr val="bg1"/>
                </a:solidFill>
                <a:latin typeface="Arial" panose="020B0604020202020204" pitchFamily="34" charset="0"/>
                <a:cs typeface="Arial" panose="020B0604020202020204" pitchFamily="34" charset="0"/>
              </a:rPr>
              <a:t>DAY 1: RCPS MASTERCLASS</a:t>
            </a:r>
          </a:p>
        </p:txBody>
      </p:sp>
      <p:graphicFrame>
        <p:nvGraphicFramePr>
          <p:cNvPr id="8" name="Table 7">
            <a:extLst>
              <a:ext uri="{FF2B5EF4-FFF2-40B4-BE49-F238E27FC236}">
                <a16:creationId xmlns:a16="http://schemas.microsoft.com/office/drawing/2014/main" id="{60E13CCD-C44E-08E0-4F43-BEA687DD0D59}"/>
              </a:ext>
            </a:extLst>
          </p:cNvPr>
          <p:cNvGraphicFramePr>
            <a:graphicFrameLocks noGrp="1"/>
          </p:cNvGraphicFramePr>
          <p:nvPr>
            <p:extLst>
              <p:ext uri="{D42A27DB-BD31-4B8C-83A1-F6EECF244321}">
                <p14:modId xmlns:p14="http://schemas.microsoft.com/office/powerpoint/2010/main" val="4178908283"/>
              </p:ext>
            </p:extLst>
          </p:nvPr>
        </p:nvGraphicFramePr>
        <p:xfrm>
          <a:off x="239697" y="3401430"/>
          <a:ext cx="4310908" cy="1104900"/>
        </p:xfrm>
        <a:graphic>
          <a:graphicData uri="http://schemas.openxmlformats.org/drawingml/2006/table">
            <a:tbl>
              <a:tblPr firstRow="1" bandRow="1">
                <a:tableStyleId>{5C22544A-7EE6-4342-B048-85BDC9FD1C3A}</a:tableStyleId>
              </a:tblPr>
              <a:tblGrid>
                <a:gridCol w="1399032">
                  <a:extLst>
                    <a:ext uri="{9D8B030D-6E8A-4147-A177-3AD203B41FA5}">
                      <a16:colId xmlns:a16="http://schemas.microsoft.com/office/drawing/2014/main" val="3460872777"/>
                    </a:ext>
                  </a:extLst>
                </a:gridCol>
                <a:gridCol w="2911876">
                  <a:extLst>
                    <a:ext uri="{9D8B030D-6E8A-4147-A177-3AD203B41FA5}">
                      <a16:colId xmlns:a16="http://schemas.microsoft.com/office/drawing/2014/main" val="3929844881"/>
                    </a:ext>
                  </a:extLst>
                </a:gridCol>
              </a:tblGrid>
              <a:tr h="0">
                <a:tc gridSpan="2">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white"/>
                          </a:solidFill>
                          <a:effectLst/>
                          <a:uLnTx/>
                          <a:uFillTx/>
                          <a:latin typeface="+mn-lt"/>
                          <a:ea typeface="+mn-ea"/>
                          <a:cs typeface="+mn-cs"/>
                        </a:rPr>
                        <a:t>Day 1 AM Focus – Echocardiogram &amp; Our Patients</a:t>
                      </a:r>
                      <a:endParaRPr kumimoji="0" lang="en-US" sz="1000" b="1" i="0" u="none" strike="noStrike" kern="1200" cap="none" spc="0" normalizeH="0" baseline="0" noProof="0" dirty="0">
                        <a:ln>
                          <a:noFill/>
                        </a:ln>
                        <a:solidFill>
                          <a:prstClr val="white"/>
                        </a:solidFill>
                        <a:effectLst/>
                        <a:uLnTx/>
                        <a:uFillTx/>
                        <a:latin typeface="Century Schoolbook" panose="02040604050505020304" pitchFamily="18" charset="0"/>
                        <a:ea typeface="Times New Roman" panose="02020603050405020304" pitchFamily="18" charset="0"/>
                        <a:cs typeface="Times New Roman" panose="02020603050405020304" pitchFamily="18" charset="0"/>
                      </a:endParaRPr>
                    </a:p>
                  </a:txBody>
                  <a:tcPr marL="121920" marR="121920" marT="34290" marB="3429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9285D"/>
                    </a:solidFill>
                  </a:tcPr>
                </a:tc>
                <a:tc hMerge="1">
                  <a:txBody>
                    <a:bodyPr/>
                    <a:lstStyle/>
                    <a:p>
                      <a:pPr algn="l"/>
                      <a:endParaRPr lang="en-US" sz="1100" dirty="0">
                        <a:latin typeface="+mn-lt"/>
                        <a:cs typeface="Arial" panose="020B0604020202020204" pitchFamily="34" charset="0"/>
                      </a:endParaRP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9285D"/>
                    </a:solidFill>
                  </a:tcPr>
                </a:tc>
                <a:extLst>
                  <a:ext uri="{0D108BD9-81ED-4DB2-BD59-A6C34878D82A}">
                    <a16:rowId xmlns:a16="http://schemas.microsoft.com/office/drawing/2014/main" val="150405150"/>
                  </a:ext>
                </a:extLst>
              </a:tr>
              <a:tr h="0">
                <a:tc>
                  <a:txBody>
                    <a:bodyPr/>
                    <a:lstStyle/>
                    <a:p>
                      <a:pPr algn="r"/>
                      <a:r>
                        <a:rPr lang="en-US" sz="1000" b="1" dirty="0">
                          <a:solidFill>
                            <a:srgbClr val="19285D"/>
                          </a:solidFill>
                          <a:latin typeface="+mn-lt"/>
                          <a:cs typeface="Arial" panose="020B0604020202020204" pitchFamily="34" charset="0"/>
                        </a:rPr>
                        <a:t>9:00-9:30 am</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Welcome &amp; Ice Breaker</a:t>
                      </a: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62979764"/>
                  </a:ext>
                </a:extLst>
              </a:tr>
              <a:tr h="0">
                <a:tc>
                  <a:txBody>
                    <a:bodyPr/>
                    <a:lstStyle/>
                    <a:p>
                      <a:pPr algn="r"/>
                      <a:r>
                        <a:rPr lang="en-US" sz="1000" b="1" dirty="0">
                          <a:solidFill>
                            <a:srgbClr val="19285D"/>
                          </a:solidFill>
                          <a:latin typeface="+mn-lt"/>
                          <a:cs typeface="Arial" panose="020B0604020202020204" pitchFamily="34" charset="0"/>
                        </a:rPr>
                        <a:t>9:30-10:45 am </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spcBef>
                          <a:spcPts val="0"/>
                        </a:spcBef>
                        <a:spcAft>
                          <a:spcPts val="0"/>
                        </a:spcAft>
                      </a:pPr>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Echo Clinical Cultivator</a:t>
                      </a: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30955845"/>
                  </a:ext>
                </a:extLst>
              </a:tr>
              <a:tr h="0">
                <a:tc>
                  <a:txBody>
                    <a:bodyPr/>
                    <a:lstStyle/>
                    <a:p>
                      <a:pPr marL="0" marR="0" lvl="0" indent="0" algn="r" defTabSz="412016" rtl="0" eaLnBrk="1" fontAlgn="auto" latinLnBrk="0" hangingPunct="0">
                        <a:lnSpc>
                          <a:spcPct val="100000"/>
                        </a:lnSpc>
                        <a:spcBef>
                          <a:spcPts val="0"/>
                        </a:spcBef>
                        <a:spcAft>
                          <a:spcPts val="0"/>
                        </a:spcAft>
                        <a:buClrTx/>
                        <a:buSzTx/>
                        <a:buFontTx/>
                        <a:buNone/>
                        <a:tabLst/>
                        <a:defRPr/>
                      </a:pPr>
                      <a:r>
                        <a:rPr lang="en-US" sz="1000" b="1" dirty="0">
                          <a:solidFill>
                            <a:srgbClr val="19285D"/>
                          </a:solidFill>
                          <a:latin typeface="+mn-lt"/>
                          <a:cs typeface="Arial" panose="020B0604020202020204" pitchFamily="34" charset="0"/>
                        </a:rPr>
                        <a:t>10:45-11:00 am </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BREAK</a:t>
                      </a:r>
                      <a:endParaRPr lang="en-US" sz="1000" dirty="0">
                        <a:solidFill>
                          <a:srgbClr val="53565A"/>
                        </a:solidFill>
                        <a:latin typeface="+mn-lt"/>
                        <a:cs typeface="Arial" panose="020B0604020202020204" pitchFamily="34" charset="0"/>
                      </a:endParaRP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01434639"/>
                  </a:ext>
                </a:extLst>
              </a:tr>
              <a:tr h="0">
                <a:tc>
                  <a:txBody>
                    <a:bodyPr/>
                    <a:lstStyle/>
                    <a:p>
                      <a:pPr algn="r"/>
                      <a:r>
                        <a:rPr lang="en-US" sz="1000" b="1" kern="1200" dirty="0">
                          <a:solidFill>
                            <a:srgbClr val="19285D"/>
                          </a:solidFill>
                          <a:latin typeface="+mn-lt"/>
                          <a:ea typeface="+mn-ea"/>
                          <a:cs typeface="Arial" panose="020B0604020202020204" pitchFamily="34" charset="0"/>
                        </a:rPr>
                        <a:t>11:00 am-12:00 pm </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Patient Identifiers</a:t>
                      </a:r>
                      <a:endParaRPr lang="en-US" sz="1000" b="1" dirty="0">
                        <a:solidFill>
                          <a:srgbClr val="19285D"/>
                        </a:solidFill>
                        <a:latin typeface="+mn-lt"/>
                        <a:cs typeface="Arial" panose="020B0604020202020204" pitchFamily="34" charset="0"/>
                      </a:endParaRP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897116"/>
                  </a:ext>
                </a:extLst>
              </a:tr>
            </a:tbl>
          </a:graphicData>
        </a:graphic>
      </p:graphicFrame>
      <p:graphicFrame>
        <p:nvGraphicFramePr>
          <p:cNvPr id="9" name="Table 8">
            <a:extLst>
              <a:ext uri="{FF2B5EF4-FFF2-40B4-BE49-F238E27FC236}">
                <a16:creationId xmlns:a16="http://schemas.microsoft.com/office/drawing/2014/main" id="{7FFE1FEB-0B0C-FCB3-E449-378853B6E2DF}"/>
              </a:ext>
            </a:extLst>
          </p:cNvPr>
          <p:cNvGraphicFramePr>
            <a:graphicFrameLocks noGrp="1"/>
          </p:cNvGraphicFramePr>
          <p:nvPr>
            <p:extLst>
              <p:ext uri="{D42A27DB-BD31-4B8C-83A1-F6EECF244321}">
                <p14:modId xmlns:p14="http://schemas.microsoft.com/office/powerpoint/2010/main" val="1027337470"/>
              </p:ext>
            </p:extLst>
          </p:nvPr>
        </p:nvGraphicFramePr>
        <p:xfrm>
          <a:off x="240214" y="4506330"/>
          <a:ext cx="4315702" cy="1546860"/>
        </p:xfrm>
        <a:graphic>
          <a:graphicData uri="http://schemas.openxmlformats.org/drawingml/2006/table">
            <a:tbl>
              <a:tblPr firstRow="1" bandRow="1">
                <a:tableStyleId>{5C22544A-7EE6-4342-B048-85BDC9FD1C3A}</a:tableStyleId>
              </a:tblPr>
              <a:tblGrid>
                <a:gridCol w="1397298">
                  <a:extLst>
                    <a:ext uri="{9D8B030D-6E8A-4147-A177-3AD203B41FA5}">
                      <a16:colId xmlns:a16="http://schemas.microsoft.com/office/drawing/2014/main" val="3460872777"/>
                    </a:ext>
                  </a:extLst>
                </a:gridCol>
                <a:gridCol w="2918404">
                  <a:extLst>
                    <a:ext uri="{9D8B030D-6E8A-4147-A177-3AD203B41FA5}">
                      <a16:colId xmlns:a16="http://schemas.microsoft.com/office/drawing/2014/main" val="3929844881"/>
                    </a:ext>
                  </a:extLst>
                </a:gridCol>
              </a:tblGrid>
              <a:tr h="131696">
                <a:tc gridSpan="2">
                  <a:txBody>
                    <a:bodyPr/>
                    <a:lstStyle/>
                    <a:p>
                      <a:pPr marL="0" marR="0">
                        <a:spcBef>
                          <a:spcPts val="0"/>
                        </a:spcBef>
                        <a:spcAft>
                          <a:spcPts val="0"/>
                        </a:spcAft>
                      </a:pPr>
                      <a:r>
                        <a:rPr lang="en-US" sz="1000" dirty="0">
                          <a:effectLst/>
                        </a:rPr>
                        <a:t>Day 1 PM Focus – </a:t>
                      </a:r>
                      <a:r>
                        <a:rPr kumimoji="0" lang="en-US" sz="1000" b="1" i="0" u="none" strike="noStrike" kern="1200" cap="none" spc="0" normalizeH="0" baseline="0" noProof="0" dirty="0">
                          <a:ln>
                            <a:noFill/>
                          </a:ln>
                          <a:solidFill>
                            <a:prstClr val="white"/>
                          </a:solidFill>
                          <a:effectLst/>
                          <a:uLnTx/>
                          <a:uFillTx/>
                          <a:latin typeface="+mn-lt"/>
                          <a:ea typeface="+mn-ea"/>
                          <a:cs typeface="+mn-cs"/>
                        </a:rPr>
                        <a:t>Echocardiogram</a:t>
                      </a:r>
                      <a:r>
                        <a:rPr lang="en-US" sz="1000" dirty="0">
                          <a:effectLst/>
                        </a:rPr>
                        <a:t>: Connection is Crucial/Application </a:t>
                      </a:r>
                      <a:endParaRPr lang="en-US" sz="1000" dirty="0">
                        <a:effectLst/>
                        <a:latin typeface="Century Schoolbook" panose="02040604050505020304" pitchFamily="18" charset="0"/>
                        <a:ea typeface="Times New Roman" panose="02020603050405020304" pitchFamily="18" charset="0"/>
                        <a:cs typeface="Times New Roman" panose="02020603050405020304" pitchFamily="18" charset="0"/>
                      </a:endParaRPr>
                    </a:p>
                  </a:txBody>
                  <a:tcPr marL="121920" marR="121920" marT="34290" marB="3429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9285D"/>
                    </a:solidFill>
                  </a:tcPr>
                </a:tc>
                <a:tc hMerge="1">
                  <a:txBody>
                    <a:bodyPr/>
                    <a:lstStyle/>
                    <a:p>
                      <a:pPr algn="l"/>
                      <a:endParaRPr lang="en-US" sz="1100" dirty="0">
                        <a:latin typeface="+mn-lt"/>
                        <a:cs typeface="Arial" panose="020B0604020202020204" pitchFamily="34" charset="0"/>
                      </a:endParaRP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9285D"/>
                    </a:solidFill>
                  </a:tcPr>
                </a:tc>
                <a:extLst>
                  <a:ext uri="{0D108BD9-81ED-4DB2-BD59-A6C34878D82A}">
                    <a16:rowId xmlns:a16="http://schemas.microsoft.com/office/drawing/2014/main" val="150405150"/>
                  </a:ext>
                </a:extLst>
              </a:tr>
              <a:tr h="131696">
                <a:tc>
                  <a:txBody>
                    <a:bodyPr/>
                    <a:lstStyle/>
                    <a:p>
                      <a:pPr algn="r"/>
                      <a:r>
                        <a:rPr lang="en-US" sz="1000" b="1" dirty="0">
                          <a:solidFill>
                            <a:srgbClr val="19285D"/>
                          </a:solidFill>
                          <a:latin typeface="+mn-lt"/>
                          <a:cs typeface="Arial" panose="020B0604020202020204" pitchFamily="34" charset="0"/>
                        </a:rPr>
                        <a:t>12:00-1:00 pm</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LUNCH</a:t>
                      </a: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762979764"/>
                  </a:ext>
                </a:extLst>
              </a:tr>
              <a:tr h="131696">
                <a:tc>
                  <a:txBody>
                    <a:bodyPr/>
                    <a:lstStyle/>
                    <a:p>
                      <a:pPr algn="r"/>
                      <a:r>
                        <a:rPr lang="en-US" sz="1000" b="1" dirty="0">
                          <a:solidFill>
                            <a:srgbClr val="19285D"/>
                          </a:solidFill>
                          <a:latin typeface="+mn-lt"/>
                          <a:cs typeface="Arial" panose="020B0604020202020204" pitchFamily="34" charset="0"/>
                        </a:rPr>
                        <a:t>1:00-2:00 pm</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Lead the Dialogue: Listening/Questioning</a:t>
                      </a: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769089221"/>
                  </a:ext>
                </a:extLst>
              </a:tr>
              <a:tr h="131696">
                <a:tc>
                  <a:txBody>
                    <a:bodyPr/>
                    <a:lstStyle/>
                    <a:p>
                      <a:pPr marL="0" marR="0" lvl="0" indent="0" algn="r" defTabSz="412016" rtl="0" eaLnBrk="1" fontAlgn="auto" latinLnBrk="0" hangingPunct="0">
                        <a:lnSpc>
                          <a:spcPct val="100000"/>
                        </a:lnSpc>
                        <a:spcBef>
                          <a:spcPts val="0"/>
                        </a:spcBef>
                        <a:spcAft>
                          <a:spcPts val="0"/>
                        </a:spcAft>
                        <a:buClrTx/>
                        <a:buSzTx/>
                        <a:buFontTx/>
                        <a:buNone/>
                        <a:tabLst/>
                        <a:defRPr/>
                      </a:pPr>
                      <a:r>
                        <a:rPr lang="en-US" sz="1000" b="1" dirty="0">
                          <a:solidFill>
                            <a:srgbClr val="19285D"/>
                          </a:solidFill>
                          <a:latin typeface="+mn-lt"/>
                          <a:cs typeface="Arial" panose="020B0604020202020204" pitchFamily="34" charset="0"/>
                        </a:rPr>
                        <a:t>2:00-2:15 pm</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BREAK</a:t>
                      </a:r>
                      <a:endParaRPr lang="en-US" sz="1000" dirty="0">
                        <a:solidFill>
                          <a:srgbClr val="53565A"/>
                        </a:solidFill>
                        <a:latin typeface="+mn-lt"/>
                        <a:cs typeface="Arial" panose="020B0604020202020204" pitchFamily="34" charset="0"/>
                      </a:endParaRP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901434639"/>
                  </a:ext>
                </a:extLst>
              </a:tr>
              <a:tr h="131696">
                <a:tc>
                  <a:txBody>
                    <a:bodyPr/>
                    <a:lstStyle/>
                    <a:p>
                      <a:pPr algn="r"/>
                      <a:r>
                        <a:rPr lang="en-US" sz="1000" b="1" kern="1200" dirty="0">
                          <a:solidFill>
                            <a:srgbClr val="19285D"/>
                          </a:solidFill>
                          <a:latin typeface="+mn-lt"/>
                          <a:ea typeface="+mn-ea"/>
                          <a:cs typeface="Arial" panose="020B0604020202020204" pitchFamily="34" charset="0"/>
                        </a:rPr>
                        <a:t>2:15-3:15 pm</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Managing ‘Rabbit Holes’</a:t>
                      </a:r>
                      <a:endParaRPr lang="en-US" sz="1000" b="1" dirty="0">
                        <a:solidFill>
                          <a:srgbClr val="19285D"/>
                        </a:solidFill>
                        <a:latin typeface="+mn-lt"/>
                        <a:cs typeface="Arial" panose="020B0604020202020204" pitchFamily="34" charset="0"/>
                      </a:endParaRP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897116"/>
                  </a:ext>
                </a:extLst>
              </a:tr>
              <a:tr h="131696">
                <a:tc>
                  <a:txBody>
                    <a:bodyPr/>
                    <a:lstStyle/>
                    <a:p>
                      <a:pPr algn="r"/>
                      <a:r>
                        <a:rPr lang="en-US" sz="1000" b="1" kern="1200" dirty="0">
                          <a:solidFill>
                            <a:srgbClr val="19285D"/>
                          </a:solidFill>
                          <a:latin typeface="+mn-lt"/>
                          <a:ea typeface="+mn-ea"/>
                          <a:cs typeface="Arial" panose="020B0604020202020204" pitchFamily="34" charset="0"/>
                        </a:rPr>
                        <a:t>3:15-3:45 pm</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GROW</a:t>
                      </a: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007396224"/>
                  </a:ext>
                </a:extLst>
              </a:tr>
              <a:tr h="131696">
                <a:tc>
                  <a:txBody>
                    <a:bodyPr/>
                    <a:lstStyle/>
                    <a:p>
                      <a:pPr algn="r"/>
                      <a:r>
                        <a:rPr lang="en-US" sz="1000" b="1" kern="1200" dirty="0">
                          <a:solidFill>
                            <a:srgbClr val="19285D"/>
                          </a:solidFill>
                          <a:latin typeface="+mn-lt"/>
                          <a:ea typeface="+mn-ea"/>
                          <a:cs typeface="Arial" panose="020B0604020202020204" pitchFamily="34" charset="0"/>
                        </a:rPr>
                        <a:t>3:45-5:00 pm</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Dialogue Duos</a:t>
                      </a: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453478042"/>
                  </a:ext>
                </a:extLst>
              </a:tr>
            </a:tbl>
          </a:graphicData>
        </a:graphic>
      </p:graphicFrame>
      <p:sp>
        <p:nvSpPr>
          <p:cNvPr id="10" name="Isosceles Triangle 6">
            <a:extLst>
              <a:ext uri="{FF2B5EF4-FFF2-40B4-BE49-F238E27FC236}">
                <a16:creationId xmlns:a16="http://schemas.microsoft.com/office/drawing/2014/main" id="{47937D02-B6F4-7559-69B8-44E1618EF00A}"/>
              </a:ext>
            </a:extLst>
          </p:cNvPr>
          <p:cNvSpPr/>
          <p:nvPr/>
        </p:nvSpPr>
        <p:spPr>
          <a:xfrm rot="5400000">
            <a:off x="50887" y="4899858"/>
            <a:ext cx="224950" cy="326722"/>
          </a:xfrm>
          <a:prstGeom prst="triangle">
            <a:avLst/>
          </a:prstGeom>
          <a:solidFill>
            <a:srgbClr val="C1D7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B119AE"/>
              </a:solidFill>
            </a:endParaRPr>
          </a:p>
        </p:txBody>
      </p:sp>
    </p:spTree>
    <p:extLst>
      <p:ext uri="{BB962C8B-B14F-4D97-AF65-F5344CB8AC3E}">
        <p14:creationId xmlns:p14="http://schemas.microsoft.com/office/powerpoint/2010/main" val="316718073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6375" y="546100"/>
            <a:ext cx="4365625" cy="2455863"/>
          </a:xfrm>
        </p:spPr>
      </p:sp>
      <p:sp>
        <p:nvSpPr>
          <p:cNvPr id="3" name="Notes Placeholder 2"/>
          <p:cNvSpPr>
            <a:spLocks noGrp="1"/>
          </p:cNvSpPr>
          <p:nvPr>
            <p:ph type="body" idx="1"/>
          </p:nvPr>
        </p:nvSpPr>
        <p:spPr/>
        <p:txBody>
          <a:bodyPr/>
          <a:lstStyle/>
          <a:p>
            <a:pPr>
              <a:spcBef>
                <a:spcPts val="600"/>
              </a:spcBef>
            </a:pPr>
            <a:r>
              <a:rPr lang="en-US" b="1" dirty="0"/>
              <a:t>Review </a:t>
            </a:r>
            <a:r>
              <a:rPr lang="en-US" dirty="0"/>
              <a:t>on-screen content.</a:t>
            </a:r>
          </a:p>
          <a:p>
            <a:pPr>
              <a:spcBef>
                <a:spcPts val="600"/>
              </a:spcBef>
            </a:pPr>
            <a:r>
              <a:rPr lang="en-US" b="1" dirty="0"/>
              <a:t>Say</a:t>
            </a:r>
            <a:r>
              <a:rPr lang="en-US" dirty="0"/>
              <a:t>:</a:t>
            </a:r>
          </a:p>
          <a:p>
            <a:pPr lvl="1">
              <a:spcBef>
                <a:spcPts val="600"/>
              </a:spcBef>
            </a:pPr>
            <a:r>
              <a:rPr lang="en-US" i="1" dirty="0"/>
              <a:t>By asking more considered, impactful questions you may better prove your expertise to an HCP. </a:t>
            </a:r>
          </a:p>
          <a:p>
            <a:pPr lvl="1">
              <a:spcBef>
                <a:spcPts val="600"/>
              </a:spcBef>
            </a:pPr>
            <a:r>
              <a:rPr lang="en-US" i="1" dirty="0"/>
              <a:t>Sometimes the questions you walk into the room with may help uncover a need or get you closer to selling, but this may not always be the case. </a:t>
            </a:r>
          </a:p>
          <a:p>
            <a:pPr lvl="1">
              <a:spcBef>
                <a:spcPts val="600"/>
              </a:spcBef>
              <a:buFont typeface="Arial" panose="020B0604020202020204" pitchFamily="34" charset="0"/>
              <a:buChar char="•"/>
            </a:pPr>
            <a:r>
              <a:rPr lang="en-US" i="1" kern="1200" dirty="0">
                <a:solidFill>
                  <a:schemeClr val="tx1"/>
                </a:solidFill>
                <a:latin typeface="Arial" panose="020B0604020202020204" pitchFamily="34" charset="0"/>
                <a:ea typeface="+mn-ea"/>
                <a:cs typeface="Arial" panose="020B0604020202020204" pitchFamily="34" charset="0"/>
              </a:rPr>
              <a:t>Remember to listen. Our listening blocks could cause us to fixate on what we already think we need to ask, instead of listening to the deeper storyline and asking questioning from there.</a:t>
            </a:r>
          </a:p>
        </p:txBody>
      </p:sp>
      <p:sp>
        <p:nvSpPr>
          <p:cNvPr id="5" name="Rectangle 4">
            <a:extLst>
              <a:ext uri="{FF2B5EF4-FFF2-40B4-BE49-F238E27FC236}">
                <a16:creationId xmlns:a16="http://schemas.microsoft.com/office/drawing/2014/main" id="{89872E51-78E7-0C00-6D18-88BB543160E8}"/>
              </a:ext>
            </a:extLst>
          </p:cNvPr>
          <p:cNvSpPr/>
          <p:nvPr/>
        </p:nvSpPr>
        <p:spPr>
          <a:xfrm>
            <a:off x="116305" y="30115"/>
            <a:ext cx="4908120" cy="277785"/>
          </a:xfrm>
          <a:prstGeom prst="rect">
            <a:avLst/>
          </a:prstGeom>
        </p:spPr>
        <p:txBody>
          <a:bodyPr wrap="square" lIns="92217" tIns="46109" rIns="92217" bIns="46109" anchor="ctr">
            <a:spAutoFit/>
          </a:bodyPr>
          <a:lstStyle/>
          <a:p>
            <a:pPr algn="l">
              <a:spcBef>
                <a:spcPts val="403"/>
              </a:spcBef>
            </a:pPr>
            <a:r>
              <a:rPr lang="en-US" sz="1200" b="1" dirty="0">
                <a:solidFill>
                  <a:schemeClr val="bg1"/>
                </a:solidFill>
                <a:latin typeface="Arial" panose="020B0604020202020204" pitchFamily="34" charset="0"/>
                <a:cs typeface="Arial" panose="020B0604020202020204" pitchFamily="34" charset="0"/>
              </a:rPr>
              <a:t>DAY 1: RCPS MASTERCLASS</a:t>
            </a:r>
          </a:p>
        </p:txBody>
      </p:sp>
      <p:graphicFrame>
        <p:nvGraphicFramePr>
          <p:cNvPr id="8" name="Table 7">
            <a:extLst>
              <a:ext uri="{FF2B5EF4-FFF2-40B4-BE49-F238E27FC236}">
                <a16:creationId xmlns:a16="http://schemas.microsoft.com/office/drawing/2014/main" id="{D575BCB9-6910-F1D1-0A71-2AD2D36B9FF4}"/>
              </a:ext>
            </a:extLst>
          </p:cNvPr>
          <p:cNvGraphicFramePr>
            <a:graphicFrameLocks noGrp="1"/>
          </p:cNvGraphicFramePr>
          <p:nvPr>
            <p:extLst>
              <p:ext uri="{D42A27DB-BD31-4B8C-83A1-F6EECF244321}">
                <p14:modId xmlns:p14="http://schemas.microsoft.com/office/powerpoint/2010/main" val="4178908283"/>
              </p:ext>
            </p:extLst>
          </p:nvPr>
        </p:nvGraphicFramePr>
        <p:xfrm>
          <a:off x="239697" y="3401430"/>
          <a:ext cx="4310908" cy="1104900"/>
        </p:xfrm>
        <a:graphic>
          <a:graphicData uri="http://schemas.openxmlformats.org/drawingml/2006/table">
            <a:tbl>
              <a:tblPr firstRow="1" bandRow="1">
                <a:tableStyleId>{5C22544A-7EE6-4342-B048-85BDC9FD1C3A}</a:tableStyleId>
              </a:tblPr>
              <a:tblGrid>
                <a:gridCol w="1399032">
                  <a:extLst>
                    <a:ext uri="{9D8B030D-6E8A-4147-A177-3AD203B41FA5}">
                      <a16:colId xmlns:a16="http://schemas.microsoft.com/office/drawing/2014/main" val="3460872777"/>
                    </a:ext>
                  </a:extLst>
                </a:gridCol>
                <a:gridCol w="2911876">
                  <a:extLst>
                    <a:ext uri="{9D8B030D-6E8A-4147-A177-3AD203B41FA5}">
                      <a16:colId xmlns:a16="http://schemas.microsoft.com/office/drawing/2014/main" val="3929844881"/>
                    </a:ext>
                  </a:extLst>
                </a:gridCol>
              </a:tblGrid>
              <a:tr h="0">
                <a:tc gridSpan="2">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white"/>
                          </a:solidFill>
                          <a:effectLst/>
                          <a:uLnTx/>
                          <a:uFillTx/>
                          <a:latin typeface="+mn-lt"/>
                          <a:ea typeface="+mn-ea"/>
                          <a:cs typeface="+mn-cs"/>
                        </a:rPr>
                        <a:t>Day 1 AM Focus – Echocardiogram &amp; Our Patients</a:t>
                      </a:r>
                      <a:endParaRPr kumimoji="0" lang="en-US" sz="1000" b="1" i="0" u="none" strike="noStrike" kern="1200" cap="none" spc="0" normalizeH="0" baseline="0" noProof="0" dirty="0">
                        <a:ln>
                          <a:noFill/>
                        </a:ln>
                        <a:solidFill>
                          <a:prstClr val="white"/>
                        </a:solidFill>
                        <a:effectLst/>
                        <a:uLnTx/>
                        <a:uFillTx/>
                        <a:latin typeface="Century Schoolbook" panose="02040604050505020304" pitchFamily="18" charset="0"/>
                        <a:ea typeface="Times New Roman" panose="02020603050405020304" pitchFamily="18" charset="0"/>
                        <a:cs typeface="Times New Roman" panose="02020603050405020304" pitchFamily="18" charset="0"/>
                      </a:endParaRPr>
                    </a:p>
                  </a:txBody>
                  <a:tcPr marL="121920" marR="121920" marT="34290" marB="3429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9285D"/>
                    </a:solidFill>
                  </a:tcPr>
                </a:tc>
                <a:tc hMerge="1">
                  <a:txBody>
                    <a:bodyPr/>
                    <a:lstStyle/>
                    <a:p>
                      <a:pPr algn="l"/>
                      <a:endParaRPr lang="en-US" sz="1100" dirty="0">
                        <a:latin typeface="+mn-lt"/>
                        <a:cs typeface="Arial" panose="020B0604020202020204" pitchFamily="34" charset="0"/>
                      </a:endParaRP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9285D"/>
                    </a:solidFill>
                  </a:tcPr>
                </a:tc>
                <a:extLst>
                  <a:ext uri="{0D108BD9-81ED-4DB2-BD59-A6C34878D82A}">
                    <a16:rowId xmlns:a16="http://schemas.microsoft.com/office/drawing/2014/main" val="150405150"/>
                  </a:ext>
                </a:extLst>
              </a:tr>
              <a:tr h="0">
                <a:tc>
                  <a:txBody>
                    <a:bodyPr/>
                    <a:lstStyle/>
                    <a:p>
                      <a:pPr algn="r"/>
                      <a:r>
                        <a:rPr lang="en-US" sz="1000" b="1" dirty="0">
                          <a:solidFill>
                            <a:srgbClr val="19285D"/>
                          </a:solidFill>
                          <a:latin typeface="+mn-lt"/>
                          <a:cs typeface="Arial" panose="020B0604020202020204" pitchFamily="34" charset="0"/>
                        </a:rPr>
                        <a:t>9:00-9:30 am</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Welcome &amp; Ice Breaker</a:t>
                      </a: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62979764"/>
                  </a:ext>
                </a:extLst>
              </a:tr>
              <a:tr h="0">
                <a:tc>
                  <a:txBody>
                    <a:bodyPr/>
                    <a:lstStyle/>
                    <a:p>
                      <a:pPr algn="r"/>
                      <a:r>
                        <a:rPr lang="en-US" sz="1000" b="1" dirty="0">
                          <a:solidFill>
                            <a:srgbClr val="19285D"/>
                          </a:solidFill>
                          <a:latin typeface="+mn-lt"/>
                          <a:cs typeface="Arial" panose="020B0604020202020204" pitchFamily="34" charset="0"/>
                        </a:rPr>
                        <a:t>9:30-10:45 am </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spcBef>
                          <a:spcPts val="0"/>
                        </a:spcBef>
                        <a:spcAft>
                          <a:spcPts val="0"/>
                        </a:spcAft>
                      </a:pPr>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Echo Clinical Cultivator</a:t>
                      </a: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30955845"/>
                  </a:ext>
                </a:extLst>
              </a:tr>
              <a:tr h="0">
                <a:tc>
                  <a:txBody>
                    <a:bodyPr/>
                    <a:lstStyle/>
                    <a:p>
                      <a:pPr marL="0" marR="0" lvl="0" indent="0" algn="r" defTabSz="412016" rtl="0" eaLnBrk="1" fontAlgn="auto" latinLnBrk="0" hangingPunct="0">
                        <a:lnSpc>
                          <a:spcPct val="100000"/>
                        </a:lnSpc>
                        <a:spcBef>
                          <a:spcPts val="0"/>
                        </a:spcBef>
                        <a:spcAft>
                          <a:spcPts val="0"/>
                        </a:spcAft>
                        <a:buClrTx/>
                        <a:buSzTx/>
                        <a:buFontTx/>
                        <a:buNone/>
                        <a:tabLst/>
                        <a:defRPr/>
                      </a:pPr>
                      <a:r>
                        <a:rPr lang="en-US" sz="1000" b="1" dirty="0">
                          <a:solidFill>
                            <a:srgbClr val="19285D"/>
                          </a:solidFill>
                          <a:latin typeface="+mn-lt"/>
                          <a:cs typeface="Arial" panose="020B0604020202020204" pitchFamily="34" charset="0"/>
                        </a:rPr>
                        <a:t>10:45-11:00 am </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BREAK</a:t>
                      </a:r>
                      <a:endParaRPr lang="en-US" sz="1000" dirty="0">
                        <a:solidFill>
                          <a:srgbClr val="53565A"/>
                        </a:solidFill>
                        <a:latin typeface="+mn-lt"/>
                        <a:cs typeface="Arial" panose="020B0604020202020204" pitchFamily="34" charset="0"/>
                      </a:endParaRP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01434639"/>
                  </a:ext>
                </a:extLst>
              </a:tr>
              <a:tr h="0">
                <a:tc>
                  <a:txBody>
                    <a:bodyPr/>
                    <a:lstStyle/>
                    <a:p>
                      <a:pPr algn="r"/>
                      <a:r>
                        <a:rPr lang="en-US" sz="1000" b="1" kern="1200" dirty="0">
                          <a:solidFill>
                            <a:srgbClr val="19285D"/>
                          </a:solidFill>
                          <a:latin typeface="+mn-lt"/>
                          <a:ea typeface="+mn-ea"/>
                          <a:cs typeface="Arial" panose="020B0604020202020204" pitchFamily="34" charset="0"/>
                        </a:rPr>
                        <a:t>11:00 am-12:00 pm </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Patient Identifiers</a:t>
                      </a:r>
                      <a:endParaRPr lang="en-US" sz="1000" b="1" dirty="0">
                        <a:solidFill>
                          <a:srgbClr val="19285D"/>
                        </a:solidFill>
                        <a:latin typeface="+mn-lt"/>
                        <a:cs typeface="Arial" panose="020B0604020202020204" pitchFamily="34" charset="0"/>
                      </a:endParaRP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897116"/>
                  </a:ext>
                </a:extLst>
              </a:tr>
            </a:tbl>
          </a:graphicData>
        </a:graphic>
      </p:graphicFrame>
      <p:graphicFrame>
        <p:nvGraphicFramePr>
          <p:cNvPr id="9" name="Table 8">
            <a:extLst>
              <a:ext uri="{FF2B5EF4-FFF2-40B4-BE49-F238E27FC236}">
                <a16:creationId xmlns:a16="http://schemas.microsoft.com/office/drawing/2014/main" id="{2727C02F-6C14-EFBB-FCFD-47A9F346BFB1}"/>
              </a:ext>
            </a:extLst>
          </p:cNvPr>
          <p:cNvGraphicFramePr>
            <a:graphicFrameLocks noGrp="1"/>
          </p:cNvGraphicFramePr>
          <p:nvPr>
            <p:extLst>
              <p:ext uri="{D42A27DB-BD31-4B8C-83A1-F6EECF244321}">
                <p14:modId xmlns:p14="http://schemas.microsoft.com/office/powerpoint/2010/main" val="1027337470"/>
              </p:ext>
            </p:extLst>
          </p:nvPr>
        </p:nvGraphicFramePr>
        <p:xfrm>
          <a:off x="240214" y="4506330"/>
          <a:ext cx="4315702" cy="1546860"/>
        </p:xfrm>
        <a:graphic>
          <a:graphicData uri="http://schemas.openxmlformats.org/drawingml/2006/table">
            <a:tbl>
              <a:tblPr firstRow="1" bandRow="1">
                <a:tableStyleId>{5C22544A-7EE6-4342-B048-85BDC9FD1C3A}</a:tableStyleId>
              </a:tblPr>
              <a:tblGrid>
                <a:gridCol w="1397298">
                  <a:extLst>
                    <a:ext uri="{9D8B030D-6E8A-4147-A177-3AD203B41FA5}">
                      <a16:colId xmlns:a16="http://schemas.microsoft.com/office/drawing/2014/main" val="3460872777"/>
                    </a:ext>
                  </a:extLst>
                </a:gridCol>
                <a:gridCol w="2918404">
                  <a:extLst>
                    <a:ext uri="{9D8B030D-6E8A-4147-A177-3AD203B41FA5}">
                      <a16:colId xmlns:a16="http://schemas.microsoft.com/office/drawing/2014/main" val="3929844881"/>
                    </a:ext>
                  </a:extLst>
                </a:gridCol>
              </a:tblGrid>
              <a:tr h="131696">
                <a:tc gridSpan="2">
                  <a:txBody>
                    <a:bodyPr/>
                    <a:lstStyle/>
                    <a:p>
                      <a:pPr marL="0" marR="0">
                        <a:spcBef>
                          <a:spcPts val="0"/>
                        </a:spcBef>
                        <a:spcAft>
                          <a:spcPts val="0"/>
                        </a:spcAft>
                      </a:pPr>
                      <a:r>
                        <a:rPr lang="en-US" sz="1000" dirty="0">
                          <a:effectLst/>
                        </a:rPr>
                        <a:t>Day 1 PM Focus – </a:t>
                      </a:r>
                      <a:r>
                        <a:rPr kumimoji="0" lang="en-US" sz="1000" b="1" i="0" u="none" strike="noStrike" kern="1200" cap="none" spc="0" normalizeH="0" baseline="0" noProof="0" dirty="0">
                          <a:ln>
                            <a:noFill/>
                          </a:ln>
                          <a:solidFill>
                            <a:prstClr val="white"/>
                          </a:solidFill>
                          <a:effectLst/>
                          <a:uLnTx/>
                          <a:uFillTx/>
                          <a:latin typeface="+mn-lt"/>
                          <a:ea typeface="+mn-ea"/>
                          <a:cs typeface="+mn-cs"/>
                        </a:rPr>
                        <a:t>Echocardiogram</a:t>
                      </a:r>
                      <a:r>
                        <a:rPr lang="en-US" sz="1000" dirty="0">
                          <a:effectLst/>
                        </a:rPr>
                        <a:t>: Connection is Crucial/Application </a:t>
                      </a:r>
                      <a:endParaRPr lang="en-US" sz="1000" dirty="0">
                        <a:effectLst/>
                        <a:latin typeface="Century Schoolbook" panose="02040604050505020304" pitchFamily="18" charset="0"/>
                        <a:ea typeface="Times New Roman" panose="02020603050405020304" pitchFamily="18" charset="0"/>
                        <a:cs typeface="Times New Roman" panose="02020603050405020304" pitchFamily="18" charset="0"/>
                      </a:endParaRPr>
                    </a:p>
                  </a:txBody>
                  <a:tcPr marL="121920" marR="121920" marT="34290" marB="3429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9285D"/>
                    </a:solidFill>
                  </a:tcPr>
                </a:tc>
                <a:tc hMerge="1">
                  <a:txBody>
                    <a:bodyPr/>
                    <a:lstStyle/>
                    <a:p>
                      <a:pPr algn="l"/>
                      <a:endParaRPr lang="en-US" sz="1100" dirty="0">
                        <a:latin typeface="+mn-lt"/>
                        <a:cs typeface="Arial" panose="020B0604020202020204" pitchFamily="34" charset="0"/>
                      </a:endParaRP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9285D"/>
                    </a:solidFill>
                  </a:tcPr>
                </a:tc>
                <a:extLst>
                  <a:ext uri="{0D108BD9-81ED-4DB2-BD59-A6C34878D82A}">
                    <a16:rowId xmlns:a16="http://schemas.microsoft.com/office/drawing/2014/main" val="150405150"/>
                  </a:ext>
                </a:extLst>
              </a:tr>
              <a:tr h="131696">
                <a:tc>
                  <a:txBody>
                    <a:bodyPr/>
                    <a:lstStyle/>
                    <a:p>
                      <a:pPr algn="r"/>
                      <a:r>
                        <a:rPr lang="en-US" sz="1000" b="1" dirty="0">
                          <a:solidFill>
                            <a:srgbClr val="19285D"/>
                          </a:solidFill>
                          <a:latin typeface="+mn-lt"/>
                          <a:cs typeface="Arial" panose="020B0604020202020204" pitchFamily="34" charset="0"/>
                        </a:rPr>
                        <a:t>12:00-1:00 pm</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LUNCH</a:t>
                      </a: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762979764"/>
                  </a:ext>
                </a:extLst>
              </a:tr>
              <a:tr h="131696">
                <a:tc>
                  <a:txBody>
                    <a:bodyPr/>
                    <a:lstStyle/>
                    <a:p>
                      <a:pPr algn="r"/>
                      <a:r>
                        <a:rPr lang="en-US" sz="1000" b="1" dirty="0">
                          <a:solidFill>
                            <a:srgbClr val="19285D"/>
                          </a:solidFill>
                          <a:latin typeface="+mn-lt"/>
                          <a:cs typeface="Arial" panose="020B0604020202020204" pitchFamily="34" charset="0"/>
                        </a:rPr>
                        <a:t>1:00-2:00 pm</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Lead the Dialogue: Listening/Questioning</a:t>
                      </a: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769089221"/>
                  </a:ext>
                </a:extLst>
              </a:tr>
              <a:tr h="131696">
                <a:tc>
                  <a:txBody>
                    <a:bodyPr/>
                    <a:lstStyle/>
                    <a:p>
                      <a:pPr marL="0" marR="0" lvl="0" indent="0" algn="r" defTabSz="412016" rtl="0" eaLnBrk="1" fontAlgn="auto" latinLnBrk="0" hangingPunct="0">
                        <a:lnSpc>
                          <a:spcPct val="100000"/>
                        </a:lnSpc>
                        <a:spcBef>
                          <a:spcPts val="0"/>
                        </a:spcBef>
                        <a:spcAft>
                          <a:spcPts val="0"/>
                        </a:spcAft>
                        <a:buClrTx/>
                        <a:buSzTx/>
                        <a:buFontTx/>
                        <a:buNone/>
                        <a:tabLst/>
                        <a:defRPr/>
                      </a:pPr>
                      <a:r>
                        <a:rPr lang="en-US" sz="1000" b="1" dirty="0">
                          <a:solidFill>
                            <a:srgbClr val="19285D"/>
                          </a:solidFill>
                          <a:latin typeface="+mn-lt"/>
                          <a:cs typeface="Arial" panose="020B0604020202020204" pitchFamily="34" charset="0"/>
                        </a:rPr>
                        <a:t>2:00-2:15 pm</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BREAK</a:t>
                      </a:r>
                      <a:endParaRPr lang="en-US" sz="1000" dirty="0">
                        <a:solidFill>
                          <a:srgbClr val="53565A"/>
                        </a:solidFill>
                        <a:latin typeface="+mn-lt"/>
                        <a:cs typeface="Arial" panose="020B0604020202020204" pitchFamily="34" charset="0"/>
                      </a:endParaRP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901434639"/>
                  </a:ext>
                </a:extLst>
              </a:tr>
              <a:tr h="131696">
                <a:tc>
                  <a:txBody>
                    <a:bodyPr/>
                    <a:lstStyle/>
                    <a:p>
                      <a:pPr algn="r"/>
                      <a:r>
                        <a:rPr lang="en-US" sz="1000" b="1" kern="1200" dirty="0">
                          <a:solidFill>
                            <a:srgbClr val="19285D"/>
                          </a:solidFill>
                          <a:latin typeface="+mn-lt"/>
                          <a:ea typeface="+mn-ea"/>
                          <a:cs typeface="Arial" panose="020B0604020202020204" pitchFamily="34" charset="0"/>
                        </a:rPr>
                        <a:t>2:15-3:15 pm</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Managing ‘Rabbit Holes’</a:t>
                      </a:r>
                      <a:endParaRPr lang="en-US" sz="1000" b="1" dirty="0">
                        <a:solidFill>
                          <a:srgbClr val="19285D"/>
                        </a:solidFill>
                        <a:latin typeface="+mn-lt"/>
                        <a:cs typeface="Arial" panose="020B0604020202020204" pitchFamily="34" charset="0"/>
                      </a:endParaRP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897116"/>
                  </a:ext>
                </a:extLst>
              </a:tr>
              <a:tr h="131696">
                <a:tc>
                  <a:txBody>
                    <a:bodyPr/>
                    <a:lstStyle/>
                    <a:p>
                      <a:pPr algn="r"/>
                      <a:r>
                        <a:rPr lang="en-US" sz="1000" b="1" kern="1200" dirty="0">
                          <a:solidFill>
                            <a:srgbClr val="19285D"/>
                          </a:solidFill>
                          <a:latin typeface="+mn-lt"/>
                          <a:ea typeface="+mn-ea"/>
                          <a:cs typeface="Arial" panose="020B0604020202020204" pitchFamily="34" charset="0"/>
                        </a:rPr>
                        <a:t>3:15-3:45 pm</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GROW</a:t>
                      </a: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007396224"/>
                  </a:ext>
                </a:extLst>
              </a:tr>
              <a:tr h="131696">
                <a:tc>
                  <a:txBody>
                    <a:bodyPr/>
                    <a:lstStyle/>
                    <a:p>
                      <a:pPr algn="r"/>
                      <a:r>
                        <a:rPr lang="en-US" sz="1000" b="1" kern="1200" dirty="0">
                          <a:solidFill>
                            <a:srgbClr val="19285D"/>
                          </a:solidFill>
                          <a:latin typeface="+mn-lt"/>
                          <a:ea typeface="+mn-ea"/>
                          <a:cs typeface="Arial" panose="020B0604020202020204" pitchFamily="34" charset="0"/>
                        </a:rPr>
                        <a:t>3:45-5:00 pm</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Dialogue Duos</a:t>
                      </a: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453478042"/>
                  </a:ext>
                </a:extLst>
              </a:tr>
            </a:tbl>
          </a:graphicData>
        </a:graphic>
      </p:graphicFrame>
      <p:sp>
        <p:nvSpPr>
          <p:cNvPr id="10" name="Isosceles Triangle 6">
            <a:extLst>
              <a:ext uri="{FF2B5EF4-FFF2-40B4-BE49-F238E27FC236}">
                <a16:creationId xmlns:a16="http://schemas.microsoft.com/office/drawing/2014/main" id="{D17F5C99-FE42-1B99-6C3A-685C7CC4D650}"/>
              </a:ext>
            </a:extLst>
          </p:cNvPr>
          <p:cNvSpPr/>
          <p:nvPr/>
        </p:nvSpPr>
        <p:spPr>
          <a:xfrm rot="5400000">
            <a:off x="50887" y="4899858"/>
            <a:ext cx="224950" cy="326722"/>
          </a:xfrm>
          <a:prstGeom prst="triangle">
            <a:avLst/>
          </a:prstGeom>
          <a:solidFill>
            <a:srgbClr val="C1D7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B119AE"/>
              </a:solidFill>
            </a:endParaRPr>
          </a:p>
        </p:txBody>
      </p:sp>
    </p:spTree>
    <p:extLst>
      <p:ext uri="{BB962C8B-B14F-4D97-AF65-F5344CB8AC3E}">
        <p14:creationId xmlns:p14="http://schemas.microsoft.com/office/powerpoint/2010/main" val="183340870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6375" y="546100"/>
            <a:ext cx="4365625" cy="2455863"/>
          </a:xfrm>
        </p:spPr>
      </p:sp>
      <p:sp>
        <p:nvSpPr>
          <p:cNvPr id="3" name="Notes Placeholder 2"/>
          <p:cNvSpPr>
            <a:spLocks noGrp="1"/>
          </p:cNvSpPr>
          <p:nvPr>
            <p:ph type="body" idx="1"/>
          </p:nvPr>
        </p:nvSpPr>
        <p:spPr/>
        <p:txBody>
          <a:bodyPr/>
          <a:lstStyle/>
          <a:p>
            <a:r>
              <a:rPr lang="en-US" b="1" dirty="0"/>
              <a:t>Review</a:t>
            </a:r>
            <a:r>
              <a:rPr lang="en-US" dirty="0"/>
              <a:t> the on-screen quote.</a:t>
            </a:r>
          </a:p>
        </p:txBody>
      </p:sp>
      <p:sp>
        <p:nvSpPr>
          <p:cNvPr id="5" name="Rectangle 4">
            <a:extLst>
              <a:ext uri="{FF2B5EF4-FFF2-40B4-BE49-F238E27FC236}">
                <a16:creationId xmlns:a16="http://schemas.microsoft.com/office/drawing/2014/main" id="{DC43D092-73C4-6E6C-4D3A-360FA564D58F}"/>
              </a:ext>
            </a:extLst>
          </p:cNvPr>
          <p:cNvSpPr/>
          <p:nvPr/>
        </p:nvSpPr>
        <p:spPr>
          <a:xfrm>
            <a:off x="116305" y="30115"/>
            <a:ext cx="4908120" cy="277785"/>
          </a:xfrm>
          <a:prstGeom prst="rect">
            <a:avLst/>
          </a:prstGeom>
        </p:spPr>
        <p:txBody>
          <a:bodyPr wrap="square" lIns="92217" tIns="46109" rIns="92217" bIns="46109" anchor="ctr">
            <a:spAutoFit/>
          </a:bodyPr>
          <a:lstStyle/>
          <a:p>
            <a:pPr algn="l">
              <a:spcBef>
                <a:spcPts val="403"/>
              </a:spcBef>
            </a:pPr>
            <a:r>
              <a:rPr lang="en-US" sz="1200" b="1" dirty="0">
                <a:solidFill>
                  <a:schemeClr val="bg1"/>
                </a:solidFill>
                <a:latin typeface="Arial" panose="020B0604020202020204" pitchFamily="34" charset="0"/>
                <a:cs typeface="Arial" panose="020B0604020202020204" pitchFamily="34" charset="0"/>
              </a:rPr>
              <a:t>DAY 1: RCPS MASTERCLASS</a:t>
            </a:r>
          </a:p>
        </p:txBody>
      </p:sp>
      <p:graphicFrame>
        <p:nvGraphicFramePr>
          <p:cNvPr id="8" name="Table 7">
            <a:extLst>
              <a:ext uri="{FF2B5EF4-FFF2-40B4-BE49-F238E27FC236}">
                <a16:creationId xmlns:a16="http://schemas.microsoft.com/office/drawing/2014/main" id="{435B4B16-5F5F-5970-E4C4-BF00F11E6BF1}"/>
              </a:ext>
            </a:extLst>
          </p:cNvPr>
          <p:cNvGraphicFramePr>
            <a:graphicFrameLocks noGrp="1"/>
          </p:cNvGraphicFramePr>
          <p:nvPr>
            <p:extLst>
              <p:ext uri="{D42A27DB-BD31-4B8C-83A1-F6EECF244321}">
                <p14:modId xmlns:p14="http://schemas.microsoft.com/office/powerpoint/2010/main" val="4178908283"/>
              </p:ext>
            </p:extLst>
          </p:nvPr>
        </p:nvGraphicFramePr>
        <p:xfrm>
          <a:off x="239697" y="3401430"/>
          <a:ext cx="4310908" cy="1104900"/>
        </p:xfrm>
        <a:graphic>
          <a:graphicData uri="http://schemas.openxmlformats.org/drawingml/2006/table">
            <a:tbl>
              <a:tblPr firstRow="1" bandRow="1">
                <a:tableStyleId>{5C22544A-7EE6-4342-B048-85BDC9FD1C3A}</a:tableStyleId>
              </a:tblPr>
              <a:tblGrid>
                <a:gridCol w="1399032">
                  <a:extLst>
                    <a:ext uri="{9D8B030D-6E8A-4147-A177-3AD203B41FA5}">
                      <a16:colId xmlns:a16="http://schemas.microsoft.com/office/drawing/2014/main" val="3460872777"/>
                    </a:ext>
                  </a:extLst>
                </a:gridCol>
                <a:gridCol w="2911876">
                  <a:extLst>
                    <a:ext uri="{9D8B030D-6E8A-4147-A177-3AD203B41FA5}">
                      <a16:colId xmlns:a16="http://schemas.microsoft.com/office/drawing/2014/main" val="3929844881"/>
                    </a:ext>
                  </a:extLst>
                </a:gridCol>
              </a:tblGrid>
              <a:tr h="0">
                <a:tc gridSpan="2">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white"/>
                          </a:solidFill>
                          <a:effectLst/>
                          <a:uLnTx/>
                          <a:uFillTx/>
                          <a:latin typeface="+mn-lt"/>
                          <a:ea typeface="+mn-ea"/>
                          <a:cs typeface="+mn-cs"/>
                        </a:rPr>
                        <a:t>Day 1 AM Focus – Echocardiogram &amp; Our Patients</a:t>
                      </a:r>
                      <a:endParaRPr kumimoji="0" lang="en-US" sz="1000" b="1" i="0" u="none" strike="noStrike" kern="1200" cap="none" spc="0" normalizeH="0" baseline="0" noProof="0" dirty="0">
                        <a:ln>
                          <a:noFill/>
                        </a:ln>
                        <a:solidFill>
                          <a:prstClr val="white"/>
                        </a:solidFill>
                        <a:effectLst/>
                        <a:uLnTx/>
                        <a:uFillTx/>
                        <a:latin typeface="Century Schoolbook" panose="02040604050505020304" pitchFamily="18" charset="0"/>
                        <a:ea typeface="Times New Roman" panose="02020603050405020304" pitchFamily="18" charset="0"/>
                        <a:cs typeface="Times New Roman" panose="02020603050405020304" pitchFamily="18" charset="0"/>
                      </a:endParaRPr>
                    </a:p>
                  </a:txBody>
                  <a:tcPr marL="121920" marR="121920" marT="34290" marB="3429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9285D"/>
                    </a:solidFill>
                  </a:tcPr>
                </a:tc>
                <a:tc hMerge="1">
                  <a:txBody>
                    <a:bodyPr/>
                    <a:lstStyle/>
                    <a:p>
                      <a:pPr algn="l"/>
                      <a:endParaRPr lang="en-US" sz="1100" dirty="0">
                        <a:latin typeface="+mn-lt"/>
                        <a:cs typeface="Arial" panose="020B0604020202020204" pitchFamily="34" charset="0"/>
                      </a:endParaRP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9285D"/>
                    </a:solidFill>
                  </a:tcPr>
                </a:tc>
                <a:extLst>
                  <a:ext uri="{0D108BD9-81ED-4DB2-BD59-A6C34878D82A}">
                    <a16:rowId xmlns:a16="http://schemas.microsoft.com/office/drawing/2014/main" val="150405150"/>
                  </a:ext>
                </a:extLst>
              </a:tr>
              <a:tr h="0">
                <a:tc>
                  <a:txBody>
                    <a:bodyPr/>
                    <a:lstStyle/>
                    <a:p>
                      <a:pPr algn="r"/>
                      <a:r>
                        <a:rPr lang="en-US" sz="1000" b="1" dirty="0">
                          <a:solidFill>
                            <a:srgbClr val="19285D"/>
                          </a:solidFill>
                          <a:latin typeface="+mn-lt"/>
                          <a:cs typeface="Arial" panose="020B0604020202020204" pitchFamily="34" charset="0"/>
                        </a:rPr>
                        <a:t>9:00-9:30 am</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Welcome &amp; Ice Breaker</a:t>
                      </a: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62979764"/>
                  </a:ext>
                </a:extLst>
              </a:tr>
              <a:tr h="0">
                <a:tc>
                  <a:txBody>
                    <a:bodyPr/>
                    <a:lstStyle/>
                    <a:p>
                      <a:pPr algn="r"/>
                      <a:r>
                        <a:rPr lang="en-US" sz="1000" b="1" dirty="0">
                          <a:solidFill>
                            <a:srgbClr val="19285D"/>
                          </a:solidFill>
                          <a:latin typeface="+mn-lt"/>
                          <a:cs typeface="Arial" panose="020B0604020202020204" pitchFamily="34" charset="0"/>
                        </a:rPr>
                        <a:t>9:30-10:45 am </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spcBef>
                          <a:spcPts val="0"/>
                        </a:spcBef>
                        <a:spcAft>
                          <a:spcPts val="0"/>
                        </a:spcAft>
                      </a:pPr>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Echo Clinical Cultivator</a:t>
                      </a: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30955845"/>
                  </a:ext>
                </a:extLst>
              </a:tr>
              <a:tr h="0">
                <a:tc>
                  <a:txBody>
                    <a:bodyPr/>
                    <a:lstStyle/>
                    <a:p>
                      <a:pPr marL="0" marR="0" lvl="0" indent="0" algn="r" defTabSz="412016" rtl="0" eaLnBrk="1" fontAlgn="auto" latinLnBrk="0" hangingPunct="0">
                        <a:lnSpc>
                          <a:spcPct val="100000"/>
                        </a:lnSpc>
                        <a:spcBef>
                          <a:spcPts val="0"/>
                        </a:spcBef>
                        <a:spcAft>
                          <a:spcPts val="0"/>
                        </a:spcAft>
                        <a:buClrTx/>
                        <a:buSzTx/>
                        <a:buFontTx/>
                        <a:buNone/>
                        <a:tabLst/>
                        <a:defRPr/>
                      </a:pPr>
                      <a:r>
                        <a:rPr lang="en-US" sz="1000" b="1" dirty="0">
                          <a:solidFill>
                            <a:srgbClr val="19285D"/>
                          </a:solidFill>
                          <a:latin typeface="+mn-lt"/>
                          <a:cs typeface="Arial" panose="020B0604020202020204" pitchFamily="34" charset="0"/>
                        </a:rPr>
                        <a:t>10:45-11:00 am </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BREAK</a:t>
                      </a:r>
                      <a:endParaRPr lang="en-US" sz="1000" dirty="0">
                        <a:solidFill>
                          <a:srgbClr val="53565A"/>
                        </a:solidFill>
                        <a:latin typeface="+mn-lt"/>
                        <a:cs typeface="Arial" panose="020B0604020202020204" pitchFamily="34" charset="0"/>
                      </a:endParaRP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01434639"/>
                  </a:ext>
                </a:extLst>
              </a:tr>
              <a:tr h="0">
                <a:tc>
                  <a:txBody>
                    <a:bodyPr/>
                    <a:lstStyle/>
                    <a:p>
                      <a:pPr algn="r"/>
                      <a:r>
                        <a:rPr lang="en-US" sz="1000" b="1" kern="1200" dirty="0">
                          <a:solidFill>
                            <a:srgbClr val="19285D"/>
                          </a:solidFill>
                          <a:latin typeface="+mn-lt"/>
                          <a:ea typeface="+mn-ea"/>
                          <a:cs typeface="Arial" panose="020B0604020202020204" pitchFamily="34" charset="0"/>
                        </a:rPr>
                        <a:t>11:00 am-12:00 pm </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Patient Identifiers</a:t>
                      </a:r>
                      <a:endParaRPr lang="en-US" sz="1000" b="1" dirty="0">
                        <a:solidFill>
                          <a:srgbClr val="19285D"/>
                        </a:solidFill>
                        <a:latin typeface="+mn-lt"/>
                        <a:cs typeface="Arial" panose="020B0604020202020204" pitchFamily="34" charset="0"/>
                      </a:endParaRP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897116"/>
                  </a:ext>
                </a:extLst>
              </a:tr>
            </a:tbl>
          </a:graphicData>
        </a:graphic>
      </p:graphicFrame>
      <p:graphicFrame>
        <p:nvGraphicFramePr>
          <p:cNvPr id="9" name="Table 8">
            <a:extLst>
              <a:ext uri="{FF2B5EF4-FFF2-40B4-BE49-F238E27FC236}">
                <a16:creationId xmlns:a16="http://schemas.microsoft.com/office/drawing/2014/main" id="{BBCECD3B-5384-EA87-9280-D8530B9BFDDB}"/>
              </a:ext>
            </a:extLst>
          </p:cNvPr>
          <p:cNvGraphicFramePr>
            <a:graphicFrameLocks noGrp="1"/>
          </p:cNvGraphicFramePr>
          <p:nvPr>
            <p:extLst>
              <p:ext uri="{D42A27DB-BD31-4B8C-83A1-F6EECF244321}">
                <p14:modId xmlns:p14="http://schemas.microsoft.com/office/powerpoint/2010/main" val="1027337470"/>
              </p:ext>
            </p:extLst>
          </p:nvPr>
        </p:nvGraphicFramePr>
        <p:xfrm>
          <a:off x="240214" y="4506330"/>
          <a:ext cx="4315702" cy="1546860"/>
        </p:xfrm>
        <a:graphic>
          <a:graphicData uri="http://schemas.openxmlformats.org/drawingml/2006/table">
            <a:tbl>
              <a:tblPr firstRow="1" bandRow="1">
                <a:tableStyleId>{5C22544A-7EE6-4342-B048-85BDC9FD1C3A}</a:tableStyleId>
              </a:tblPr>
              <a:tblGrid>
                <a:gridCol w="1397298">
                  <a:extLst>
                    <a:ext uri="{9D8B030D-6E8A-4147-A177-3AD203B41FA5}">
                      <a16:colId xmlns:a16="http://schemas.microsoft.com/office/drawing/2014/main" val="3460872777"/>
                    </a:ext>
                  </a:extLst>
                </a:gridCol>
                <a:gridCol w="2918404">
                  <a:extLst>
                    <a:ext uri="{9D8B030D-6E8A-4147-A177-3AD203B41FA5}">
                      <a16:colId xmlns:a16="http://schemas.microsoft.com/office/drawing/2014/main" val="3929844881"/>
                    </a:ext>
                  </a:extLst>
                </a:gridCol>
              </a:tblGrid>
              <a:tr h="131696">
                <a:tc gridSpan="2">
                  <a:txBody>
                    <a:bodyPr/>
                    <a:lstStyle/>
                    <a:p>
                      <a:pPr marL="0" marR="0">
                        <a:spcBef>
                          <a:spcPts val="0"/>
                        </a:spcBef>
                        <a:spcAft>
                          <a:spcPts val="0"/>
                        </a:spcAft>
                      </a:pPr>
                      <a:r>
                        <a:rPr lang="en-US" sz="1000" dirty="0">
                          <a:effectLst/>
                        </a:rPr>
                        <a:t>Day 1 PM Focus – </a:t>
                      </a:r>
                      <a:r>
                        <a:rPr kumimoji="0" lang="en-US" sz="1000" b="1" i="0" u="none" strike="noStrike" kern="1200" cap="none" spc="0" normalizeH="0" baseline="0" noProof="0" dirty="0">
                          <a:ln>
                            <a:noFill/>
                          </a:ln>
                          <a:solidFill>
                            <a:prstClr val="white"/>
                          </a:solidFill>
                          <a:effectLst/>
                          <a:uLnTx/>
                          <a:uFillTx/>
                          <a:latin typeface="+mn-lt"/>
                          <a:ea typeface="+mn-ea"/>
                          <a:cs typeface="+mn-cs"/>
                        </a:rPr>
                        <a:t>Echocardiogram</a:t>
                      </a:r>
                      <a:r>
                        <a:rPr lang="en-US" sz="1000" dirty="0">
                          <a:effectLst/>
                        </a:rPr>
                        <a:t>: Connection is Crucial/Application </a:t>
                      </a:r>
                      <a:endParaRPr lang="en-US" sz="1000" dirty="0">
                        <a:effectLst/>
                        <a:latin typeface="Century Schoolbook" panose="02040604050505020304" pitchFamily="18" charset="0"/>
                        <a:ea typeface="Times New Roman" panose="02020603050405020304" pitchFamily="18" charset="0"/>
                        <a:cs typeface="Times New Roman" panose="02020603050405020304" pitchFamily="18" charset="0"/>
                      </a:endParaRPr>
                    </a:p>
                  </a:txBody>
                  <a:tcPr marL="121920" marR="121920" marT="34290" marB="3429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9285D"/>
                    </a:solidFill>
                  </a:tcPr>
                </a:tc>
                <a:tc hMerge="1">
                  <a:txBody>
                    <a:bodyPr/>
                    <a:lstStyle/>
                    <a:p>
                      <a:pPr algn="l"/>
                      <a:endParaRPr lang="en-US" sz="1100" dirty="0">
                        <a:latin typeface="+mn-lt"/>
                        <a:cs typeface="Arial" panose="020B0604020202020204" pitchFamily="34" charset="0"/>
                      </a:endParaRP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9285D"/>
                    </a:solidFill>
                  </a:tcPr>
                </a:tc>
                <a:extLst>
                  <a:ext uri="{0D108BD9-81ED-4DB2-BD59-A6C34878D82A}">
                    <a16:rowId xmlns:a16="http://schemas.microsoft.com/office/drawing/2014/main" val="150405150"/>
                  </a:ext>
                </a:extLst>
              </a:tr>
              <a:tr h="131696">
                <a:tc>
                  <a:txBody>
                    <a:bodyPr/>
                    <a:lstStyle/>
                    <a:p>
                      <a:pPr algn="r"/>
                      <a:r>
                        <a:rPr lang="en-US" sz="1000" b="1" dirty="0">
                          <a:solidFill>
                            <a:srgbClr val="19285D"/>
                          </a:solidFill>
                          <a:latin typeface="+mn-lt"/>
                          <a:cs typeface="Arial" panose="020B0604020202020204" pitchFamily="34" charset="0"/>
                        </a:rPr>
                        <a:t>12:00-1:00 pm</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LUNCH</a:t>
                      </a: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762979764"/>
                  </a:ext>
                </a:extLst>
              </a:tr>
              <a:tr h="131696">
                <a:tc>
                  <a:txBody>
                    <a:bodyPr/>
                    <a:lstStyle/>
                    <a:p>
                      <a:pPr algn="r"/>
                      <a:r>
                        <a:rPr lang="en-US" sz="1000" b="1" dirty="0">
                          <a:solidFill>
                            <a:srgbClr val="19285D"/>
                          </a:solidFill>
                          <a:latin typeface="+mn-lt"/>
                          <a:cs typeface="Arial" panose="020B0604020202020204" pitchFamily="34" charset="0"/>
                        </a:rPr>
                        <a:t>1:00-2:00 pm</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Lead the Dialogue: Listening/Questioning</a:t>
                      </a: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769089221"/>
                  </a:ext>
                </a:extLst>
              </a:tr>
              <a:tr h="131696">
                <a:tc>
                  <a:txBody>
                    <a:bodyPr/>
                    <a:lstStyle/>
                    <a:p>
                      <a:pPr marL="0" marR="0" lvl="0" indent="0" algn="r" defTabSz="412016" rtl="0" eaLnBrk="1" fontAlgn="auto" latinLnBrk="0" hangingPunct="0">
                        <a:lnSpc>
                          <a:spcPct val="100000"/>
                        </a:lnSpc>
                        <a:spcBef>
                          <a:spcPts val="0"/>
                        </a:spcBef>
                        <a:spcAft>
                          <a:spcPts val="0"/>
                        </a:spcAft>
                        <a:buClrTx/>
                        <a:buSzTx/>
                        <a:buFontTx/>
                        <a:buNone/>
                        <a:tabLst/>
                        <a:defRPr/>
                      </a:pPr>
                      <a:r>
                        <a:rPr lang="en-US" sz="1000" b="1" dirty="0">
                          <a:solidFill>
                            <a:srgbClr val="19285D"/>
                          </a:solidFill>
                          <a:latin typeface="+mn-lt"/>
                          <a:cs typeface="Arial" panose="020B0604020202020204" pitchFamily="34" charset="0"/>
                        </a:rPr>
                        <a:t>2:00-2:15 pm</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BREAK</a:t>
                      </a:r>
                      <a:endParaRPr lang="en-US" sz="1000" dirty="0">
                        <a:solidFill>
                          <a:srgbClr val="53565A"/>
                        </a:solidFill>
                        <a:latin typeface="+mn-lt"/>
                        <a:cs typeface="Arial" panose="020B0604020202020204" pitchFamily="34" charset="0"/>
                      </a:endParaRP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901434639"/>
                  </a:ext>
                </a:extLst>
              </a:tr>
              <a:tr h="131696">
                <a:tc>
                  <a:txBody>
                    <a:bodyPr/>
                    <a:lstStyle/>
                    <a:p>
                      <a:pPr algn="r"/>
                      <a:r>
                        <a:rPr lang="en-US" sz="1000" b="1" kern="1200" dirty="0">
                          <a:solidFill>
                            <a:srgbClr val="19285D"/>
                          </a:solidFill>
                          <a:latin typeface="+mn-lt"/>
                          <a:ea typeface="+mn-ea"/>
                          <a:cs typeface="Arial" panose="020B0604020202020204" pitchFamily="34" charset="0"/>
                        </a:rPr>
                        <a:t>2:15-3:15 pm</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Managing ‘Rabbit Holes’</a:t>
                      </a:r>
                      <a:endParaRPr lang="en-US" sz="1000" b="1" dirty="0">
                        <a:solidFill>
                          <a:srgbClr val="19285D"/>
                        </a:solidFill>
                        <a:latin typeface="+mn-lt"/>
                        <a:cs typeface="Arial" panose="020B0604020202020204" pitchFamily="34" charset="0"/>
                      </a:endParaRP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897116"/>
                  </a:ext>
                </a:extLst>
              </a:tr>
              <a:tr h="131696">
                <a:tc>
                  <a:txBody>
                    <a:bodyPr/>
                    <a:lstStyle/>
                    <a:p>
                      <a:pPr algn="r"/>
                      <a:r>
                        <a:rPr lang="en-US" sz="1000" b="1" kern="1200" dirty="0">
                          <a:solidFill>
                            <a:srgbClr val="19285D"/>
                          </a:solidFill>
                          <a:latin typeface="+mn-lt"/>
                          <a:ea typeface="+mn-ea"/>
                          <a:cs typeface="Arial" panose="020B0604020202020204" pitchFamily="34" charset="0"/>
                        </a:rPr>
                        <a:t>3:15-3:45 pm</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GROW</a:t>
                      </a: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007396224"/>
                  </a:ext>
                </a:extLst>
              </a:tr>
              <a:tr h="131696">
                <a:tc>
                  <a:txBody>
                    <a:bodyPr/>
                    <a:lstStyle/>
                    <a:p>
                      <a:pPr algn="r"/>
                      <a:r>
                        <a:rPr lang="en-US" sz="1000" b="1" kern="1200" dirty="0">
                          <a:solidFill>
                            <a:srgbClr val="19285D"/>
                          </a:solidFill>
                          <a:latin typeface="+mn-lt"/>
                          <a:ea typeface="+mn-ea"/>
                          <a:cs typeface="Arial" panose="020B0604020202020204" pitchFamily="34" charset="0"/>
                        </a:rPr>
                        <a:t>3:45-5:00 pm</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Dialogue Duos</a:t>
                      </a: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453478042"/>
                  </a:ext>
                </a:extLst>
              </a:tr>
            </a:tbl>
          </a:graphicData>
        </a:graphic>
      </p:graphicFrame>
      <p:sp>
        <p:nvSpPr>
          <p:cNvPr id="10" name="Isosceles Triangle 6">
            <a:extLst>
              <a:ext uri="{FF2B5EF4-FFF2-40B4-BE49-F238E27FC236}">
                <a16:creationId xmlns:a16="http://schemas.microsoft.com/office/drawing/2014/main" id="{AE2A7242-303D-7570-A16A-45F724DD8AA9}"/>
              </a:ext>
            </a:extLst>
          </p:cNvPr>
          <p:cNvSpPr/>
          <p:nvPr/>
        </p:nvSpPr>
        <p:spPr>
          <a:xfrm rot="5400000">
            <a:off x="50887" y="4899858"/>
            <a:ext cx="224950" cy="326722"/>
          </a:xfrm>
          <a:prstGeom prst="triangle">
            <a:avLst/>
          </a:prstGeom>
          <a:solidFill>
            <a:srgbClr val="C1D7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B119AE"/>
              </a:solidFill>
            </a:endParaRPr>
          </a:p>
        </p:txBody>
      </p:sp>
    </p:spTree>
    <p:extLst>
      <p:ext uri="{BB962C8B-B14F-4D97-AF65-F5344CB8AC3E}">
        <p14:creationId xmlns:p14="http://schemas.microsoft.com/office/powerpoint/2010/main" val="11331526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8B78F62-BF35-4C91-A4A7-DDD503DC34D3}"/>
              </a:ext>
            </a:extLst>
          </p:cNvPr>
          <p:cNvSpPr/>
          <p:nvPr/>
        </p:nvSpPr>
        <p:spPr>
          <a:xfrm>
            <a:off x="43260" y="2982032"/>
            <a:ext cx="4771628" cy="33832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E45B18C6-DB08-46C3-B35F-F7559CADC130}"/>
              </a:ext>
            </a:extLst>
          </p:cNvPr>
          <p:cNvSpPr/>
          <p:nvPr/>
        </p:nvSpPr>
        <p:spPr>
          <a:xfrm>
            <a:off x="43260" y="3035300"/>
            <a:ext cx="1905000" cy="279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DA568A2C-5DCF-4D1F-81D9-15513054B10E}"/>
              </a:ext>
            </a:extLst>
          </p:cNvPr>
          <p:cNvSpPr/>
          <p:nvPr/>
        </p:nvSpPr>
        <p:spPr>
          <a:xfrm>
            <a:off x="4727029" y="539510"/>
            <a:ext cx="4188371" cy="4037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257623C8-FB3F-4E8C-925B-019E65013A08}"/>
              </a:ext>
            </a:extLst>
          </p:cNvPr>
          <p:cNvSpPr txBox="1"/>
          <p:nvPr/>
        </p:nvSpPr>
        <p:spPr>
          <a:xfrm>
            <a:off x="381318" y="515879"/>
            <a:ext cx="5766933" cy="307777"/>
          </a:xfrm>
          <a:prstGeom prst="rect">
            <a:avLst/>
          </a:prstGeom>
          <a:noFill/>
        </p:spPr>
        <p:txBody>
          <a:bodyPr wrap="square" rtlCol="0">
            <a:spAutoFit/>
          </a:bodyPr>
          <a:lstStyle/>
          <a:p>
            <a:r>
              <a:rPr lang="en-US" sz="1400" b="1" dirty="0">
                <a:solidFill>
                  <a:srgbClr val="19285D"/>
                </a:solidFill>
                <a:latin typeface="Corbel" panose="020B0503020204020204" pitchFamily="34" charset="0"/>
                <a:cs typeface="Arial" panose="020B0604020202020204" pitchFamily="34" charset="0"/>
              </a:rPr>
              <a:t>HOW TO USE THIS GUIDE</a:t>
            </a:r>
          </a:p>
        </p:txBody>
      </p:sp>
      <p:sp>
        <p:nvSpPr>
          <p:cNvPr id="8" name="Notes Placeholder 2">
            <a:extLst>
              <a:ext uri="{FF2B5EF4-FFF2-40B4-BE49-F238E27FC236}">
                <a16:creationId xmlns:a16="http://schemas.microsoft.com/office/drawing/2014/main" id="{D64C4706-9556-4228-98D1-4DBD0ACE1A45}"/>
              </a:ext>
            </a:extLst>
          </p:cNvPr>
          <p:cNvSpPr txBox="1">
            <a:spLocks/>
          </p:cNvSpPr>
          <p:nvPr/>
        </p:nvSpPr>
        <p:spPr>
          <a:xfrm>
            <a:off x="381318" y="808762"/>
            <a:ext cx="8381364" cy="448244"/>
          </a:xfrm>
          <a:prstGeom prst="rect">
            <a:avLst/>
          </a:prstGeom>
          <a:noFill/>
          <a:ln>
            <a:noFill/>
          </a:ln>
        </p:spPr>
        <p:txBody>
          <a:bodyPr vert="horz" lIns="93177" tIns="46589" rIns="93177" bIns="46589" rtlCol="0"/>
          <a:lstStyle>
            <a:lvl1pPr algn="l" defTabSz="455613" rtl="0" fontAlgn="base">
              <a:spcBef>
                <a:spcPct val="30000"/>
              </a:spcBef>
              <a:spcAft>
                <a:spcPct val="0"/>
              </a:spcAft>
              <a:defRPr sz="1200" kern="1200">
                <a:solidFill>
                  <a:srgbClr val="574319"/>
                </a:solidFill>
                <a:latin typeface="Segoe UI"/>
                <a:ea typeface="Geneva" pitchFamily="123" charset="-128"/>
                <a:cs typeface="+mn-cs"/>
              </a:defRPr>
            </a:lvl1pPr>
            <a:lvl2pPr marL="455613" algn="l" defTabSz="455613" rtl="0" fontAlgn="base">
              <a:spcBef>
                <a:spcPct val="30000"/>
              </a:spcBef>
              <a:spcAft>
                <a:spcPct val="0"/>
              </a:spcAft>
              <a:defRPr sz="1200" kern="1200">
                <a:solidFill>
                  <a:srgbClr val="574319"/>
                </a:solidFill>
                <a:latin typeface="Segoe UI"/>
                <a:ea typeface="Geneva" pitchFamily="123" charset="-128"/>
                <a:cs typeface="+mn-cs"/>
              </a:defRPr>
            </a:lvl2pPr>
            <a:lvl3pPr marL="912813" algn="l" defTabSz="455613" rtl="0" fontAlgn="base">
              <a:spcBef>
                <a:spcPct val="30000"/>
              </a:spcBef>
              <a:spcAft>
                <a:spcPct val="0"/>
              </a:spcAft>
              <a:defRPr sz="1200" kern="1200">
                <a:solidFill>
                  <a:srgbClr val="574319"/>
                </a:solidFill>
                <a:latin typeface="Segoe UI"/>
                <a:ea typeface="Geneva" pitchFamily="123" charset="-128"/>
                <a:cs typeface="+mn-cs"/>
              </a:defRPr>
            </a:lvl3pPr>
            <a:lvl4pPr marL="1370013" algn="l" defTabSz="455613" rtl="0" fontAlgn="base">
              <a:spcBef>
                <a:spcPct val="30000"/>
              </a:spcBef>
              <a:spcAft>
                <a:spcPct val="0"/>
              </a:spcAft>
              <a:defRPr sz="1200" kern="1200">
                <a:solidFill>
                  <a:srgbClr val="574319"/>
                </a:solidFill>
                <a:latin typeface="Segoe UI"/>
                <a:ea typeface="Geneva" pitchFamily="123" charset="-128"/>
                <a:cs typeface="+mn-cs"/>
              </a:defRPr>
            </a:lvl4pPr>
            <a:lvl5pPr marL="1827213" algn="l" defTabSz="455613" rtl="0" fontAlgn="base">
              <a:spcBef>
                <a:spcPct val="30000"/>
              </a:spcBef>
              <a:spcAft>
                <a:spcPct val="0"/>
              </a:spcAft>
              <a:defRPr sz="1200" kern="1200">
                <a:solidFill>
                  <a:srgbClr val="574319"/>
                </a:solidFill>
                <a:latin typeface="Segoe UI"/>
                <a:ea typeface="Geneva" pitchFamily="123" charset="-128"/>
                <a:cs typeface="+mn-cs"/>
              </a:defRPr>
            </a:lvl5pPr>
            <a:lvl6pPr marL="2285600" algn="l" defTabSz="457120" rtl="0" eaLnBrk="1" latinLnBrk="0" hangingPunct="1">
              <a:defRPr sz="1200" kern="1200">
                <a:solidFill>
                  <a:schemeClr val="tx1"/>
                </a:solidFill>
                <a:latin typeface="+mn-lt"/>
                <a:ea typeface="+mn-ea"/>
                <a:cs typeface="+mn-cs"/>
              </a:defRPr>
            </a:lvl6pPr>
            <a:lvl7pPr marL="2742720" algn="l" defTabSz="457120" rtl="0" eaLnBrk="1" latinLnBrk="0" hangingPunct="1">
              <a:defRPr sz="1200" kern="1200">
                <a:solidFill>
                  <a:schemeClr val="tx1"/>
                </a:solidFill>
                <a:latin typeface="+mn-lt"/>
                <a:ea typeface="+mn-ea"/>
                <a:cs typeface="+mn-cs"/>
              </a:defRPr>
            </a:lvl7pPr>
            <a:lvl8pPr marL="3199840" algn="l" defTabSz="457120" rtl="0" eaLnBrk="1" latinLnBrk="0" hangingPunct="1">
              <a:defRPr sz="1200" kern="1200">
                <a:solidFill>
                  <a:schemeClr val="tx1"/>
                </a:solidFill>
                <a:latin typeface="+mn-lt"/>
                <a:ea typeface="+mn-ea"/>
                <a:cs typeface="+mn-cs"/>
              </a:defRPr>
            </a:lvl8pPr>
            <a:lvl9pPr marL="3656960" algn="l" defTabSz="457120" rtl="0" eaLnBrk="1" latinLnBrk="0" hangingPunct="1">
              <a:defRPr sz="1200" kern="1200">
                <a:solidFill>
                  <a:schemeClr val="tx1"/>
                </a:solidFill>
                <a:latin typeface="+mn-lt"/>
                <a:ea typeface="+mn-ea"/>
                <a:cs typeface="+mn-cs"/>
              </a:defRPr>
            </a:lvl9pPr>
          </a:lstStyle>
          <a:p>
            <a:pPr>
              <a:spcBef>
                <a:spcPts val="300"/>
              </a:spcBef>
              <a:buClr>
                <a:srgbClr val="53565A"/>
              </a:buClr>
            </a:pPr>
            <a:r>
              <a:rPr lang="en-US" sz="1100" b="1" dirty="0">
                <a:solidFill>
                  <a:srgbClr val="404040"/>
                </a:solidFill>
                <a:latin typeface="Arial" panose="020B0604020202020204" pitchFamily="34" charset="0"/>
                <a:cs typeface="Arial" panose="020B0604020202020204" pitchFamily="34" charset="0"/>
              </a:rPr>
              <a:t>This workshop is developed in PowerPoint (PPT) to function as both a Facilitator Guide and presentation slides. Prior to the workshop, review this page to familiarize yourself with how to navigate the PPT seamlessly during the session. </a:t>
            </a:r>
          </a:p>
        </p:txBody>
      </p:sp>
      <p:graphicFrame>
        <p:nvGraphicFramePr>
          <p:cNvPr id="9" name="Table 8">
            <a:extLst>
              <a:ext uri="{FF2B5EF4-FFF2-40B4-BE49-F238E27FC236}">
                <a16:creationId xmlns:a16="http://schemas.microsoft.com/office/drawing/2014/main" id="{ED6EDA9F-9CB7-4343-926C-EE7329439368}"/>
              </a:ext>
            </a:extLst>
          </p:cNvPr>
          <p:cNvGraphicFramePr>
            <a:graphicFrameLocks noGrp="1"/>
          </p:cNvGraphicFramePr>
          <p:nvPr>
            <p:extLst>
              <p:ext uri="{D42A27DB-BD31-4B8C-83A1-F6EECF244321}">
                <p14:modId xmlns:p14="http://schemas.microsoft.com/office/powerpoint/2010/main" val="3688036552"/>
              </p:ext>
            </p:extLst>
          </p:nvPr>
        </p:nvGraphicFramePr>
        <p:xfrm>
          <a:off x="450168" y="1448055"/>
          <a:ext cx="8239083" cy="4919382"/>
        </p:xfrm>
        <a:graphic>
          <a:graphicData uri="http://schemas.openxmlformats.org/drawingml/2006/table">
            <a:tbl>
              <a:tblPr firstRow="1" bandRow="1"/>
              <a:tblGrid>
                <a:gridCol w="1312729">
                  <a:extLst>
                    <a:ext uri="{9D8B030D-6E8A-4147-A177-3AD203B41FA5}">
                      <a16:colId xmlns:a16="http://schemas.microsoft.com/office/drawing/2014/main" val="2162366912"/>
                    </a:ext>
                  </a:extLst>
                </a:gridCol>
                <a:gridCol w="1573427">
                  <a:extLst>
                    <a:ext uri="{9D8B030D-6E8A-4147-A177-3AD203B41FA5}">
                      <a16:colId xmlns:a16="http://schemas.microsoft.com/office/drawing/2014/main" val="1902616275"/>
                    </a:ext>
                  </a:extLst>
                </a:gridCol>
                <a:gridCol w="1837038">
                  <a:extLst>
                    <a:ext uri="{9D8B030D-6E8A-4147-A177-3AD203B41FA5}">
                      <a16:colId xmlns:a16="http://schemas.microsoft.com/office/drawing/2014/main" val="20001"/>
                    </a:ext>
                  </a:extLst>
                </a:gridCol>
                <a:gridCol w="3515889">
                  <a:extLst>
                    <a:ext uri="{9D8B030D-6E8A-4147-A177-3AD203B41FA5}">
                      <a16:colId xmlns:a16="http://schemas.microsoft.com/office/drawing/2014/main" val="20002"/>
                    </a:ext>
                  </a:extLst>
                </a:gridCol>
              </a:tblGrid>
              <a:tr h="340362">
                <a:tc>
                  <a:txBody>
                    <a:bodyPr/>
                    <a:lstStyle/>
                    <a:p>
                      <a:pPr algn="ctr"/>
                      <a:r>
                        <a:rPr lang="en-US" sz="1000" b="1" dirty="0">
                          <a:solidFill>
                            <a:schemeClr val="bg1"/>
                          </a:solidFill>
                          <a:latin typeface="Calibri" panose="020F0502020204030204" pitchFamily="34" charset="0"/>
                          <a:cs typeface="Calibri" panose="020F0502020204030204" pitchFamily="34" charset="0"/>
                        </a:rPr>
                        <a:t>View</a:t>
                      </a:r>
                    </a:p>
                  </a:txBody>
                  <a:tcPr>
                    <a:lnL w="12700" cap="flat" cmpd="sng" algn="ctr">
                      <a:noFill/>
                      <a:prstDash val="solid"/>
                      <a:round/>
                      <a:headEnd type="none" w="med" len="med"/>
                      <a:tailEnd type="none" w="med" len="med"/>
                    </a:lnL>
                    <a:lnR w="12700" cap="flat" cmpd="sng" algn="ctr">
                      <a:solidFill>
                        <a:srgbClr val="19285D"/>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19285D"/>
                    </a:solidFill>
                  </a:tcPr>
                </a:tc>
                <a:tc>
                  <a:txBody>
                    <a:bodyPr/>
                    <a:lstStyle/>
                    <a:p>
                      <a:pPr algn="ctr"/>
                      <a:r>
                        <a:rPr lang="en-US" sz="1000" b="1" dirty="0">
                          <a:solidFill>
                            <a:schemeClr val="bg1"/>
                          </a:solidFill>
                          <a:latin typeface="Calibri" panose="020F0502020204030204" pitchFamily="34" charset="0"/>
                          <a:cs typeface="Calibri" panose="020F0502020204030204" pitchFamily="34" charset="0"/>
                        </a:rPr>
                        <a:t>Primary Audience</a:t>
                      </a:r>
                    </a:p>
                  </a:txBody>
                  <a:tcPr>
                    <a:lnL w="12700" cap="flat" cmpd="sng" algn="ctr">
                      <a:solidFill>
                        <a:srgbClr val="19285D"/>
                      </a:solidFill>
                      <a:prstDash val="solid"/>
                      <a:round/>
                      <a:headEnd type="none" w="med" len="med"/>
                      <a:tailEnd type="none" w="med" len="med"/>
                    </a:lnL>
                    <a:lnR w="12700" cap="flat" cmpd="sng" algn="ctr">
                      <a:solidFill>
                        <a:srgbClr val="19285D"/>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19285D"/>
                    </a:solidFill>
                  </a:tcPr>
                </a:tc>
                <a:tc>
                  <a:txBody>
                    <a:bodyPr/>
                    <a:lstStyle>
                      <a:lvl1pPr marL="0" algn="l" defTabSz="457154" rtl="0" eaLnBrk="1" latinLnBrk="0" hangingPunct="1">
                        <a:defRPr sz="1799" b="1" kern="1200">
                          <a:solidFill>
                            <a:schemeClr val="lt1"/>
                          </a:solidFill>
                          <a:latin typeface="Calibri" panose="020F0502020204030204"/>
                        </a:defRPr>
                      </a:lvl1pPr>
                      <a:lvl2pPr marL="457154" algn="l" defTabSz="457154" rtl="0" eaLnBrk="1" latinLnBrk="0" hangingPunct="1">
                        <a:defRPr sz="1799" b="1" kern="1200">
                          <a:solidFill>
                            <a:schemeClr val="lt1"/>
                          </a:solidFill>
                          <a:latin typeface="Calibri" panose="020F0502020204030204"/>
                        </a:defRPr>
                      </a:lvl2pPr>
                      <a:lvl3pPr marL="914306" algn="l" defTabSz="457154" rtl="0" eaLnBrk="1" latinLnBrk="0" hangingPunct="1">
                        <a:defRPr sz="1799" b="1" kern="1200">
                          <a:solidFill>
                            <a:schemeClr val="lt1"/>
                          </a:solidFill>
                          <a:latin typeface="Calibri" panose="020F0502020204030204"/>
                        </a:defRPr>
                      </a:lvl3pPr>
                      <a:lvl4pPr marL="1371460" algn="l" defTabSz="457154" rtl="0" eaLnBrk="1" latinLnBrk="0" hangingPunct="1">
                        <a:defRPr sz="1799" b="1" kern="1200">
                          <a:solidFill>
                            <a:schemeClr val="lt1"/>
                          </a:solidFill>
                          <a:latin typeface="Calibri" panose="020F0502020204030204"/>
                        </a:defRPr>
                      </a:lvl4pPr>
                      <a:lvl5pPr marL="1828612" algn="l" defTabSz="457154" rtl="0" eaLnBrk="1" latinLnBrk="0" hangingPunct="1">
                        <a:defRPr sz="1799" b="1" kern="1200">
                          <a:solidFill>
                            <a:schemeClr val="lt1"/>
                          </a:solidFill>
                          <a:latin typeface="Calibri" panose="020F0502020204030204"/>
                        </a:defRPr>
                      </a:lvl5pPr>
                      <a:lvl6pPr marL="2285766" algn="l" defTabSz="457154" rtl="0" eaLnBrk="1" latinLnBrk="0" hangingPunct="1">
                        <a:defRPr sz="1799" b="1" kern="1200">
                          <a:solidFill>
                            <a:schemeClr val="lt1"/>
                          </a:solidFill>
                          <a:latin typeface="Calibri" panose="020F0502020204030204"/>
                        </a:defRPr>
                      </a:lvl6pPr>
                      <a:lvl7pPr marL="2742919" algn="l" defTabSz="457154" rtl="0" eaLnBrk="1" latinLnBrk="0" hangingPunct="1">
                        <a:defRPr sz="1799" b="1" kern="1200">
                          <a:solidFill>
                            <a:schemeClr val="lt1"/>
                          </a:solidFill>
                          <a:latin typeface="Calibri" panose="020F0502020204030204"/>
                        </a:defRPr>
                      </a:lvl7pPr>
                      <a:lvl8pPr marL="3200072" algn="l" defTabSz="457154" rtl="0" eaLnBrk="1" latinLnBrk="0" hangingPunct="1">
                        <a:defRPr sz="1799" b="1" kern="1200">
                          <a:solidFill>
                            <a:schemeClr val="lt1"/>
                          </a:solidFill>
                          <a:latin typeface="Calibri" panose="020F0502020204030204"/>
                        </a:defRPr>
                      </a:lvl8pPr>
                      <a:lvl9pPr marL="3657226" algn="l" defTabSz="457154" rtl="0" eaLnBrk="1" latinLnBrk="0" hangingPunct="1">
                        <a:defRPr sz="1799" b="1" kern="1200">
                          <a:solidFill>
                            <a:schemeClr val="lt1"/>
                          </a:solidFill>
                          <a:latin typeface="Calibri" panose="020F0502020204030204"/>
                        </a:defRPr>
                      </a:lvl9pPr>
                    </a:lstStyle>
                    <a:p>
                      <a:pPr algn="ctr"/>
                      <a:r>
                        <a:rPr lang="en-US" sz="1000" b="1" dirty="0">
                          <a:solidFill>
                            <a:schemeClr val="bg1"/>
                          </a:solidFill>
                          <a:latin typeface="Calibri" panose="020F0502020204030204" pitchFamily="34" charset="0"/>
                          <a:cs typeface="Calibri" panose="020F0502020204030204" pitchFamily="34" charset="0"/>
                        </a:rPr>
                        <a:t>Primary Audience Sees</a:t>
                      </a:r>
                    </a:p>
                  </a:txBody>
                  <a:tcPr>
                    <a:lnL w="12700" cap="flat" cmpd="sng" algn="ctr">
                      <a:solidFill>
                        <a:srgbClr val="19285D"/>
                      </a:solidFill>
                      <a:prstDash val="solid"/>
                      <a:round/>
                      <a:headEnd type="none" w="med" len="med"/>
                      <a:tailEnd type="none" w="med" len="med"/>
                    </a:lnL>
                    <a:lnR w="12700" cap="flat" cmpd="sng" algn="ctr">
                      <a:solidFill>
                        <a:srgbClr val="19285D"/>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19285D"/>
                    </a:solidFill>
                  </a:tcPr>
                </a:tc>
                <a:tc>
                  <a:txBody>
                    <a:bodyPr/>
                    <a:lstStyle>
                      <a:lvl1pPr marL="0" algn="l" defTabSz="457154" rtl="0" eaLnBrk="1" latinLnBrk="0" hangingPunct="1">
                        <a:defRPr sz="1799" b="1" kern="1200">
                          <a:solidFill>
                            <a:schemeClr val="lt1"/>
                          </a:solidFill>
                          <a:latin typeface="Calibri" panose="020F0502020204030204"/>
                        </a:defRPr>
                      </a:lvl1pPr>
                      <a:lvl2pPr marL="457154" algn="l" defTabSz="457154" rtl="0" eaLnBrk="1" latinLnBrk="0" hangingPunct="1">
                        <a:defRPr sz="1799" b="1" kern="1200">
                          <a:solidFill>
                            <a:schemeClr val="lt1"/>
                          </a:solidFill>
                          <a:latin typeface="Calibri" panose="020F0502020204030204"/>
                        </a:defRPr>
                      </a:lvl2pPr>
                      <a:lvl3pPr marL="914306" algn="l" defTabSz="457154" rtl="0" eaLnBrk="1" latinLnBrk="0" hangingPunct="1">
                        <a:defRPr sz="1799" b="1" kern="1200">
                          <a:solidFill>
                            <a:schemeClr val="lt1"/>
                          </a:solidFill>
                          <a:latin typeface="Calibri" panose="020F0502020204030204"/>
                        </a:defRPr>
                      </a:lvl3pPr>
                      <a:lvl4pPr marL="1371460" algn="l" defTabSz="457154" rtl="0" eaLnBrk="1" latinLnBrk="0" hangingPunct="1">
                        <a:defRPr sz="1799" b="1" kern="1200">
                          <a:solidFill>
                            <a:schemeClr val="lt1"/>
                          </a:solidFill>
                          <a:latin typeface="Calibri" panose="020F0502020204030204"/>
                        </a:defRPr>
                      </a:lvl4pPr>
                      <a:lvl5pPr marL="1828612" algn="l" defTabSz="457154" rtl="0" eaLnBrk="1" latinLnBrk="0" hangingPunct="1">
                        <a:defRPr sz="1799" b="1" kern="1200">
                          <a:solidFill>
                            <a:schemeClr val="lt1"/>
                          </a:solidFill>
                          <a:latin typeface="Calibri" panose="020F0502020204030204"/>
                        </a:defRPr>
                      </a:lvl5pPr>
                      <a:lvl6pPr marL="2285766" algn="l" defTabSz="457154" rtl="0" eaLnBrk="1" latinLnBrk="0" hangingPunct="1">
                        <a:defRPr sz="1799" b="1" kern="1200">
                          <a:solidFill>
                            <a:schemeClr val="lt1"/>
                          </a:solidFill>
                          <a:latin typeface="Calibri" panose="020F0502020204030204"/>
                        </a:defRPr>
                      </a:lvl6pPr>
                      <a:lvl7pPr marL="2742919" algn="l" defTabSz="457154" rtl="0" eaLnBrk="1" latinLnBrk="0" hangingPunct="1">
                        <a:defRPr sz="1799" b="1" kern="1200">
                          <a:solidFill>
                            <a:schemeClr val="lt1"/>
                          </a:solidFill>
                          <a:latin typeface="Calibri" panose="020F0502020204030204"/>
                        </a:defRPr>
                      </a:lvl7pPr>
                      <a:lvl8pPr marL="3200072" algn="l" defTabSz="457154" rtl="0" eaLnBrk="1" latinLnBrk="0" hangingPunct="1">
                        <a:defRPr sz="1799" b="1" kern="1200">
                          <a:solidFill>
                            <a:schemeClr val="lt1"/>
                          </a:solidFill>
                          <a:latin typeface="Calibri" panose="020F0502020204030204"/>
                        </a:defRPr>
                      </a:lvl8pPr>
                      <a:lvl9pPr marL="3657226" algn="l" defTabSz="457154" rtl="0" eaLnBrk="1" latinLnBrk="0" hangingPunct="1">
                        <a:defRPr sz="1799" b="1" kern="1200">
                          <a:solidFill>
                            <a:schemeClr val="lt1"/>
                          </a:solidFill>
                          <a:latin typeface="Calibri" panose="020F0502020204030204"/>
                        </a:defRPr>
                      </a:lvl9pPr>
                    </a:lstStyle>
                    <a:p>
                      <a:pPr algn="ctr"/>
                      <a:r>
                        <a:rPr lang="en-US" sz="1000" b="1" dirty="0">
                          <a:solidFill>
                            <a:schemeClr val="bg1"/>
                          </a:solidFill>
                          <a:latin typeface="Calibri" panose="020F0502020204030204" pitchFamily="34" charset="0"/>
                          <a:cs typeface="Calibri" panose="020F0502020204030204" pitchFamily="34" charset="0"/>
                        </a:rPr>
                        <a:t>How to Access This View</a:t>
                      </a:r>
                    </a:p>
                  </a:txBody>
                  <a:tcPr>
                    <a:lnL w="12700" cap="flat" cmpd="sng" algn="ctr">
                      <a:solidFill>
                        <a:srgbClr val="19285D"/>
                      </a:solid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solidFill>
                      <a:srgbClr val="19285D"/>
                    </a:solidFill>
                  </a:tcPr>
                </a:tc>
                <a:extLst>
                  <a:ext uri="{0D108BD9-81ED-4DB2-BD59-A6C34878D82A}">
                    <a16:rowId xmlns:a16="http://schemas.microsoft.com/office/drawing/2014/main" val="10000"/>
                  </a:ext>
                </a:extLst>
              </a:tr>
              <a:tr h="1119540">
                <a:tc>
                  <a:txBody>
                    <a:bodyPr/>
                    <a:lstStyle/>
                    <a:p>
                      <a:pPr marL="0" indent="0">
                        <a:buFont typeface="Arial" panose="020B0604020202020204" pitchFamily="34" charset="0"/>
                        <a:buNone/>
                      </a:pPr>
                      <a:r>
                        <a:rPr lang="en-US" sz="1000" b="1" dirty="0">
                          <a:solidFill>
                            <a:srgbClr val="404040"/>
                          </a:solidFill>
                          <a:latin typeface="Calibri" panose="020F0502020204030204" pitchFamily="34" charset="0"/>
                          <a:cs typeface="Calibri" panose="020F0502020204030204" pitchFamily="34" charset="0"/>
                        </a:rPr>
                        <a:t>Slideshow</a:t>
                      </a:r>
                    </a:p>
                  </a:txBody>
                  <a:tcPr>
                    <a:lnL w="12700" cap="flat" cmpd="sng" algn="ctr">
                      <a:noFill/>
                      <a:prstDash val="solid"/>
                      <a:round/>
                      <a:headEnd type="none" w="med" len="med"/>
                      <a:tailEnd type="none" w="med" len="med"/>
                    </a:lnL>
                    <a:lnR w="12700" cap="flat" cmpd="sng" algn="ctr">
                      <a:solidFill>
                        <a:srgbClr val="19285D"/>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marL="0" indent="0">
                        <a:buFont typeface="Arial" panose="020B0604020202020204" pitchFamily="34" charset="0"/>
                        <a:buNone/>
                      </a:pPr>
                      <a:r>
                        <a:rPr lang="en-US" sz="1000" dirty="0">
                          <a:solidFill>
                            <a:srgbClr val="404040"/>
                          </a:solidFill>
                          <a:latin typeface="Calibri" panose="020F0502020204030204" pitchFamily="34" charset="0"/>
                          <a:cs typeface="Calibri" panose="020F0502020204030204" pitchFamily="34" charset="0"/>
                        </a:rPr>
                        <a:t>Participants</a:t>
                      </a:r>
                    </a:p>
                  </a:txBody>
                  <a:tcPr>
                    <a:lnL w="12700" cap="flat" cmpd="sng" algn="ctr">
                      <a:solidFill>
                        <a:srgbClr val="19285D"/>
                      </a:solidFill>
                      <a:prstDash val="solid"/>
                      <a:round/>
                      <a:headEnd type="none" w="med" len="med"/>
                      <a:tailEnd type="none" w="med" len="med"/>
                    </a:lnL>
                    <a:lnR w="12700" cap="flat" cmpd="sng" algn="ctr">
                      <a:solidFill>
                        <a:srgbClr val="19285D"/>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lvl1pPr marL="0" algn="l" defTabSz="457154" rtl="0" eaLnBrk="1" latinLnBrk="0" hangingPunct="1">
                        <a:defRPr sz="1799" kern="1200">
                          <a:solidFill>
                            <a:schemeClr val="dk1"/>
                          </a:solidFill>
                          <a:latin typeface="Calibri" panose="020F0502020204030204"/>
                        </a:defRPr>
                      </a:lvl1pPr>
                      <a:lvl2pPr marL="457154" algn="l" defTabSz="457154" rtl="0" eaLnBrk="1" latinLnBrk="0" hangingPunct="1">
                        <a:defRPr sz="1799" kern="1200">
                          <a:solidFill>
                            <a:schemeClr val="dk1"/>
                          </a:solidFill>
                          <a:latin typeface="Calibri" panose="020F0502020204030204"/>
                        </a:defRPr>
                      </a:lvl2pPr>
                      <a:lvl3pPr marL="914306" algn="l" defTabSz="457154" rtl="0" eaLnBrk="1" latinLnBrk="0" hangingPunct="1">
                        <a:defRPr sz="1799" kern="1200">
                          <a:solidFill>
                            <a:schemeClr val="dk1"/>
                          </a:solidFill>
                          <a:latin typeface="Calibri" panose="020F0502020204030204"/>
                        </a:defRPr>
                      </a:lvl3pPr>
                      <a:lvl4pPr marL="1371460" algn="l" defTabSz="457154" rtl="0" eaLnBrk="1" latinLnBrk="0" hangingPunct="1">
                        <a:defRPr sz="1799" kern="1200">
                          <a:solidFill>
                            <a:schemeClr val="dk1"/>
                          </a:solidFill>
                          <a:latin typeface="Calibri" panose="020F0502020204030204"/>
                        </a:defRPr>
                      </a:lvl4pPr>
                      <a:lvl5pPr marL="1828612" algn="l" defTabSz="457154" rtl="0" eaLnBrk="1" latinLnBrk="0" hangingPunct="1">
                        <a:defRPr sz="1799" kern="1200">
                          <a:solidFill>
                            <a:schemeClr val="dk1"/>
                          </a:solidFill>
                          <a:latin typeface="Calibri" panose="020F0502020204030204"/>
                        </a:defRPr>
                      </a:lvl5pPr>
                      <a:lvl6pPr marL="2285766" algn="l" defTabSz="457154" rtl="0" eaLnBrk="1" latinLnBrk="0" hangingPunct="1">
                        <a:defRPr sz="1799" kern="1200">
                          <a:solidFill>
                            <a:schemeClr val="dk1"/>
                          </a:solidFill>
                          <a:latin typeface="Calibri" panose="020F0502020204030204"/>
                        </a:defRPr>
                      </a:lvl6pPr>
                      <a:lvl7pPr marL="2742919" algn="l" defTabSz="457154" rtl="0" eaLnBrk="1" latinLnBrk="0" hangingPunct="1">
                        <a:defRPr sz="1799" kern="1200">
                          <a:solidFill>
                            <a:schemeClr val="dk1"/>
                          </a:solidFill>
                          <a:latin typeface="Calibri" panose="020F0502020204030204"/>
                        </a:defRPr>
                      </a:lvl7pPr>
                      <a:lvl8pPr marL="3200072" algn="l" defTabSz="457154" rtl="0" eaLnBrk="1" latinLnBrk="0" hangingPunct="1">
                        <a:defRPr sz="1799" kern="1200">
                          <a:solidFill>
                            <a:schemeClr val="dk1"/>
                          </a:solidFill>
                          <a:latin typeface="Calibri" panose="020F0502020204030204"/>
                        </a:defRPr>
                      </a:lvl8pPr>
                      <a:lvl9pPr marL="3657226" algn="l" defTabSz="457154" rtl="0" eaLnBrk="1" latinLnBrk="0" hangingPunct="1">
                        <a:defRPr sz="1799" kern="1200">
                          <a:solidFill>
                            <a:schemeClr val="dk1"/>
                          </a:solidFill>
                          <a:latin typeface="Calibri" panose="020F0502020204030204"/>
                        </a:defRPr>
                      </a:lvl9pPr>
                    </a:lstStyle>
                    <a:p>
                      <a:pPr marL="112713" indent="-112713">
                        <a:buFont typeface="Arial" panose="020B0604020202020204" pitchFamily="34" charset="0"/>
                        <a:buChar char="•"/>
                      </a:pPr>
                      <a:r>
                        <a:rPr lang="en-US" sz="1000" dirty="0">
                          <a:solidFill>
                            <a:srgbClr val="404040"/>
                          </a:solidFill>
                          <a:latin typeface="Calibri" panose="020F0502020204030204" pitchFamily="34" charset="0"/>
                          <a:cs typeface="Calibri" panose="020F0502020204030204" pitchFamily="34" charset="0"/>
                        </a:rPr>
                        <a:t>Full-screen slides</a:t>
                      </a:r>
                    </a:p>
                    <a:p>
                      <a:pPr marL="112713" indent="-112713">
                        <a:buFont typeface="Arial" panose="020B0604020202020204" pitchFamily="34" charset="0"/>
                        <a:buChar char="•"/>
                      </a:pPr>
                      <a:r>
                        <a:rPr lang="en-US" sz="1000" dirty="0">
                          <a:solidFill>
                            <a:srgbClr val="404040"/>
                          </a:solidFill>
                          <a:latin typeface="Calibri" panose="020F0502020204030204" pitchFamily="34" charset="0"/>
                          <a:cs typeface="Calibri" panose="020F0502020204030204" pitchFamily="34" charset="0"/>
                        </a:rPr>
                        <a:t>Share this view with participants on the big screen (in person) or on screenshare (virtual)</a:t>
                      </a:r>
                    </a:p>
                  </a:txBody>
                  <a:tcPr>
                    <a:lnL w="12700" cap="flat" cmpd="sng" algn="ctr">
                      <a:solidFill>
                        <a:srgbClr val="19285D"/>
                      </a:solidFill>
                      <a:prstDash val="solid"/>
                      <a:round/>
                      <a:headEnd type="none" w="med" len="med"/>
                      <a:tailEnd type="none" w="med" len="med"/>
                    </a:lnL>
                    <a:lnR w="12700" cap="flat" cmpd="sng" algn="ctr">
                      <a:solidFill>
                        <a:srgbClr val="19285D"/>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lvl1pPr marL="0" algn="l" defTabSz="457154" rtl="0" eaLnBrk="1" latinLnBrk="0" hangingPunct="1">
                        <a:defRPr sz="1799" kern="1200">
                          <a:solidFill>
                            <a:schemeClr val="dk1"/>
                          </a:solidFill>
                          <a:latin typeface="Calibri" panose="020F0502020204030204"/>
                        </a:defRPr>
                      </a:lvl1pPr>
                      <a:lvl2pPr marL="457154" algn="l" defTabSz="457154" rtl="0" eaLnBrk="1" latinLnBrk="0" hangingPunct="1">
                        <a:defRPr sz="1799" kern="1200">
                          <a:solidFill>
                            <a:schemeClr val="dk1"/>
                          </a:solidFill>
                          <a:latin typeface="Calibri" panose="020F0502020204030204"/>
                        </a:defRPr>
                      </a:lvl2pPr>
                      <a:lvl3pPr marL="914306" algn="l" defTabSz="457154" rtl="0" eaLnBrk="1" latinLnBrk="0" hangingPunct="1">
                        <a:defRPr sz="1799" kern="1200">
                          <a:solidFill>
                            <a:schemeClr val="dk1"/>
                          </a:solidFill>
                          <a:latin typeface="Calibri" panose="020F0502020204030204"/>
                        </a:defRPr>
                      </a:lvl3pPr>
                      <a:lvl4pPr marL="1371460" algn="l" defTabSz="457154" rtl="0" eaLnBrk="1" latinLnBrk="0" hangingPunct="1">
                        <a:defRPr sz="1799" kern="1200">
                          <a:solidFill>
                            <a:schemeClr val="dk1"/>
                          </a:solidFill>
                          <a:latin typeface="Calibri" panose="020F0502020204030204"/>
                        </a:defRPr>
                      </a:lvl4pPr>
                      <a:lvl5pPr marL="1828612" algn="l" defTabSz="457154" rtl="0" eaLnBrk="1" latinLnBrk="0" hangingPunct="1">
                        <a:defRPr sz="1799" kern="1200">
                          <a:solidFill>
                            <a:schemeClr val="dk1"/>
                          </a:solidFill>
                          <a:latin typeface="Calibri" panose="020F0502020204030204"/>
                        </a:defRPr>
                      </a:lvl5pPr>
                      <a:lvl6pPr marL="2285766" algn="l" defTabSz="457154" rtl="0" eaLnBrk="1" latinLnBrk="0" hangingPunct="1">
                        <a:defRPr sz="1799" kern="1200">
                          <a:solidFill>
                            <a:schemeClr val="dk1"/>
                          </a:solidFill>
                          <a:latin typeface="Calibri" panose="020F0502020204030204"/>
                        </a:defRPr>
                      </a:lvl6pPr>
                      <a:lvl7pPr marL="2742919" algn="l" defTabSz="457154" rtl="0" eaLnBrk="1" latinLnBrk="0" hangingPunct="1">
                        <a:defRPr sz="1799" kern="1200">
                          <a:solidFill>
                            <a:schemeClr val="dk1"/>
                          </a:solidFill>
                          <a:latin typeface="Calibri" panose="020F0502020204030204"/>
                        </a:defRPr>
                      </a:lvl7pPr>
                      <a:lvl8pPr marL="3200072" algn="l" defTabSz="457154" rtl="0" eaLnBrk="1" latinLnBrk="0" hangingPunct="1">
                        <a:defRPr sz="1799" kern="1200">
                          <a:solidFill>
                            <a:schemeClr val="dk1"/>
                          </a:solidFill>
                          <a:latin typeface="Calibri" panose="020F0502020204030204"/>
                        </a:defRPr>
                      </a:lvl8pPr>
                      <a:lvl9pPr marL="3657226" algn="l" defTabSz="457154" rtl="0" eaLnBrk="1" latinLnBrk="0" hangingPunct="1">
                        <a:defRPr sz="1799" kern="1200">
                          <a:solidFill>
                            <a:schemeClr val="dk1"/>
                          </a:solidFill>
                          <a:latin typeface="Calibri" panose="020F0502020204030204"/>
                        </a:defRPr>
                      </a:lvl9pPr>
                    </a:lstStyle>
                    <a:p>
                      <a:pPr marL="112713" indent="-112713">
                        <a:buFont typeface="Arial" charset="0"/>
                        <a:buChar char="•"/>
                      </a:pPr>
                      <a:r>
                        <a:rPr lang="en-US" sz="1000" b="0" dirty="0">
                          <a:solidFill>
                            <a:srgbClr val="404040"/>
                          </a:solidFill>
                          <a:latin typeface="Calibri" panose="020F0502020204030204" pitchFamily="34" charset="0"/>
                          <a:cs typeface="Calibri" panose="020F0502020204030204" pitchFamily="34" charset="0"/>
                        </a:rPr>
                        <a:t>Click the </a:t>
                      </a:r>
                      <a:r>
                        <a:rPr lang="en-US" sz="1000" b="1" dirty="0">
                          <a:solidFill>
                            <a:srgbClr val="404040"/>
                          </a:solidFill>
                          <a:latin typeface="Calibri" panose="020F0502020204030204" pitchFamily="34" charset="0"/>
                          <a:cs typeface="Calibri" panose="020F0502020204030204" pitchFamily="34" charset="0"/>
                        </a:rPr>
                        <a:t>slideshow icon </a:t>
                      </a:r>
                      <a:r>
                        <a:rPr lang="en-US" sz="1000" b="0" dirty="0">
                          <a:solidFill>
                            <a:srgbClr val="404040"/>
                          </a:solidFill>
                          <a:latin typeface="Calibri" panose="020F0502020204030204" pitchFamily="34" charset="0"/>
                          <a:cs typeface="Calibri" panose="020F0502020204030204" pitchFamily="34" charset="0"/>
                        </a:rPr>
                        <a:t>in the </a:t>
                      </a:r>
                      <a:r>
                        <a:rPr lang="en-US" sz="1000" b="0" i="1" dirty="0">
                          <a:solidFill>
                            <a:srgbClr val="404040"/>
                          </a:solidFill>
                          <a:latin typeface="Calibri" panose="020F0502020204030204" pitchFamily="34" charset="0"/>
                          <a:cs typeface="Calibri" panose="020F0502020204030204" pitchFamily="34" charset="0"/>
                        </a:rPr>
                        <a:t>Display Settings </a:t>
                      </a:r>
                      <a:r>
                        <a:rPr lang="en-US" sz="1000" dirty="0">
                          <a:solidFill>
                            <a:srgbClr val="404040"/>
                          </a:solidFill>
                          <a:latin typeface="Calibri" panose="020F0502020204030204" pitchFamily="34" charset="0"/>
                          <a:cs typeface="Calibri" panose="020F0502020204030204" pitchFamily="34" charset="0"/>
                        </a:rPr>
                        <a:t>on the right side of the bottom bar</a:t>
                      </a:r>
                    </a:p>
                    <a:p>
                      <a:pPr marL="0" indent="0">
                        <a:buFont typeface="Arial" charset="0"/>
                        <a:buNone/>
                      </a:pPr>
                      <a:endParaRPr lang="en-US" sz="1000" dirty="0">
                        <a:solidFill>
                          <a:srgbClr val="404040"/>
                        </a:solidFill>
                        <a:latin typeface="Calibri" panose="020F0502020204030204" pitchFamily="34" charset="0"/>
                        <a:cs typeface="Calibri" panose="020F0502020204030204" pitchFamily="34" charset="0"/>
                      </a:endParaRPr>
                    </a:p>
                    <a:p>
                      <a:pPr marL="112713" indent="-112713">
                        <a:spcBef>
                          <a:spcPts val="1800"/>
                        </a:spcBef>
                        <a:buFont typeface="Arial" charset="0"/>
                        <a:buChar char="•"/>
                      </a:pPr>
                      <a:r>
                        <a:rPr lang="en-US" sz="1000" dirty="0">
                          <a:solidFill>
                            <a:srgbClr val="404040"/>
                          </a:solidFill>
                          <a:latin typeface="Calibri" panose="020F0502020204030204" pitchFamily="34" charset="0"/>
                          <a:cs typeface="Calibri" panose="020F0502020204030204" pitchFamily="34" charset="0"/>
                        </a:rPr>
                        <a:t>OR, click </a:t>
                      </a:r>
                      <a:r>
                        <a:rPr lang="en-US" sz="1000" b="1" dirty="0">
                          <a:solidFill>
                            <a:srgbClr val="404040"/>
                          </a:solidFill>
                          <a:latin typeface="Calibri" panose="020F0502020204030204" pitchFamily="34" charset="0"/>
                          <a:cs typeface="Calibri" panose="020F0502020204030204" pitchFamily="34" charset="0"/>
                        </a:rPr>
                        <a:t>Slide Show</a:t>
                      </a:r>
                      <a:r>
                        <a:rPr lang="en-US" sz="1000" dirty="0">
                          <a:solidFill>
                            <a:srgbClr val="404040"/>
                          </a:solidFill>
                          <a:latin typeface="Calibri" panose="020F0502020204030204" pitchFamily="34" charset="0"/>
                          <a:cs typeface="Calibri" panose="020F0502020204030204" pitchFamily="34" charset="0"/>
                        </a:rPr>
                        <a:t> on the top menu bar and select </a:t>
                      </a:r>
                      <a:r>
                        <a:rPr lang="en-US" sz="1000" b="1" dirty="0">
                          <a:solidFill>
                            <a:srgbClr val="404040"/>
                          </a:solidFill>
                          <a:latin typeface="Calibri" panose="020F0502020204030204" pitchFamily="34" charset="0"/>
                          <a:cs typeface="Calibri" panose="020F0502020204030204" pitchFamily="34" charset="0"/>
                        </a:rPr>
                        <a:t>From Start</a:t>
                      </a:r>
                      <a:r>
                        <a:rPr lang="en-US" sz="1000" dirty="0">
                          <a:solidFill>
                            <a:srgbClr val="404040"/>
                          </a:solidFill>
                          <a:latin typeface="Calibri" panose="020F0502020204030204" pitchFamily="34" charset="0"/>
                          <a:cs typeface="Calibri" panose="020F0502020204030204" pitchFamily="34" charset="0"/>
                        </a:rPr>
                        <a:t> or </a:t>
                      </a:r>
                      <a:r>
                        <a:rPr lang="en-US" sz="1000" b="1" dirty="0">
                          <a:solidFill>
                            <a:srgbClr val="404040"/>
                          </a:solidFill>
                          <a:latin typeface="Calibri" panose="020F0502020204030204" pitchFamily="34" charset="0"/>
                          <a:cs typeface="Calibri" panose="020F0502020204030204" pitchFamily="34" charset="0"/>
                        </a:rPr>
                        <a:t>From Current Slide</a:t>
                      </a:r>
                    </a:p>
                  </a:txBody>
                  <a:tcPr>
                    <a:lnL w="12700" cap="flat" cmpd="sng" algn="ctr">
                      <a:solidFill>
                        <a:srgbClr val="19285D"/>
                      </a:solid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1"/>
                  </a:ext>
                </a:extLst>
              </a:tr>
              <a:tr h="1250558">
                <a:tc>
                  <a:txBody>
                    <a:bodyPr/>
                    <a:lstStyle/>
                    <a:p>
                      <a:pPr marL="0" indent="0">
                        <a:buFont typeface="Arial" charset="0"/>
                        <a:buNone/>
                      </a:pPr>
                      <a:r>
                        <a:rPr lang="en-US" sz="1000" b="1" dirty="0">
                          <a:solidFill>
                            <a:srgbClr val="404040"/>
                          </a:solidFill>
                          <a:latin typeface="Calibri" panose="020F0502020204030204" pitchFamily="34" charset="0"/>
                          <a:cs typeface="Calibri" panose="020F0502020204030204" pitchFamily="34" charset="0"/>
                        </a:rPr>
                        <a:t>Facilitation Notes</a:t>
                      </a:r>
                    </a:p>
                  </a:txBody>
                  <a:tcPr>
                    <a:lnL w="12700" cap="flat" cmpd="sng" algn="ctr">
                      <a:noFill/>
                      <a:prstDash val="solid"/>
                      <a:round/>
                      <a:headEnd type="none" w="med" len="med"/>
                      <a:tailEnd type="none" w="med" len="med"/>
                    </a:lnL>
                    <a:lnR w="12700" cap="flat" cmpd="sng" algn="ctr">
                      <a:solidFill>
                        <a:srgbClr val="19285D"/>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marL="0" indent="0">
                        <a:buFont typeface="Arial" charset="0"/>
                        <a:buNone/>
                      </a:pPr>
                      <a:r>
                        <a:rPr lang="en-US" sz="1000" dirty="0">
                          <a:solidFill>
                            <a:srgbClr val="404040"/>
                          </a:solidFill>
                          <a:latin typeface="Calibri" panose="020F0502020204030204" pitchFamily="34" charset="0"/>
                          <a:cs typeface="Calibri" panose="020F0502020204030204" pitchFamily="34" charset="0"/>
                        </a:rPr>
                        <a:t>Facilitator(s)</a:t>
                      </a:r>
                      <a:endParaRPr lang="en-US" sz="1000" i="1" dirty="0">
                        <a:solidFill>
                          <a:srgbClr val="404040"/>
                        </a:solidFill>
                        <a:latin typeface="Calibri" panose="020F0502020204030204" pitchFamily="34" charset="0"/>
                        <a:cs typeface="Calibri" panose="020F0502020204030204" pitchFamily="34" charset="0"/>
                      </a:endParaRPr>
                    </a:p>
                  </a:txBody>
                  <a:tcPr>
                    <a:lnL w="12700" cap="flat" cmpd="sng" algn="ctr">
                      <a:solidFill>
                        <a:srgbClr val="19285D"/>
                      </a:solidFill>
                      <a:prstDash val="solid"/>
                      <a:round/>
                      <a:headEnd type="none" w="med" len="med"/>
                      <a:tailEnd type="none" w="med" len="med"/>
                    </a:lnL>
                    <a:lnR w="12700" cap="flat" cmpd="sng" algn="ctr">
                      <a:solidFill>
                        <a:srgbClr val="19285D"/>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lvl1pPr marL="0" algn="l" defTabSz="457154" rtl="0" eaLnBrk="1" latinLnBrk="0" hangingPunct="1">
                        <a:defRPr sz="1799" kern="1200">
                          <a:solidFill>
                            <a:schemeClr val="dk1"/>
                          </a:solidFill>
                          <a:latin typeface="Calibri" panose="020F0502020204030204"/>
                        </a:defRPr>
                      </a:lvl1pPr>
                      <a:lvl2pPr marL="457154" algn="l" defTabSz="457154" rtl="0" eaLnBrk="1" latinLnBrk="0" hangingPunct="1">
                        <a:defRPr sz="1799" kern="1200">
                          <a:solidFill>
                            <a:schemeClr val="dk1"/>
                          </a:solidFill>
                          <a:latin typeface="Calibri" panose="020F0502020204030204"/>
                        </a:defRPr>
                      </a:lvl2pPr>
                      <a:lvl3pPr marL="914306" algn="l" defTabSz="457154" rtl="0" eaLnBrk="1" latinLnBrk="0" hangingPunct="1">
                        <a:defRPr sz="1799" kern="1200">
                          <a:solidFill>
                            <a:schemeClr val="dk1"/>
                          </a:solidFill>
                          <a:latin typeface="Calibri" panose="020F0502020204030204"/>
                        </a:defRPr>
                      </a:lvl3pPr>
                      <a:lvl4pPr marL="1371460" algn="l" defTabSz="457154" rtl="0" eaLnBrk="1" latinLnBrk="0" hangingPunct="1">
                        <a:defRPr sz="1799" kern="1200">
                          <a:solidFill>
                            <a:schemeClr val="dk1"/>
                          </a:solidFill>
                          <a:latin typeface="Calibri" panose="020F0502020204030204"/>
                        </a:defRPr>
                      </a:lvl4pPr>
                      <a:lvl5pPr marL="1828612" algn="l" defTabSz="457154" rtl="0" eaLnBrk="1" latinLnBrk="0" hangingPunct="1">
                        <a:defRPr sz="1799" kern="1200">
                          <a:solidFill>
                            <a:schemeClr val="dk1"/>
                          </a:solidFill>
                          <a:latin typeface="Calibri" panose="020F0502020204030204"/>
                        </a:defRPr>
                      </a:lvl5pPr>
                      <a:lvl6pPr marL="2285766" algn="l" defTabSz="457154" rtl="0" eaLnBrk="1" latinLnBrk="0" hangingPunct="1">
                        <a:defRPr sz="1799" kern="1200">
                          <a:solidFill>
                            <a:schemeClr val="dk1"/>
                          </a:solidFill>
                          <a:latin typeface="Calibri" panose="020F0502020204030204"/>
                        </a:defRPr>
                      </a:lvl6pPr>
                      <a:lvl7pPr marL="2742919" algn="l" defTabSz="457154" rtl="0" eaLnBrk="1" latinLnBrk="0" hangingPunct="1">
                        <a:defRPr sz="1799" kern="1200">
                          <a:solidFill>
                            <a:schemeClr val="dk1"/>
                          </a:solidFill>
                          <a:latin typeface="Calibri" panose="020F0502020204030204"/>
                        </a:defRPr>
                      </a:lvl7pPr>
                      <a:lvl8pPr marL="3200072" algn="l" defTabSz="457154" rtl="0" eaLnBrk="1" latinLnBrk="0" hangingPunct="1">
                        <a:defRPr sz="1799" kern="1200">
                          <a:solidFill>
                            <a:schemeClr val="dk1"/>
                          </a:solidFill>
                          <a:latin typeface="Calibri" panose="020F0502020204030204"/>
                        </a:defRPr>
                      </a:lvl8pPr>
                      <a:lvl9pPr marL="3657226" algn="l" defTabSz="457154" rtl="0" eaLnBrk="1" latinLnBrk="0" hangingPunct="1">
                        <a:defRPr sz="1799" kern="1200">
                          <a:solidFill>
                            <a:schemeClr val="dk1"/>
                          </a:solidFill>
                          <a:latin typeface="Calibri" panose="020F0502020204030204"/>
                        </a:defRPr>
                      </a:lvl9pPr>
                    </a:lstStyle>
                    <a:p>
                      <a:pPr marL="112713" indent="-112713">
                        <a:buFont typeface="Arial" charset="0"/>
                        <a:buChar char="•"/>
                      </a:pPr>
                      <a:r>
                        <a:rPr lang="en-US" sz="1000" dirty="0">
                          <a:solidFill>
                            <a:srgbClr val="404040"/>
                          </a:solidFill>
                          <a:latin typeface="Calibri" panose="020F0502020204030204" pitchFamily="34" charset="0"/>
                          <a:cs typeface="Calibri" panose="020F0502020204030204" pitchFamily="34" charset="0"/>
                        </a:rPr>
                        <a:t>Slide thumbnail </a:t>
                      </a:r>
                    </a:p>
                    <a:p>
                      <a:pPr marL="112713" indent="-112713">
                        <a:buFont typeface="Arial" charset="0"/>
                        <a:buChar char="•"/>
                      </a:pPr>
                      <a:r>
                        <a:rPr lang="en-US" sz="1000" dirty="0">
                          <a:solidFill>
                            <a:srgbClr val="404040"/>
                          </a:solidFill>
                          <a:latin typeface="Calibri" panose="020F0502020204030204" pitchFamily="34" charset="0"/>
                          <a:cs typeface="Calibri" panose="020F0502020204030204" pitchFamily="34" charset="0"/>
                        </a:rPr>
                        <a:t>Facilitator directions for that slide</a:t>
                      </a:r>
                    </a:p>
                  </a:txBody>
                  <a:tcPr>
                    <a:lnL w="12700" cap="flat" cmpd="sng" algn="ctr">
                      <a:solidFill>
                        <a:srgbClr val="19285D"/>
                      </a:solidFill>
                      <a:prstDash val="solid"/>
                      <a:round/>
                      <a:headEnd type="none" w="med" len="med"/>
                      <a:tailEnd type="none" w="med" len="med"/>
                    </a:lnL>
                    <a:lnR w="12700" cap="flat" cmpd="sng" algn="ctr">
                      <a:solidFill>
                        <a:srgbClr val="19285D"/>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lvl1pPr marL="0" algn="l" defTabSz="457154" rtl="0" eaLnBrk="1" latinLnBrk="0" hangingPunct="1">
                        <a:defRPr sz="1799" kern="1200">
                          <a:solidFill>
                            <a:schemeClr val="dk1"/>
                          </a:solidFill>
                          <a:latin typeface="Calibri" panose="020F0502020204030204"/>
                        </a:defRPr>
                      </a:lvl1pPr>
                      <a:lvl2pPr marL="457154" algn="l" defTabSz="457154" rtl="0" eaLnBrk="1" latinLnBrk="0" hangingPunct="1">
                        <a:defRPr sz="1799" kern="1200">
                          <a:solidFill>
                            <a:schemeClr val="dk1"/>
                          </a:solidFill>
                          <a:latin typeface="Calibri" panose="020F0502020204030204"/>
                        </a:defRPr>
                      </a:lvl2pPr>
                      <a:lvl3pPr marL="914306" algn="l" defTabSz="457154" rtl="0" eaLnBrk="1" latinLnBrk="0" hangingPunct="1">
                        <a:defRPr sz="1799" kern="1200">
                          <a:solidFill>
                            <a:schemeClr val="dk1"/>
                          </a:solidFill>
                          <a:latin typeface="Calibri" panose="020F0502020204030204"/>
                        </a:defRPr>
                      </a:lvl3pPr>
                      <a:lvl4pPr marL="1371460" algn="l" defTabSz="457154" rtl="0" eaLnBrk="1" latinLnBrk="0" hangingPunct="1">
                        <a:defRPr sz="1799" kern="1200">
                          <a:solidFill>
                            <a:schemeClr val="dk1"/>
                          </a:solidFill>
                          <a:latin typeface="Calibri" panose="020F0502020204030204"/>
                        </a:defRPr>
                      </a:lvl4pPr>
                      <a:lvl5pPr marL="1828612" algn="l" defTabSz="457154" rtl="0" eaLnBrk="1" latinLnBrk="0" hangingPunct="1">
                        <a:defRPr sz="1799" kern="1200">
                          <a:solidFill>
                            <a:schemeClr val="dk1"/>
                          </a:solidFill>
                          <a:latin typeface="Calibri" panose="020F0502020204030204"/>
                        </a:defRPr>
                      </a:lvl5pPr>
                      <a:lvl6pPr marL="2285766" algn="l" defTabSz="457154" rtl="0" eaLnBrk="1" latinLnBrk="0" hangingPunct="1">
                        <a:defRPr sz="1799" kern="1200">
                          <a:solidFill>
                            <a:schemeClr val="dk1"/>
                          </a:solidFill>
                          <a:latin typeface="Calibri" panose="020F0502020204030204"/>
                        </a:defRPr>
                      </a:lvl6pPr>
                      <a:lvl7pPr marL="2742919" algn="l" defTabSz="457154" rtl="0" eaLnBrk="1" latinLnBrk="0" hangingPunct="1">
                        <a:defRPr sz="1799" kern="1200">
                          <a:solidFill>
                            <a:schemeClr val="dk1"/>
                          </a:solidFill>
                          <a:latin typeface="Calibri" panose="020F0502020204030204"/>
                        </a:defRPr>
                      </a:lvl7pPr>
                      <a:lvl8pPr marL="3200072" algn="l" defTabSz="457154" rtl="0" eaLnBrk="1" latinLnBrk="0" hangingPunct="1">
                        <a:defRPr sz="1799" kern="1200">
                          <a:solidFill>
                            <a:schemeClr val="dk1"/>
                          </a:solidFill>
                          <a:latin typeface="Calibri" panose="020F0502020204030204"/>
                        </a:defRPr>
                      </a:lvl8pPr>
                      <a:lvl9pPr marL="3657226" algn="l" defTabSz="457154" rtl="0" eaLnBrk="1" latinLnBrk="0" hangingPunct="1">
                        <a:defRPr sz="1799" kern="1200">
                          <a:solidFill>
                            <a:schemeClr val="dk1"/>
                          </a:solidFill>
                          <a:latin typeface="Calibri" panose="020F0502020204030204"/>
                        </a:defRPr>
                      </a:lvl9pPr>
                    </a:lstStyle>
                    <a:p>
                      <a:pPr marL="112713" indent="-112713">
                        <a:buFont typeface="Arial" charset="0"/>
                        <a:buChar char="•"/>
                      </a:pPr>
                      <a:r>
                        <a:rPr lang="en-US" sz="1000" b="0" baseline="0" dirty="0">
                          <a:solidFill>
                            <a:srgbClr val="404040"/>
                          </a:solidFill>
                          <a:latin typeface="Calibri" panose="020F0502020204030204" pitchFamily="34" charset="0"/>
                          <a:cs typeface="Calibri" panose="020F0502020204030204" pitchFamily="34" charset="0"/>
                        </a:rPr>
                        <a:t>Click</a:t>
                      </a:r>
                      <a:r>
                        <a:rPr lang="en-US" sz="1000" b="1" baseline="0" dirty="0">
                          <a:solidFill>
                            <a:srgbClr val="404040"/>
                          </a:solidFill>
                          <a:latin typeface="Calibri" panose="020F0502020204030204" pitchFamily="34" charset="0"/>
                          <a:cs typeface="Calibri" panose="020F0502020204030204" pitchFamily="34" charset="0"/>
                        </a:rPr>
                        <a:t> View</a:t>
                      </a:r>
                      <a:r>
                        <a:rPr lang="en-US" sz="1000" baseline="0" dirty="0">
                          <a:solidFill>
                            <a:srgbClr val="404040"/>
                          </a:solidFill>
                          <a:latin typeface="Calibri" panose="020F0502020204030204" pitchFamily="34" charset="0"/>
                          <a:cs typeface="Calibri" panose="020F0502020204030204" pitchFamily="34" charset="0"/>
                        </a:rPr>
                        <a:t> </a:t>
                      </a:r>
                      <a:r>
                        <a:rPr lang="en-US" sz="1000" dirty="0">
                          <a:solidFill>
                            <a:srgbClr val="404040"/>
                          </a:solidFill>
                          <a:latin typeface="Calibri" panose="020F0502020204030204" pitchFamily="34" charset="0"/>
                          <a:cs typeface="Calibri" panose="020F0502020204030204" pitchFamily="34" charset="0"/>
                        </a:rPr>
                        <a:t>on the top menu bar</a:t>
                      </a:r>
                      <a:endParaRPr lang="en-US" sz="1000" b="1" baseline="0" dirty="0">
                        <a:solidFill>
                          <a:srgbClr val="404040"/>
                        </a:solidFill>
                        <a:latin typeface="Calibri" panose="020F0502020204030204" pitchFamily="34" charset="0"/>
                        <a:cs typeface="Calibri" panose="020F0502020204030204" pitchFamily="34" charset="0"/>
                      </a:endParaRPr>
                    </a:p>
                    <a:p>
                      <a:pPr marL="112713" indent="-112713">
                        <a:buFont typeface="Arial" charset="0"/>
                        <a:buChar char="•"/>
                      </a:pPr>
                      <a:r>
                        <a:rPr lang="en-US" sz="1000" b="0" baseline="0" dirty="0">
                          <a:solidFill>
                            <a:srgbClr val="404040"/>
                          </a:solidFill>
                          <a:latin typeface="Calibri" panose="020F0502020204030204" pitchFamily="34" charset="0"/>
                          <a:cs typeface="Calibri" panose="020F0502020204030204" pitchFamily="34" charset="0"/>
                        </a:rPr>
                        <a:t>Select</a:t>
                      </a:r>
                      <a:r>
                        <a:rPr lang="en-US" sz="1000" b="1" baseline="0" dirty="0">
                          <a:solidFill>
                            <a:srgbClr val="404040"/>
                          </a:solidFill>
                          <a:latin typeface="Calibri" panose="020F0502020204030204" pitchFamily="34" charset="0"/>
                          <a:cs typeface="Calibri" panose="020F0502020204030204" pitchFamily="34" charset="0"/>
                        </a:rPr>
                        <a:t> Notes Page </a:t>
                      </a:r>
                      <a:r>
                        <a:rPr lang="en-US" sz="1000" b="0" baseline="0" dirty="0">
                          <a:solidFill>
                            <a:srgbClr val="404040"/>
                          </a:solidFill>
                          <a:latin typeface="Calibri" panose="020F0502020204030204" pitchFamily="34" charset="0"/>
                          <a:cs typeface="Calibri" panose="020F0502020204030204" pitchFamily="34" charset="0"/>
                        </a:rPr>
                        <a:t>(not Notes Master)</a:t>
                      </a:r>
                    </a:p>
                    <a:p>
                      <a:pPr marL="112713" indent="-112713">
                        <a:buFont typeface="Arial" charset="0"/>
                        <a:buChar char="•"/>
                      </a:pPr>
                      <a:endParaRPr lang="en-US" sz="1000" b="0" baseline="0" dirty="0">
                        <a:solidFill>
                          <a:srgbClr val="404040"/>
                        </a:solidFill>
                        <a:latin typeface="Calibri" panose="020F0502020204030204" pitchFamily="34" charset="0"/>
                        <a:cs typeface="Calibri" panose="020F0502020204030204" pitchFamily="34" charset="0"/>
                      </a:endParaRPr>
                    </a:p>
                    <a:p>
                      <a:pPr marL="112713" indent="-112713">
                        <a:buFont typeface="Arial" charset="0"/>
                        <a:buChar char="•"/>
                      </a:pPr>
                      <a:endParaRPr lang="en-US" sz="1000" b="0" baseline="0" dirty="0">
                        <a:solidFill>
                          <a:srgbClr val="404040"/>
                        </a:solidFill>
                        <a:latin typeface="Calibri" panose="020F0502020204030204" pitchFamily="34" charset="0"/>
                        <a:cs typeface="Calibri" panose="020F0502020204030204" pitchFamily="34" charset="0"/>
                      </a:endParaRPr>
                    </a:p>
                    <a:p>
                      <a:pPr marL="0" indent="0">
                        <a:buFont typeface="Arial" charset="0"/>
                        <a:buNone/>
                      </a:pPr>
                      <a:endParaRPr lang="en-US" sz="1000" b="0" baseline="0" dirty="0">
                        <a:solidFill>
                          <a:srgbClr val="404040"/>
                        </a:solidFill>
                        <a:latin typeface="Calibri" panose="020F0502020204030204" pitchFamily="34" charset="0"/>
                        <a:cs typeface="Calibri" panose="020F0502020204030204" pitchFamily="34" charset="0"/>
                      </a:endParaRPr>
                    </a:p>
                    <a:p>
                      <a:pPr marL="0" indent="0">
                        <a:spcBef>
                          <a:spcPts val="1800"/>
                        </a:spcBef>
                        <a:buFont typeface="Arial" charset="0"/>
                        <a:buNone/>
                      </a:pPr>
                      <a:r>
                        <a:rPr lang="en-US" sz="1000" b="0" i="1" baseline="0" dirty="0">
                          <a:solidFill>
                            <a:srgbClr val="404040"/>
                          </a:solidFill>
                          <a:latin typeface="Calibri" panose="020F0502020204030204" pitchFamily="34" charset="0"/>
                          <a:cs typeface="Calibri" panose="020F0502020204030204" pitchFamily="34" charset="0"/>
                        </a:rPr>
                        <a:t>Note: This same view appears in your PDF Facilitator Guide for printing and markup prior to the workshop.</a:t>
                      </a:r>
                      <a:endParaRPr lang="en-US" sz="1000" b="0" i="1" dirty="0">
                        <a:solidFill>
                          <a:srgbClr val="404040"/>
                        </a:solidFill>
                        <a:latin typeface="Calibri" panose="020F0502020204030204" pitchFamily="34" charset="0"/>
                        <a:cs typeface="Calibri" panose="020F0502020204030204" pitchFamily="34" charset="0"/>
                      </a:endParaRPr>
                    </a:p>
                  </a:txBody>
                  <a:tcPr>
                    <a:lnL w="12700" cap="flat" cmpd="sng" algn="ctr">
                      <a:solidFill>
                        <a:srgbClr val="19285D"/>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1202926">
                <a:tc>
                  <a:txBody>
                    <a:bodyPr/>
                    <a:lstStyle/>
                    <a:p>
                      <a:pPr marL="0" indent="0">
                        <a:buFont typeface="Arial" charset="0"/>
                        <a:buNone/>
                      </a:pPr>
                      <a:r>
                        <a:rPr lang="en-US" sz="1000" b="1" dirty="0">
                          <a:solidFill>
                            <a:srgbClr val="404040"/>
                          </a:solidFill>
                          <a:latin typeface="Calibri" panose="020F0502020204030204" pitchFamily="34" charset="0"/>
                          <a:cs typeface="Calibri" panose="020F0502020204030204" pitchFamily="34" charset="0"/>
                        </a:rPr>
                        <a:t>Presenter View (with multiple screens)</a:t>
                      </a:r>
                      <a:br>
                        <a:rPr lang="en-US" sz="1000" b="1" dirty="0">
                          <a:solidFill>
                            <a:srgbClr val="404040"/>
                          </a:solidFill>
                          <a:latin typeface="Calibri" panose="020F0502020204030204" pitchFamily="34" charset="0"/>
                          <a:cs typeface="Calibri" panose="020F0502020204030204" pitchFamily="34" charset="0"/>
                        </a:rPr>
                      </a:br>
                      <a:endParaRPr lang="en-US" sz="1000" b="1" dirty="0">
                        <a:solidFill>
                          <a:srgbClr val="404040"/>
                        </a:solidFill>
                        <a:latin typeface="Calibri" panose="020F0502020204030204" pitchFamily="34" charset="0"/>
                        <a:cs typeface="Calibri" panose="020F0502020204030204" pitchFamily="34" charset="0"/>
                      </a:endParaRPr>
                    </a:p>
                  </a:txBody>
                  <a:tcPr>
                    <a:lnL w="12700" cap="flat" cmpd="sng" algn="ctr">
                      <a:noFill/>
                      <a:prstDash val="solid"/>
                      <a:round/>
                      <a:headEnd type="none" w="med" len="med"/>
                      <a:tailEnd type="none" w="med" len="med"/>
                    </a:lnL>
                    <a:lnR w="12700" cap="flat" cmpd="sng" algn="ctr">
                      <a:solidFill>
                        <a:srgbClr val="19285D"/>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F2F2F2"/>
                    </a:solidFill>
                  </a:tcPr>
                </a:tc>
                <a:tc>
                  <a:txBody>
                    <a:bodyPr/>
                    <a:lstStyle/>
                    <a:p>
                      <a:pPr marL="0" indent="0">
                        <a:buFont typeface="Arial" charset="0"/>
                        <a:buNone/>
                      </a:pPr>
                      <a:r>
                        <a:rPr lang="en-US" sz="1000" dirty="0">
                          <a:solidFill>
                            <a:srgbClr val="404040"/>
                          </a:solidFill>
                          <a:latin typeface="Calibri" panose="020F0502020204030204" pitchFamily="34" charset="0"/>
                          <a:cs typeface="Calibri" panose="020F0502020204030204" pitchFamily="34" charset="0"/>
                        </a:rPr>
                        <a:t>Facilitator(s)</a:t>
                      </a:r>
                    </a:p>
                  </a:txBody>
                  <a:tcPr>
                    <a:lnL w="12700" cap="flat" cmpd="sng" algn="ctr">
                      <a:solidFill>
                        <a:srgbClr val="19285D"/>
                      </a:solidFill>
                      <a:prstDash val="solid"/>
                      <a:round/>
                      <a:headEnd type="none" w="med" len="med"/>
                      <a:tailEnd type="none" w="med" len="med"/>
                    </a:lnL>
                    <a:lnR w="12700" cap="flat" cmpd="sng" algn="ctr">
                      <a:solidFill>
                        <a:srgbClr val="19285D"/>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F2F2F2"/>
                    </a:solidFill>
                  </a:tcPr>
                </a:tc>
                <a:tc>
                  <a:txBody>
                    <a:bodyPr/>
                    <a:lstStyle>
                      <a:lvl1pPr marL="0" algn="l" defTabSz="457154" rtl="0" eaLnBrk="1" latinLnBrk="0" hangingPunct="1">
                        <a:defRPr sz="1799" kern="1200">
                          <a:solidFill>
                            <a:schemeClr val="dk1"/>
                          </a:solidFill>
                          <a:latin typeface="Calibri" panose="020F0502020204030204"/>
                        </a:defRPr>
                      </a:lvl1pPr>
                      <a:lvl2pPr marL="457154" algn="l" defTabSz="457154" rtl="0" eaLnBrk="1" latinLnBrk="0" hangingPunct="1">
                        <a:defRPr sz="1799" kern="1200">
                          <a:solidFill>
                            <a:schemeClr val="dk1"/>
                          </a:solidFill>
                          <a:latin typeface="Calibri" panose="020F0502020204030204"/>
                        </a:defRPr>
                      </a:lvl2pPr>
                      <a:lvl3pPr marL="914306" algn="l" defTabSz="457154" rtl="0" eaLnBrk="1" latinLnBrk="0" hangingPunct="1">
                        <a:defRPr sz="1799" kern="1200">
                          <a:solidFill>
                            <a:schemeClr val="dk1"/>
                          </a:solidFill>
                          <a:latin typeface="Calibri" panose="020F0502020204030204"/>
                        </a:defRPr>
                      </a:lvl3pPr>
                      <a:lvl4pPr marL="1371460" algn="l" defTabSz="457154" rtl="0" eaLnBrk="1" latinLnBrk="0" hangingPunct="1">
                        <a:defRPr sz="1799" kern="1200">
                          <a:solidFill>
                            <a:schemeClr val="dk1"/>
                          </a:solidFill>
                          <a:latin typeface="Calibri" panose="020F0502020204030204"/>
                        </a:defRPr>
                      </a:lvl4pPr>
                      <a:lvl5pPr marL="1828612" algn="l" defTabSz="457154" rtl="0" eaLnBrk="1" latinLnBrk="0" hangingPunct="1">
                        <a:defRPr sz="1799" kern="1200">
                          <a:solidFill>
                            <a:schemeClr val="dk1"/>
                          </a:solidFill>
                          <a:latin typeface="Calibri" panose="020F0502020204030204"/>
                        </a:defRPr>
                      </a:lvl5pPr>
                      <a:lvl6pPr marL="2285766" algn="l" defTabSz="457154" rtl="0" eaLnBrk="1" latinLnBrk="0" hangingPunct="1">
                        <a:defRPr sz="1799" kern="1200">
                          <a:solidFill>
                            <a:schemeClr val="dk1"/>
                          </a:solidFill>
                          <a:latin typeface="Calibri" panose="020F0502020204030204"/>
                        </a:defRPr>
                      </a:lvl6pPr>
                      <a:lvl7pPr marL="2742919" algn="l" defTabSz="457154" rtl="0" eaLnBrk="1" latinLnBrk="0" hangingPunct="1">
                        <a:defRPr sz="1799" kern="1200">
                          <a:solidFill>
                            <a:schemeClr val="dk1"/>
                          </a:solidFill>
                          <a:latin typeface="Calibri" panose="020F0502020204030204"/>
                        </a:defRPr>
                      </a:lvl7pPr>
                      <a:lvl8pPr marL="3200072" algn="l" defTabSz="457154" rtl="0" eaLnBrk="1" latinLnBrk="0" hangingPunct="1">
                        <a:defRPr sz="1799" kern="1200">
                          <a:solidFill>
                            <a:schemeClr val="dk1"/>
                          </a:solidFill>
                          <a:latin typeface="Calibri" panose="020F0502020204030204"/>
                        </a:defRPr>
                      </a:lvl8pPr>
                      <a:lvl9pPr marL="3657226" algn="l" defTabSz="457154" rtl="0" eaLnBrk="1" latinLnBrk="0" hangingPunct="1">
                        <a:defRPr sz="1799" kern="1200">
                          <a:solidFill>
                            <a:schemeClr val="dk1"/>
                          </a:solidFill>
                          <a:latin typeface="Calibri" panose="020F0502020204030204"/>
                        </a:defRPr>
                      </a:lvl9pPr>
                    </a:lstStyle>
                    <a:p>
                      <a:pPr marL="0" indent="0">
                        <a:buFont typeface="Arial" charset="0"/>
                        <a:buNone/>
                      </a:pPr>
                      <a:r>
                        <a:rPr lang="en-US" sz="1000" b="1" dirty="0">
                          <a:solidFill>
                            <a:srgbClr val="404040"/>
                          </a:solidFill>
                          <a:latin typeface="Calibri" panose="020F0502020204030204" pitchFamily="34" charset="0"/>
                          <a:cs typeface="Calibri" panose="020F0502020204030204" pitchFamily="34" charset="0"/>
                        </a:rPr>
                        <a:t>On presenting screen:</a:t>
                      </a:r>
                    </a:p>
                    <a:p>
                      <a:pPr marL="112713" indent="-112713" algn="l" defTabSz="457154" rtl="0" eaLnBrk="1" latinLnBrk="0" hangingPunct="1">
                        <a:buFont typeface="Arial" charset="0"/>
                        <a:buChar char="•"/>
                      </a:pPr>
                      <a:r>
                        <a:rPr lang="en-US" sz="1000" kern="1200" dirty="0">
                          <a:solidFill>
                            <a:srgbClr val="404040"/>
                          </a:solidFill>
                          <a:latin typeface="Calibri" panose="020F0502020204030204" pitchFamily="34" charset="0"/>
                          <a:ea typeface="+mn-ea"/>
                          <a:cs typeface="Calibri" panose="020F0502020204030204" pitchFamily="34" charset="0"/>
                        </a:rPr>
                        <a:t>Full-screen slides for participants to view</a:t>
                      </a:r>
                    </a:p>
                    <a:p>
                      <a:pPr marL="0" indent="0">
                        <a:buFont typeface="Arial" charset="0"/>
                        <a:buNone/>
                      </a:pPr>
                      <a:endParaRPr lang="en-US" sz="1000" dirty="0">
                        <a:solidFill>
                          <a:srgbClr val="404040"/>
                        </a:solidFill>
                        <a:latin typeface="Calibri" panose="020F0502020204030204" pitchFamily="34" charset="0"/>
                        <a:cs typeface="Calibri" panose="020F0502020204030204" pitchFamily="34" charset="0"/>
                      </a:endParaRPr>
                    </a:p>
                    <a:p>
                      <a:pPr marL="0" indent="0">
                        <a:buFont typeface="Arial" charset="0"/>
                        <a:buNone/>
                      </a:pPr>
                      <a:r>
                        <a:rPr lang="en-US" sz="1000" b="1" dirty="0">
                          <a:solidFill>
                            <a:srgbClr val="404040"/>
                          </a:solidFill>
                          <a:latin typeface="Calibri" panose="020F0502020204030204" pitchFamily="34" charset="0"/>
                          <a:cs typeface="Calibri" panose="020F0502020204030204" pitchFamily="34" charset="0"/>
                        </a:rPr>
                        <a:t>On 2</a:t>
                      </a:r>
                      <a:r>
                        <a:rPr lang="en-US" sz="1000" b="1" baseline="30000" dirty="0">
                          <a:solidFill>
                            <a:srgbClr val="404040"/>
                          </a:solidFill>
                          <a:latin typeface="Calibri" panose="020F0502020204030204" pitchFamily="34" charset="0"/>
                          <a:cs typeface="Calibri" panose="020F0502020204030204" pitchFamily="34" charset="0"/>
                        </a:rPr>
                        <a:t>nd</a:t>
                      </a:r>
                      <a:r>
                        <a:rPr lang="en-US" sz="1000" b="1" dirty="0">
                          <a:solidFill>
                            <a:srgbClr val="404040"/>
                          </a:solidFill>
                          <a:latin typeface="Calibri" panose="020F0502020204030204" pitchFamily="34" charset="0"/>
                          <a:cs typeface="Calibri" panose="020F0502020204030204" pitchFamily="34" charset="0"/>
                        </a:rPr>
                        <a:t> screen:</a:t>
                      </a:r>
                    </a:p>
                    <a:p>
                      <a:pPr marL="112713" indent="-112713">
                        <a:buFont typeface="Arial" charset="0"/>
                        <a:buChar char="•"/>
                      </a:pPr>
                      <a:r>
                        <a:rPr lang="en-US" sz="1000" dirty="0">
                          <a:solidFill>
                            <a:srgbClr val="404040"/>
                          </a:solidFill>
                          <a:latin typeface="Calibri" panose="020F0502020204030204" pitchFamily="34" charset="0"/>
                          <a:cs typeface="Calibri" panose="020F0502020204030204" pitchFamily="34" charset="0"/>
                        </a:rPr>
                        <a:t>On left:</a:t>
                      </a:r>
                    </a:p>
                    <a:p>
                      <a:pPr marL="285750" lvl="1" indent="-112713">
                        <a:buFont typeface="Arial" charset="0"/>
                        <a:buChar char="•"/>
                      </a:pPr>
                      <a:r>
                        <a:rPr lang="en-US" sz="1000" dirty="0">
                          <a:solidFill>
                            <a:srgbClr val="404040"/>
                          </a:solidFill>
                          <a:latin typeface="Calibri" panose="020F0502020204030204" pitchFamily="34" charset="0"/>
                          <a:cs typeface="Calibri" panose="020F0502020204030204" pitchFamily="34" charset="0"/>
                        </a:rPr>
                        <a:t>Current slide </a:t>
                      </a:r>
                    </a:p>
                    <a:p>
                      <a:pPr marL="112713" indent="-112713">
                        <a:buFont typeface="Arial" charset="0"/>
                        <a:buChar char="•"/>
                      </a:pPr>
                      <a:r>
                        <a:rPr lang="en-US" sz="1000" dirty="0">
                          <a:solidFill>
                            <a:srgbClr val="404040"/>
                          </a:solidFill>
                          <a:latin typeface="Calibri" panose="020F0502020204030204" pitchFamily="34" charset="0"/>
                          <a:cs typeface="Calibri" panose="020F0502020204030204" pitchFamily="34" charset="0"/>
                        </a:rPr>
                        <a:t>On right:</a:t>
                      </a:r>
                    </a:p>
                    <a:p>
                      <a:pPr marL="285750" lvl="1" indent="-112713" algn="l" defTabSz="457154" rtl="0" eaLnBrk="1" latinLnBrk="0" hangingPunct="1">
                        <a:buFont typeface="Arial" charset="0"/>
                        <a:buChar char="•"/>
                      </a:pPr>
                      <a:r>
                        <a:rPr lang="en-US" sz="1000" kern="1200" dirty="0">
                          <a:solidFill>
                            <a:srgbClr val="404040"/>
                          </a:solidFill>
                          <a:latin typeface="Calibri" panose="020F0502020204030204" pitchFamily="34" charset="0"/>
                          <a:ea typeface="+mn-ea"/>
                          <a:cs typeface="Calibri" panose="020F0502020204030204" pitchFamily="34" charset="0"/>
                        </a:rPr>
                        <a:t>Next slide thumbnail</a:t>
                      </a:r>
                    </a:p>
                    <a:p>
                      <a:pPr marL="285750" lvl="1" indent="-112713" algn="l" defTabSz="457154" rtl="0" eaLnBrk="1" latinLnBrk="0" hangingPunct="1">
                        <a:buFont typeface="Arial" charset="0"/>
                        <a:buChar char="•"/>
                      </a:pPr>
                      <a:r>
                        <a:rPr lang="en-US" sz="1000" kern="1200" dirty="0">
                          <a:solidFill>
                            <a:srgbClr val="404040"/>
                          </a:solidFill>
                          <a:latin typeface="Calibri" panose="020F0502020204030204" pitchFamily="34" charset="0"/>
                          <a:ea typeface="+mn-ea"/>
                          <a:cs typeface="Calibri" panose="020F0502020204030204" pitchFamily="34" charset="0"/>
                        </a:rPr>
                        <a:t>Facilitator directions </a:t>
                      </a:r>
                      <a:br>
                        <a:rPr lang="en-US" sz="1000" kern="1200" dirty="0">
                          <a:solidFill>
                            <a:srgbClr val="404040"/>
                          </a:solidFill>
                          <a:latin typeface="Calibri" panose="020F0502020204030204" pitchFamily="34" charset="0"/>
                          <a:ea typeface="+mn-ea"/>
                          <a:cs typeface="Calibri" panose="020F0502020204030204" pitchFamily="34" charset="0"/>
                        </a:rPr>
                      </a:br>
                      <a:r>
                        <a:rPr lang="en-US" sz="1000" kern="1200" dirty="0">
                          <a:solidFill>
                            <a:srgbClr val="404040"/>
                          </a:solidFill>
                          <a:latin typeface="Calibri" panose="020F0502020204030204" pitchFamily="34" charset="0"/>
                          <a:ea typeface="+mn-ea"/>
                          <a:cs typeface="Calibri" panose="020F0502020204030204" pitchFamily="34" charset="0"/>
                        </a:rPr>
                        <a:t>for current slide (under next-slide thumbnail)</a:t>
                      </a:r>
                      <a:endParaRPr lang="en-US" sz="1000" dirty="0">
                        <a:solidFill>
                          <a:srgbClr val="404040"/>
                        </a:solidFill>
                        <a:latin typeface="Calibri" panose="020F0502020204030204" pitchFamily="34" charset="0"/>
                        <a:cs typeface="Calibri" panose="020F0502020204030204" pitchFamily="34" charset="0"/>
                      </a:endParaRPr>
                    </a:p>
                  </a:txBody>
                  <a:tcPr>
                    <a:lnL w="12700" cap="flat" cmpd="sng" algn="ctr">
                      <a:solidFill>
                        <a:srgbClr val="19285D"/>
                      </a:solidFill>
                      <a:prstDash val="solid"/>
                      <a:round/>
                      <a:headEnd type="none" w="med" len="med"/>
                      <a:tailEnd type="none" w="med" len="med"/>
                    </a:lnL>
                    <a:lnR w="12700" cap="flat" cmpd="sng" algn="ctr">
                      <a:solidFill>
                        <a:srgbClr val="19285D"/>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F2F2F2"/>
                    </a:solidFill>
                  </a:tcPr>
                </a:tc>
                <a:tc>
                  <a:txBody>
                    <a:bodyPr/>
                    <a:lstStyle>
                      <a:lvl1pPr marL="0" algn="l" defTabSz="457154" rtl="0" eaLnBrk="1" latinLnBrk="0" hangingPunct="1">
                        <a:defRPr sz="1799" kern="1200">
                          <a:solidFill>
                            <a:schemeClr val="dk1"/>
                          </a:solidFill>
                          <a:latin typeface="Calibri" panose="020F0502020204030204"/>
                        </a:defRPr>
                      </a:lvl1pPr>
                      <a:lvl2pPr marL="457154" algn="l" defTabSz="457154" rtl="0" eaLnBrk="1" latinLnBrk="0" hangingPunct="1">
                        <a:defRPr sz="1799" kern="1200">
                          <a:solidFill>
                            <a:schemeClr val="dk1"/>
                          </a:solidFill>
                          <a:latin typeface="Calibri" panose="020F0502020204030204"/>
                        </a:defRPr>
                      </a:lvl2pPr>
                      <a:lvl3pPr marL="914306" algn="l" defTabSz="457154" rtl="0" eaLnBrk="1" latinLnBrk="0" hangingPunct="1">
                        <a:defRPr sz="1799" kern="1200">
                          <a:solidFill>
                            <a:schemeClr val="dk1"/>
                          </a:solidFill>
                          <a:latin typeface="Calibri" panose="020F0502020204030204"/>
                        </a:defRPr>
                      </a:lvl3pPr>
                      <a:lvl4pPr marL="1371460" algn="l" defTabSz="457154" rtl="0" eaLnBrk="1" latinLnBrk="0" hangingPunct="1">
                        <a:defRPr sz="1799" kern="1200">
                          <a:solidFill>
                            <a:schemeClr val="dk1"/>
                          </a:solidFill>
                          <a:latin typeface="Calibri" panose="020F0502020204030204"/>
                        </a:defRPr>
                      </a:lvl4pPr>
                      <a:lvl5pPr marL="1828612" algn="l" defTabSz="457154" rtl="0" eaLnBrk="1" latinLnBrk="0" hangingPunct="1">
                        <a:defRPr sz="1799" kern="1200">
                          <a:solidFill>
                            <a:schemeClr val="dk1"/>
                          </a:solidFill>
                          <a:latin typeface="Calibri" panose="020F0502020204030204"/>
                        </a:defRPr>
                      </a:lvl5pPr>
                      <a:lvl6pPr marL="2285766" algn="l" defTabSz="457154" rtl="0" eaLnBrk="1" latinLnBrk="0" hangingPunct="1">
                        <a:defRPr sz="1799" kern="1200">
                          <a:solidFill>
                            <a:schemeClr val="dk1"/>
                          </a:solidFill>
                          <a:latin typeface="Calibri" panose="020F0502020204030204"/>
                        </a:defRPr>
                      </a:lvl6pPr>
                      <a:lvl7pPr marL="2742919" algn="l" defTabSz="457154" rtl="0" eaLnBrk="1" latinLnBrk="0" hangingPunct="1">
                        <a:defRPr sz="1799" kern="1200">
                          <a:solidFill>
                            <a:schemeClr val="dk1"/>
                          </a:solidFill>
                          <a:latin typeface="Calibri" panose="020F0502020204030204"/>
                        </a:defRPr>
                      </a:lvl7pPr>
                      <a:lvl8pPr marL="3200072" algn="l" defTabSz="457154" rtl="0" eaLnBrk="1" latinLnBrk="0" hangingPunct="1">
                        <a:defRPr sz="1799" kern="1200">
                          <a:solidFill>
                            <a:schemeClr val="dk1"/>
                          </a:solidFill>
                          <a:latin typeface="Calibri" panose="020F0502020204030204"/>
                        </a:defRPr>
                      </a:lvl8pPr>
                      <a:lvl9pPr marL="3657226" algn="l" defTabSz="457154" rtl="0" eaLnBrk="1" latinLnBrk="0" hangingPunct="1">
                        <a:defRPr sz="1799" kern="1200">
                          <a:solidFill>
                            <a:schemeClr val="dk1"/>
                          </a:solidFill>
                          <a:latin typeface="Calibri" panose="020F0502020204030204"/>
                        </a:defRPr>
                      </a:lvl9pPr>
                    </a:lstStyle>
                    <a:p>
                      <a:pPr marL="112713" indent="-112713">
                        <a:buFont typeface="Arial" charset="0"/>
                        <a:buChar char="•"/>
                      </a:pPr>
                      <a:r>
                        <a:rPr lang="en-US" sz="1000" b="0" baseline="0" dirty="0">
                          <a:solidFill>
                            <a:srgbClr val="404040"/>
                          </a:solidFill>
                          <a:latin typeface="Calibri" panose="020F0502020204030204" pitchFamily="34" charset="0"/>
                          <a:cs typeface="Calibri" panose="020F0502020204030204" pitchFamily="34" charset="0"/>
                        </a:rPr>
                        <a:t>Click </a:t>
                      </a:r>
                      <a:r>
                        <a:rPr lang="en-US" sz="1000" b="1" baseline="0" dirty="0">
                          <a:solidFill>
                            <a:srgbClr val="404040"/>
                          </a:solidFill>
                          <a:latin typeface="Calibri" panose="020F0502020204030204" pitchFamily="34" charset="0"/>
                          <a:cs typeface="Calibri" panose="020F0502020204030204" pitchFamily="34" charset="0"/>
                        </a:rPr>
                        <a:t>Slide Show </a:t>
                      </a:r>
                      <a:r>
                        <a:rPr lang="en-US" sz="1000" b="0" baseline="0" dirty="0">
                          <a:solidFill>
                            <a:srgbClr val="404040"/>
                          </a:solidFill>
                          <a:latin typeface="Calibri" panose="020F0502020204030204" pitchFamily="34" charset="0"/>
                          <a:cs typeface="Calibri" panose="020F0502020204030204" pitchFamily="34" charset="0"/>
                        </a:rPr>
                        <a:t>on the top menu bar </a:t>
                      </a:r>
                    </a:p>
                    <a:p>
                      <a:pPr marL="112713" indent="-112713">
                        <a:buFont typeface="Arial" charset="0"/>
                        <a:buChar char="•"/>
                      </a:pPr>
                      <a:r>
                        <a:rPr lang="en-US" sz="1000" b="0" baseline="0" dirty="0">
                          <a:solidFill>
                            <a:srgbClr val="404040"/>
                          </a:solidFill>
                          <a:latin typeface="Calibri" panose="020F0502020204030204" pitchFamily="34" charset="0"/>
                          <a:cs typeface="Calibri" panose="020F0502020204030204" pitchFamily="34" charset="0"/>
                        </a:rPr>
                        <a:t>Click</a:t>
                      </a:r>
                      <a:r>
                        <a:rPr lang="en-US" sz="1000" b="1" baseline="0" dirty="0">
                          <a:solidFill>
                            <a:srgbClr val="404040"/>
                          </a:solidFill>
                          <a:latin typeface="Calibri" panose="020F0502020204030204" pitchFamily="34" charset="0"/>
                          <a:cs typeface="Calibri" panose="020F0502020204030204" pitchFamily="34" charset="0"/>
                        </a:rPr>
                        <a:t> </a:t>
                      </a:r>
                      <a:r>
                        <a:rPr lang="en-US" sz="1000" b="0" baseline="0" dirty="0">
                          <a:solidFill>
                            <a:srgbClr val="404040"/>
                          </a:solidFill>
                          <a:latin typeface="Calibri" panose="020F0502020204030204" pitchFamily="34" charset="0"/>
                          <a:cs typeface="Calibri" panose="020F0502020204030204" pitchFamily="34" charset="0"/>
                        </a:rPr>
                        <a:t>to select </a:t>
                      </a:r>
                      <a:r>
                        <a:rPr lang="en-US" sz="1000" b="1" baseline="0" dirty="0">
                          <a:solidFill>
                            <a:srgbClr val="404040"/>
                          </a:solidFill>
                          <a:latin typeface="Calibri" panose="020F0502020204030204" pitchFamily="34" charset="0"/>
                          <a:cs typeface="Calibri" panose="020F0502020204030204" pitchFamily="34" charset="0"/>
                        </a:rPr>
                        <a:t>Use</a:t>
                      </a:r>
                      <a:r>
                        <a:rPr lang="en-US" sz="1000" b="0" baseline="0" dirty="0">
                          <a:solidFill>
                            <a:srgbClr val="404040"/>
                          </a:solidFill>
                          <a:latin typeface="Calibri" panose="020F0502020204030204" pitchFamily="34" charset="0"/>
                          <a:cs typeface="Calibri" panose="020F0502020204030204" pitchFamily="34" charset="0"/>
                        </a:rPr>
                        <a:t> </a:t>
                      </a:r>
                      <a:r>
                        <a:rPr lang="en-US" sz="1000" b="1" baseline="0" dirty="0">
                          <a:solidFill>
                            <a:srgbClr val="404040"/>
                          </a:solidFill>
                          <a:latin typeface="Calibri" panose="020F0502020204030204" pitchFamily="34" charset="0"/>
                          <a:cs typeface="Calibri" panose="020F0502020204030204" pitchFamily="34" charset="0"/>
                        </a:rPr>
                        <a:t>Presenter View</a:t>
                      </a:r>
                      <a:r>
                        <a:rPr lang="en-US" sz="1000" b="0" baseline="0" dirty="0">
                          <a:solidFill>
                            <a:srgbClr val="404040"/>
                          </a:solidFill>
                          <a:latin typeface="Calibri" panose="020F0502020204030204" pitchFamily="34" charset="0"/>
                          <a:cs typeface="Calibri" panose="020F0502020204030204" pitchFamily="34" charset="0"/>
                        </a:rPr>
                        <a:t> if you would like it to show on a different screen while the audience views your projecting/shared screen</a:t>
                      </a:r>
                    </a:p>
                    <a:p>
                      <a:pPr marL="0" indent="0">
                        <a:buFont typeface="Arial" charset="0"/>
                        <a:buNone/>
                      </a:pPr>
                      <a:endParaRPr lang="en-US" sz="1000" b="0" baseline="0" dirty="0">
                        <a:solidFill>
                          <a:srgbClr val="404040"/>
                        </a:solidFill>
                        <a:latin typeface="Calibri" panose="020F0502020204030204" pitchFamily="34" charset="0"/>
                        <a:cs typeface="Calibri" panose="020F0502020204030204" pitchFamily="34" charset="0"/>
                      </a:endParaRPr>
                    </a:p>
                    <a:p>
                      <a:pPr marL="0" indent="0">
                        <a:buFont typeface="Arial" charset="0"/>
                        <a:buNone/>
                      </a:pPr>
                      <a:endParaRPr lang="en-US" sz="1000" b="0" baseline="0" dirty="0">
                        <a:solidFill>
                          <a:srgbClr val="404040"/>
                        </a:solidFill>
                        <a:latin typeface="Calibri" panose="020F0502020204030204" pitchFamily="34" charset="0"/>
                        <a:cs typeface="Calibri" panose="020F0502020204030204" pitchFamily="34" charset="0"/>
                      </a:endParaRPr>
                    </a:p>
                    <a:p>
                      <a:pPr marL="0" indent="0">
                        <a:buFont typeface="Arial" charset="0"/>
                        <a:buNone/>
                      </a:pPr>
                      <a:endParaRPr lang="en-US" sz="1000" b="0" baseline="0" dirty="0">
                        <a:solidFill>
                          <a:srgbClr val="404040"/>
                        </a:solidFill>
                        <a:latin typeface="Calibri" panose="020F0502020204030204" pitchFamily="34" charset="0"/>
                        <a:cs typeface="Calibri" panose="020F0502020204030204" pitchFamily="34" charset="0"/>
                      </a:endParaRPr>
                    </a:p>
                    <a:p>
                      <a:pPr marL="0" marR="0" lvl="0" indent="0" algn="l" defTabSz="457154" rtl="0" eaLnBrk="1" fontAlgn="auto" latinLnBrk="0" hangingPunct="1">
                        <a:lnSpc>
                          <a:spcPct val="100000"/>
                        </a:lnSpc>
                        <a:spcBef>
                          <a:spcPts val="1200"/>
                        </a:spcBef>
                        <a:spcAft>
                          <a:spcPts val="0"/>
                        </a:spcAft>
                        <a:buClrTx/>
                        <a:buSzTx/>
                        <a:buFont typeface="Arial" charset="0"/>
                        <a:buNone/>
                        <a:tabLst/>
                        <a:defRPr/>
                      </a:pPr>
                      <a:r>
                        <a:rPr lang="en-US" sz="1000" i="1" dirty="0">
                          <a:solidFill>
                            <a:srgbClr val="404040"/>
                          </a:solidFill>
                          <a:latin typeface="Calibri" panose="020F0502020204030204" pitchFamily="34" charset="0"/>
                          <a:cs typeface="Calibri" panose="020F0502020204030204" pitchFamily="34" charset="0"/>
                        </a:rPr>
                        <a:t>Note: Hidden slides (e.g., Workshop at-a-Glance on the next page) will not show in Presenter View, so make sure to print those pages prior to facilitating. To determine hidden slides, click </a:t>
                      </a:r>
                      <a:r>
                        <a:rPr lang="en-US" sz="1000" b="1" i="1" dirty="0">
                          <a:solidFill>
                            <a:srgbClr val="404040"/>
                          </a:solidFill>
                          <a:latin typeface="Calibri" panose="020F0502020204030204" pitchFamily="34" charset="0"/>
                          <a:cs typeface="Calibri" panose="020F0502020204030204" pitchFamily="34" charset="0"/>
                        </a:rPr>
                        <a:t>View</a:t>
                      </a:r>
                      <a:r>
                        <a:rPr lang="en-US" sz="1000" i="1" dirty="0">
                          <a:solidFill>
                            <a:srgbClr val="404040"/>
                          </a:solidFill>
                          <a:latin typeface="Calibri" panose="020F0502020204030204" pitchFamily="34" charset="0"/>
                          <a:cs typeface="Calibri" panose="020F0502020204030204" pitchFamily="34" charset="0"/>
                        </a:rPr>
                        <a:t> on the top menu bar and select </a:t>
                      </a:r>
                      <a:r>
                        <a:rPr lang="en-US" sz="1000" b="1" i="1" dirty="0">
                          <a:solidFill>
                            <a:srgbClr val="404040"/>
                          </a:solidFill>
                          <a:latin typeface="Calibri" panose="020F0502020204030204" pitchFamily="34" charset="0"/>
                          <a:cs typeface="Calibri" panose="020F0502020204030204" pitchFamily="34" charset="0"/>
                        </a:rPr>
                        <a:t>Normal</a:t>
                      </a:r>
                      <a:r>
                        <a:rPr lang="en-US" sz="1000" i="1" dirty="0">
                          <a:solidFill>
                            <a:srgbClr val="404040"/>
                          </a:solidFill>
                          <a:latin typeface="Calibri" panose="020F0502020204030204" pitchFamily="34" charset="0"/>
                          <a:cs typeface="Calibri" panose="020F0502020204030204" pitchFamily="34" charset="0"/>
                        </a:rPr>
                        <a:t>. Hidden slides are dimmed in color and the slide number is crossed off. </a:t>
                      </a:r>
                    </a:p>
                  </a:txBody>
                  <a:tcPr>
                    <a:lnL w="12700" cap="flat" cmpd="sng" algn="ctr">
                      <a:solidFill>
                        <a:srgbClr val="19285D"/>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10003"/>
                  </a:ext>
                </a:extLst>
              </a:tr>
            </a:tbl>
          </a:graphicData>
        </a:graphic>
      </p:graphicFrame>
      <p:pic>
        <p:nvPicPr>
          <p:cNvPr id="10" name="Picture 9">
            <a:extLst>
              <a:ext uri="{FF2B5EF4-FFF2-40B4-BE49-F238E27FC236}">
                <a16:creationId xmlns:a16="http://schemas.microsoft.com/office/drawing/2014/main" id="{24521C3E-023C-4C9B-B748-15351854E758}"/>
              </a:ext>
            </a:extLst>
          </p:cNvPr>
          <p:cNvPicPr>
            <a:picLocks noChangeAspect="1"/>
          </p:cNvPicPr>
          <p:nvPr/>
        </p:nvPicPr>
        <p:blipFill rotWithShape="1">
          <a:blip r:embed="rId3"/>
          <a:srcRect t="1" r="14197" b="-1"/>
          <a:stretch/>
        </p:blipFill>
        <p:spPr>
          <a:xfrm>
            <a:off x="5403151" y="2182482"/>
            <a:ext cx="2875876" cy="242779"/>
          </a:xfrm>
          <a:prstGeom prst="rect">
            <a:avLst/>
          </a:prstGeom>
        </p:spPr>
      </p:pic>
      <p:pic>
        <p:nvPicPr>
          <p:cNvPr id="11" name="Picture 10">
            <a:extLst>
              <a:ext uri="{FF2B5EF4-FFF2-40B4-BE49-F238E27FC236}">
                <a16:creationId xmlns:a16="http://schemas.microsoft.com/office/drawing/2014/main" id="{67086E23-62CA-4D78-B107-47EE166AB4E7}"/>
              </a:ext>
            </a:extLst>
          </p:cNvPr>
          <p:cNvPicPr>
            <a:picLocks noChangeAspect="1"/>
          </p:cNvPicPr>
          <p:nvPr/>
        </p:nvPicPr>
        <p:blipFill>
          <a:blip r:embed="rId4"/>
          <a:stretch>
            <a:fillRect/>
          </a:stretch>
        </p:blipFill>
        <p:spPr>
          <a:xfrm>
            <a:off x="5403151" y="3305146"/>
            <a:ext cx="3056872" cy="528991"/>
          </a:xfrm>
          <a:prstGeom prst="rect">
            <a:avLst/>
          </a:prstGeom>
          <a:ln>
            <a:solidFill>
              <a:schemeClr val="bg2">
                <a:lumMod val="90000"/>
              </a:schemeClr>
            </a:solidFill>
          </a:ln>
        </p:spPr>
      </p:pic>
      <p:pic>
        <p:nvPicPr>
          <p:cNvPr id="12" name="Picture 11">
            <a:extLst>
              <a:ext uri="{FF2B5EF4-FFF2-40B4-BE49-F238E27FC236}">
                <a16:creationId xmlns:a16="http://schemas.microsoft.com/office/drawing/2014/main" id="{7C3DE11E-F7A0-4C34-B34B-7896119AD451}"/>
              </a:ext>
            </a:extLst>
          </p:cNvPr>
          <p:cNvPicPr>
            <a:picLocks noChangeAspect="1"/>
          </p:cNvPicPr>
          <p:nvPr/>
        </p:nvPicPr>
        <p:blipFill rotWithShape="1">
          <a:blip r:embed="rId5"/>
          <a:srcRect l="27614" r="-1"/>
          <a:stretch/>
        </p:blipFill>
        <p:spPr>
          <a:xfrm>
            <a:off x="5403151" y="4985863"/>
            <a:ext cx="2982114" cy="477188"/>
          </a:xfrm>
          <a:prstGeom prst="rect">
            <a:avLst/>
          </a:prstGeom>
          <a:ln>
            <a:solidFill>
              <a:schemeClr val="bg2">
                <a:lumMod val="90000"/>
              </a:schemeClr>
            </a:solidFill>
          </a:ln>
        </p:spPr>
      </p:pic>
      <p:sp>
        <p:nvSpPr>
          <p:cNvPr id="2" name="Rectangle 1">
            <a:extLst>
              <a:ext uri="{FF2B5EF4-FFF2-40B4-BE49-F238E27FC236}">
                <a16:creationId xmlns:a16="http://schemas.microsoft.com/office/drawing/2014/main" id="{B7C03354-43AB-7803-835F-3E7D6234B1BB}"/>
              </a:ext>
            </a:extLst>
          </p:cNvPr>
          <p:cNvSpPr/>
          <p:nvPr/>
        </p:nvSpPr>
        <p:spPr>
          <a:xfrm>
            <a:off x="116305" y="30115"/>
            <a:ext cx="4908120" cy="277785"/>
          </a:xfrm>
          <a:prstGeom prst="rect">
            <a:avLst/>
          </a:prstGeom>
        </p:spPr>
        <p:txBody>
          <a:bodyPr wrap="square" lIns="92217" tIns="46109" rIns="92217" bIns="46109" anchor="ctr">
            <a:spAutoFit/>
          </a:bodyPr>
          <a:lstStyle/>
          <a:p>
            <a:pPr algn="l">
              <a:spcBef>
                <a:spcPts val="403"/>
              </a:spcBef>
            </a:pPr>
            <a:r>
              <a:rPr lang="en-US" sz="1200" b="1" dirty="0">
                <a:solidFill>
                  <a:schemeClr val="bg1"/>
                </a:solidFill>
                <a:latin typeface="Arial" panose="020B0604020202020204" pitchFamily="34" charset="0"/>
                <a:cs typeface="Arial" panose="020B0604020202020204" pitchFamily="34" charset="0"/>
              </a:rPr>
              <a:t>DAY 1: RCPS MASTERCLASS</a:t>
            </a:r>
          </a:p>
        </p:txBody>
      </p:sp>
    </p:spTree>
    <p:extLst>
      <p:ext uri="{BB962C8B-B14F-4D97-AF65-F5344CB8AC3E}">
        <p14:creationId xmlns:p14="http://schemas.microsoft.com/office/powerpoint/2010/main" val="126379519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6375" y="546100"/>
            <a:ext cx="4365625" cy="2455863"/>
          </a:xfrm>
        </p:spPr>
      </p:sp>
      <p:sp>
        <p:nvSpPr>
          <p:cNvPr id="3" name="Notes Placeholder 2"/>
          <p:cNvSpPr>
            <a:spLocks noGrp="1"/>
          </p:cNvSpPr>
          <p:nvPr>
            <p:ph type="body" idx="1"/>
          </p:nvPr>
        </p:nvSpPr>
        <p:spPr/>
        <p:txBody>
          <a:bodyPr/>
          <a:lstStyle/>
          <a:p>
            <a:r>
              <a:rPr lang="en-US" b="1" dirty="0"/>
              <a:t>Lead</a:t>
            </a:r>
            <a:r>
              <a:rPr lang="en-US" dirty="0"/>
              <a:t> a discussion of the two on-screen questions.</a:t>
            </a:r>
          </a:p>
        </p:txBody>
      </p:sp>
      <p:sp>
        <p:nvSpPr>
          <p:cNvPr id="5" name="Rectangle 4">
            <a:extLst>
              <a:ext uri="{FF2B5EF4-FFF2-40B4-BE49-F238E27FC236}">
                <a16:creationId xmlns:a16="http://schemas.microsoft.com/office/drawing/2014/main" id="{12CD7E60-06EC-6B53-33F2-7C57475C16C9}"/>
              </a:ext>
            </a:extLst>
          </p:cNvPr>
          <p:cNvSpPr/>
          <p:nvPr/>
        </p:nvSpPr>
        <p:spPr>
          <a:xfrm>
            <a:off x="116305" y="30115"/>
            <a:ext cx="4908120" cy="277785"/>
          </a:xfrm>
          <a:prstGeom prst="rect">
            <a:avLst/>
          </a:prstGeom>
        </p:spPr>
        <p:txBody>
          <a:bodyPr wrap="square" lIns="92217" tIns="46109" rIns="92217" bIns="46109" anchor="ctr">
            <a:spAutoFit/>
          </a:bodyPr>
          <a:lstStyle/>
          <a:p>
            <a:pPr algn="l">
              <a:spcBef>
                <a:spcPts val="403"/>
              </a:spcBef>
            </a:pPr>
            <a:r>
              <a:rPr lang="en-US" sz="1200" b="1" dirty="0">
                <a:solidFill>
                  <a:schemeClr val="bg1"/>
                </a:solidFill>
                <a:latin typeface="Arial" panose="020B0604020202020204" pitchFamily="34" charset="0"/>
                <a:cs typeface="Arial" panose="020B0604020202020204" pitchFamily="34" charset="0"/>
              </a:rPr>
              <a:t>DAY 1: RCPS MASTERCLASS</a:t>
            </a:r>
          </a:p>
        </p:txBody>
      </p:sp>
      <p:graphicFrame>
        <p:nvGraphicFramePr>
          <p:cNvPr id="8" name="Table 7">
            <a:extLst>
              <a:ext uri="{FF2B5EF4-FFF2-40B4-BE49-F238E27FC236}">
                <a16:creationId xmlns:a16="http://schemas.microsoft.com/office/drawing/2014/main" id="{2167C3A0-E64A-4C6A-A5C1-48399F769238}"/>
              </a:ext>
            </a:extLst>
          </p:cNvPr>
          <p:cNvGraphicFramePr>
            <a:graphicFrameLocks noGrp="1"/>
          </p:cNvGraphicFramePr>
          <p:nvPr>
            <p:extLst>
              <p:ext uri="{D42A27DB-BD31-4B8C-83A1-F6EECF244321}">
                <p14:modId xmlns:p14="http://schemas.microsoft.com/office/powerpoint/2010/main" val="4178908283"/>
              </p:ext>
            </p:extLst>
          </p:nvPr>
        </p:nvGraphicFramePr>
        <p:xfrm>
          <a:off x="239697" y="3401430"/>
          <a:ext cx="4310908" cy="1104900"/>
        </p:xfrm>
        <a:graphic>
          <a:graphicData uri="http://schemas.openxmlformats.org/drawingml/2006/table">
            <a:tbl>
              <a:tblPr firstRow="1" bandRow="1">
                <a:tableStyleId>{5C22544A-7EE6-4342-B048-85BDC9FD1C3A}</a:tableStyleId>
              </a:tblPr>
              <a:tblGrid>
                <a:gridCol w="1399032">
                  <a:extLst>
                    <a:ext uri="{9D8B030D-6E8A-4147-A177-3AD203B41FA5}">
                      <a16:colId xmlns:a16="http://schemas.microsoft.com/office/drawing/2014/main" val="3460872777"/>
                    </a:ext>
                  </a:extLst>
                </a:gridCol>
                <a:gridCol w="2911876">
                  <a:extLst>
                    <a:ext uri="{9D8B030D-6E8A-4147-A177-3AD203B41FA5}">
                      <a16:colId xmlns:a16="http://schemas.microsoft.com/office/drawing/2014/main" val="3929844881"/>
                    </a:ext>
                  </a:extLst>
                </a:gridCol>
              </a:tblGrid>
              <a:tr h="0">
                <a:tc gridSpan="2">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white"/>
                          </a:solidFill>
                          <a:effectLst/>
                          <a:uLnTx/>
                          <a:uFillTx/>
                          <a:latin typeface="+mn-lt"/>
                          <a:ea typeface="+mn-ea"/>
                          <a:cs typeface="+mn-cs"/>
                        </a:rPr>
                        <a:t>Day 1 AM Focus – Echocardiogram &amp; Our Patients</a:t>
                      </a:r>
                      <a:endParaRPr kumimoji="0" lang="en-US" sz="1000" b="1" i="0" u="none" strike="noStrike" kern="1200" cap="none" spc="0" normalizeH="0" baseline="0" noProof="0" dirty="0">
                        <a:ln>
                          <a:noFill/>
                        </a:ln>
                        <a:solidFill>
                          <a:prstClr val="white"/>
                        </a:solidFill>
                        <a:effectLst/>
                        <a:uLnTx/>
                        <a:uFillTx/>
                        <a:latin typeface="Century Schoolbook" panose="02040604050505020304" pitchFamily="18" charset="0"/>
                        <a:ea typeface="Times New Roman" panose="02020603050405020304" pitchFamily="18" charset="0"/>
                        <a:cs typeface="Times New Roman" panose="02020603050405020304" pitchFamily="18" charset="0"/>
                      </a:endParaRPr>
                    </a:p>
                  </a:txBody>
                  <a:tcPr marL="121920" marR="121920" marT="34290" marB="3429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9285D"/>
                    </a:solidFill>
                  </a:tcPr>
                </a:tc>
                <a:tc hMerge="1">
                  <a:txBody>
                    <a:bodyPr/>
                    <a:lstStyle/>
                    <a:p>
                      <a:pPr algn="l"/>
                      <a:endParaRPr lang="en-US" sz="1100" dirty="0">
                        <a:latin typeface="+mn-lt"/>
                        <a:cs typeface="Arial" panose="020B0604020202020204" pitchFamily="34" charset="0"/>
                      </a:endParaRP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9285D"/>
                    </a:solidFill>
                  </a:tcPr>
                </a:tc>
                <a:extLst>
                  <a:ext uri="{0D108BD9-81ED-4DB2-BD59-A6C34878D82A}">
                    <a16:rowId xmlns:a16="http://schemas.microsoft.com/office/drawing/2014/main" val="150405150"/>
                  </a:ext>
                </a:extLst>
              </a:tr>
              <a:tr h="0">
                <a:tc>
                  <a:txBody>
                    <a:bodyPr/>
                    <a:lstStyle/>
                    <a:p>
                      <a:pPr algn="r"/>
                      <a:r>
                        <a:rPr lang="en-US" sz="1000" b="1" dirty="0">
                          <a:solidFill>
                            <a:srgbClr val="19285D"/>
                          </a:solidFill>
                          <a:latin typeface="+mn-lt"/>
                          <a:cs typeface="Arial" panose="020B0604020202020204" pitchFamily="34" charset="0"/>
                        </a:rPr>
                        <a:t>9:00-9:30 am</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Welcome &amp; Ice Breaker</a:t>
                      </a: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62979764"/>
                  </a:ext>
                </a:extLst>
              </a:tr>
              <a:tr h="0">
                <a:tc>
                  <a:txBody>
                    <a:bodyPr/>
                    <a:lstStyle/>
                    <a:p>
                      <a:pPr algn="r"/>
                      <a:r>
                        <a:rPr lang="en-US" sz="1000" b="1" dirty="0">
                          <a:solidFill>
                            <a:srgbClr val="19285D"/>
                          </a:solidFill>
                          <a:latin typeface="+mn-lt"/>
                          <a:cs typeface="Arial" panose="020B0604020202020204" pitchFamily="34" charset="0"/>
                        </a:rPr>
                        <a:t>9:30-10:45 am </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spcBef>
                          <a:spcPts val="0"/>
                        </a:spcBef>
                        <a:spcAft>
                          <a:spcPts val="0"/>
                        </a:spcAft>
                      </a:pPr>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Echo Clinical Cultivator</a:t>
                      </a: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30955845"/>
                  </a:ext>
                </a:extLst>
              </a:tr>
              <a:tr h="0">
                <a:tc>
                  <a:txBody>
                    <a:bodyPr/>
                    <a:lstStyle/>
                    <a:p>
                      <a:pPr marL="0" marR="0" lvl="0" indent="0" algn="r" defTabSz="412016" rtl="0" eaLnBrk="1" fontAlgn="auto" latinLnBrk="0" hangingPunct="0">
                        <a:lnSpc>
                          <a:spcPct val="100000"/>
                        </a:lnSpc>
                        <a:spcBef>
                          <a:spcPts val="0"/>
                        </a:spcBef>
                        <a:spcAft>
                          <a:spcPts val="0"/>
                        </a:spcAft>
                        <a:buClrTx/>
                        <a:buSzTx/>
                        <a:buFontTx/>
                        <a:buNone/>
                        <a:tabLst/>
                        <a:defRPr/>
                      </a:pPr>
                      <a:r>
                        <a:rPr lang="en-US" sz="1000" b="1" dirty="0">
                          <a:solidFill>
                            <a:srgbClr val="19285D"/>
                          </a:solidFill>
                          <a:latin typeface="+mn-lt"/>
                          <a:cs typeface="Arial" panose="020B0604020202020204" pitchFamily="34" charset="0"/>
                        </a:rPr>
                        <a:t>10:45-11:00 am </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BREAK</a:t>
                      </a:r>
                      <a:endParaRPr lang="en-US" sz="1000" dirty="0">
                        <a:solidFill>
                          <a:srgbClr val="53565A"/>
                        </a:solidFill>
                        <a:latin typeface="+mn-lt"/>
                        <a:cs typeface="Arial" panose="020B0604020202020204" pitchFamily="34" charset="0"/>
                      </a:endParaRP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01434639"/>
                  </a:ext>
                </a:extLst>
              </a:tr>
              <a:tr h="0">
                <a:tc>
                  <a:txBody>
                    <a:bodyPr/>
                    <a:lstStyle/>
                    <a:p>
                      <a:pPr algn="r"/>
                      <a:r>
                        <a:rPr lang="en-US" sz="1000" b="1" kern="1200" dirty="0">
                          <a:solidFill>
                            <a:srgbClr val="19285D"/>
                          </a:solidFill>
                          <a:latin typeface="+mn-lt"/>
                          <a:ea typeface="+mn-ea"/>
                          <a:cs typeface="Arial" panose="020B0604020202020204" pitchFamily="34" charset="0"/>
                        </a:rPr>
                        <a:t>11:00 am-12:00 pm </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Patient Identifiers</a:t>
                      </a:r>
                      <a:endParaRPr lang="en-US" sz="1000" b="1" dirty="0">
                        <a:solidFill>
                          <a:srgbClr val="19285D"/>
                        </a:solidFill>
                        <a:latin typeface="+mn-lt"/>
                        <a:cs typeface="Arial" panose="020B0604020202020204" pitchFamily="34" charset="0"/>
                      </a:endParaRP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897116"/>
                  </a:ext>
                </a:extLst>
              </a:tr>
            </a:tbl>
          </a:graphicData>
        </a:graphic>
      </p:graphicFrame>
      <p:graphicFrame>
        <p:nvGraphicFramePr>
          <p:cNvPr id="9" name="Table 8">
            <a:extLst>
              <a:ext uri="{FF2B5EF4-FFF2-40B4-BE49-F238E27FC236}">
                <a16:creationId xmlns:a16="http://schemas.microsoft.com/office/drawing/2014/main" id="{25EA21BA-0ECD-7CA1-A293-34490185AFB9}"/>
              </a:ext>
            </a:extLst>
          </p:cNvPr>
          <p:cNvGraphicFramePr>
            <a:graphicFrameLocks noGrp="1"/>
          </p:cNvGraphicFramePr>
          <p:nvPr>
            <p:extLst>
              <p:ext uri="{D42A27DB-BD31-4B8C-83A1-F6EECF244321}">
                <p14:modId xmlns:p14="http://schemas.microsoft.com/office/powerpoint/2010/main" val="1027337470"/>
              </p:ext>
            </p:extLst>
          </p:nvPr>
        </p:nvGraphicFramePr>
        <p:xfrm>
          <a:off x="240214" y="4506330"/>
          <a:ext cx="4315702" cy="1546860"/>
        </p:xfrm>
        <a:graphic>
          <a:graphicData uri="http://schemas.openxmlformats.org/drawingml/2006/table">
            <a:tbl>
              <a:tblPr firstRow="1" bandRow="1">
                <a:tableStyleId>{5C22544A-7EE6-4342-B048-85BDC9FD1C3A}</a:tableStyleId>
              </a:tblPr>
              <a:tblGrid>
                <a:gridCol w="1397298">
                  <a:extLst>
                    <a:ext uri="{9D8B030D-6E8A-4147-A177-3AD203B41FA5}">
                      <a16:colId xmlns:a16="http://schemas.microsoft.com/office/drawing/2014/main" val="3460872777"/>
                    </a:ext>
                  </a:extLst>
                </a:gridCol>
                <a:gridCol w="2918404">
                  <a:extLst>
                    <a:ext uri="{9D8B030D-6E8A-4147-A177-3AD203B41FA5}">
                      <a16:colId xmlns:a16="http://schemas.microsoft.com/office/drawing/2014/main" val="3929844881"/>
                    </a:ext>
                  </a:extLst>
                </a:gridCol>
              </a:tblGrid>
              <a:tr h="131696">
                <a:tc gridSpan="2">
                  <a:txBody>
                    <a:bodyPr/>
                    <a:lstStyle/>
                    <a:p>
                      <a:pPr marL="0" marR="0">
                        <a:spcBef>
                          <a:spcPts val="0"/>
                        </a:spcBef>
                        <a:spcAft>
                          <a:spcPts val="0"/>
                        </a:spcAft>
                      </a:pPr>
                      <a:r>
                        <a:rPr lang="en-US" sz="1000" dirty="0">
                          <a:effectLst/>
                        </a:rPr>
                        <a:t>Day 1 PM Focus – </a:t>
                      </a:r>
                      <a:r>
                        <a:rPr kumimoji="0" lang="en-US" sz="1000" b="1" i="0" u="none" strike="noStrike" kern="1200" cap="none" spc="0" normalizeH="0" baseline="0" noProof="0" dirty="0">
                          <a:ln>
                            <a:noFill/>
                          </a:ln>
                          <a:solidFill>
                            <a:prstClr val="white"/>
                          </a:solidFill>
                          <a:effectLst/>
                          <a:uLnTx/>
                          <a:uFillTx/>
                          <a:latin typeface="+mn-lt"/>
                          <a:ea typeface="+mn-ea"/>
                          <a:cs typeface="+mn-cs"/>
                        </a:rPr>
                        <a:t>Echocardiogram</a:t>
                      </a:r>
                      <a:r>
                        <a:rPr lang="en-US" sz="1000" dirty="0">
                          <a:effectLst/>
                        </a:rPr>
                        <a:t>: Connection is Crucial/Application </a:t>
                      </a:r>
                      <a:endParaRPr lang="en-US" sz="1000" dirty="0">
                        <a:effectLst/>
                        <a:latin typeface="Century Schoolbook" panose="02040604050505020304" pitchFamily="18" charset="0"/>
                        <a:ea typeface="Times New Roman" panose="02020603050405020304" pitchFamily="18" charset="0"/>
                        <a:cs typeface="Times New Roman" panose="02020603050405020304" pitchFamily="18" charset="0"/>
                      </a:endParaRPr>
                    </a:p>
                  </a:txBody>
                  <a:tcPr marL="121920" marR="121920" marT="34290" marB="3429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9285D"/>
                    </a:solidFill>
                  </a:tcPr>
                </a:tc>
                <a:tc hMerge="1">
                  <a:txBody>
                    <a:bodyPr/>
                    <a:lstStyle/>
                    <a:p>
                      <a:pPr algn="l"/>
                      <a:endParaRPr lang="en-US" sz="1100" dirty="0">
                        <a:latin typeface="+mn-lt"/>
                        <a:cs typeface="Arial" panose="020B0604020202020204" pitchFamily="34" charset="0"/>
                      </a:endParaRP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9285D"/>
                    </a:solidFill>
                  </a:tcPr>
                </a:tc>
                <a:extLst>
                  <a:ext uri="{0D108BD9-81ED-4DB2-BD59-A6C34878D82A}">
                    <a16:rowId xmlns:a16="http://schemas.microsoft.com/office/drawing/2014/main" val="150405150"/>
                  </a:ext>
                </a:extLst>
              </a:tr>
              <a:tr h="131696">
                <a:tc>
                  <a:txBody>
                    <a:bodyPr/>
                    <a:lstStyle/>
                    <a:p>
                      <a:pPr algn="r"/>
                      <a:r>
                        <a:rPr lang="en-US" sz="1000" b="1" dirty="0">
                          <a:solidFill>
                            <a:srgbClr val="19285D"/>
                          </a:solidFill>
                          <a:latin typeface="+mn-lt"/>
                          <a:cs typeface="Arial" panose="020B0604020202020204" pitchFamily="34" charset="0"/>
                        </a:rPr>
                        <a:t>12:00-1:00 pm</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LUNCH</a:t>
                      </a: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762979764"/>
                  </a:ext>
                </a:extLst>
              </a:tr>
              <a:tr h="131696">
                <a:tc>
                  <a:txBody>
                    <a:bodyPr/>
                    <a:lstStyle/>
                    <a:p>
                      <a:pPr algn="r"/>
                      <a:r>
                        <a:rPr lang="en-US" sz="1000" b="1" dirty="0">
                          <a:solidFill>
                            <a:srgbClr val="19285D"/>
                          </a:solidFill>
                          <a:latin typeface="+mn-lt"/>
                          <a:cs typeface="Arial" panose="020B0604020202020204" pitchFamily="34" charset="0"/>
                        </a:rPr>
                        <a:t>1:00-2:00 pm</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Lead the Dialogue: Listening/Questioning</a:t>
                      </a: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769089221"/>
                  </a:ext>
                </a:extLst>
              </a:tr>
              <a:tr h="131696">
                <a:tc>
                  <a:txBody>
                    <a:bodyPr/>
                    <a:lstStyle/>
                    <a:p>
                      <a:pPr marL="0" marR="0" lvl="0" indent="0" algn="r" defTabSz="412016" rtl="0" eaLnBrk="1" fontAlgn="auto" latinLnBrk="0" hangingPunct="0">
                        <a:lnSpc>
                          <a:spcPct val="100000"/>
                        </a:lnSpc>
                        <a:spcBef>
                          <a:spcPts val="0"/>
                        </a:spcBef>
                        <a:spcAft>
                          <a:spcPts val="0"/>
                        </a:spcAft>
                        <a:buClrTx/>
                        <a:buSzTx/>
                        <a:buFontTx/>
                        <a:buNone/>
                        <a:tabLst/>
                        <a:defRPr/>
                      </a:pPr>
                      <a:r>
                        <a:rPr lang="en-US" sz="1000" b="1" dirty="0">
                          <a:solidFill>
                            <a:srgbClr val="19285D"/>
                          </a:solidFill>
                          <a:latin typeface="+mn-lt"/>
                          <a:cs typeface="Arial" panose="020B0604020202020204" pitchFamily="34" charset="0"/>
                        </a:rPr>
                        <a:t>2:00-2:15 pm</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BREAK</a:t>
                      </a:r>
                      <a:endParaRPr lang="en-US" sz="1000" dirty="0">
                        <a:solidFill>
                          <a:srgbClr val="53565A"/>
                        </a:solidFill>
                        <a:latin typeface="+mn-lt"/>
                        <a:cs typeface="Arial" panose="020B0604020202020204" pitchFamily="34" charset="0"/>
                      </a:endParaRP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901434639"/>
                  </a:ext>
                </a:extLst>
              </a:tr>
              <a:tr h="131696">
                <a:tc>
                  <a:txBody>
                    <a:bodyPr/>
                    <a:lstStyle/>
                    <a:p>
                      <a:pPr algn="r"/>
                      <a:r>
                        <a:rPr lang="en-US" sz="1000" b="1" kern="1200" dirty="0">
                          <a:solidFill>
                            <a:srgbClr val="19285D"/>
                          </a:solidFill>
                          <a:latin typeface="+mn-lt"/>
                          <a:ea typeface="+mn-ea"/>
                          <a:cs typeface="Arial" panose="020B0604020202020204" pitchFamily="34" charset="0"/>
                        </a:rPr>
                        <a:t>2:15-3:15 pm</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Managing ‘Rabbit Holes’</a:t>
                      </a:r>
                      <a:endParaRPr lang="en-US" sz="1000" b="1" dirty="0">
                        <a:solidFill>
                          <a:srgbClr val="19285D"/>
                        </a:solidFill>
                        <a:latin typeface="+mn-lt"/>
                        <a:cs typeface="Arial" panose="020B0604020202020204" pitchFamily="34" charset="0"/>
                      </a:endParaRP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897116"/>
                  </a:ext>
                </a:extLst>
              </a:tr>
              <a:tr h="131696">
                <a:tc>
                  <a:txBody>
                    <a:bodyPr/>
                    <a:lstStyle/>
                    <a:p>
                      <a:pPr algn="r"/>
                      <a:r>
                        <a:rPr lang="en-US" sz="1000" b="1" kern="1200" dirty="0">
                          <a:solidFill>
                            <a:srgbClr val="19285D"/>
                          </a:solidFill>
                          <a:latin typeface="+mn-lt"/>
                          <a:ea typeface="+mn-ea"/>
                          <a:cs typeface="Arial" panose="020B0604020202020204" pitchFamily="34" charset="0"/>
                        </a:rPr>
                        <a:t>3:15-3:45 pm</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GROW</a:t>
                      </a: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007396224"/>
                  </a:ext>
                </a:extLst>
              </a:tr>
              <a:tr h="131696">
                <a:tc>
                  <a:txBody>
                    <a:bodyPr/>
                    <a:lstStyle/>
                    <a:p>
                      <a:pPr algn="r"/>
                      <a:r>
                        <a:rPr lang="en-US" sz="1000" b="1" kern="1200" dirty="0">
                          <a:solidFill>
                            <a:srgbClr val="19285D"/>
                          </a:solidFill>
                          <a:latin typeface="+mn-lt"/>
                          <a:ea typeface="+mn-ea"/>
                          <a:cs typeface="Arial" panose="020B0604020202020204" pitchFamily="34" charset="0"/>
                        </a:rPr>
                        <a:t>3:45-5:00 pm</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Dialogue Duos</a:t>
                      </a: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453478042"/>
                  </a:ext>
                </a:extLst>
              </a:tr>
            </a:tbl>
          </a:graphicData>
        </a:graphic>
      </p:graphicFrame>
      <p:sp>
        <p:nvSpPr>
          <p:cNvPr id="10" name="Isosceles Triangle 6">
            <a:extLst>
              <a:ext uri="{FF2B5EF4-FFF2-40B4-BE49-F238E27FC236}">
                <a16:creationId xmlns:a16="http://schemas.microsoft.com/office/drawing/2014/main" id="{9D2FC085-C8C5-1324-2992-86340811DC20}"/>
              </a:ext>
            </a:extLst>
          </p:cNvPr>
          <p:cNvSpPr/>
          <p:nvPr/>
        </p:nvSpPr>
        <p:spPr>
          <a:xfrm rot="5400000">
            <a:off x="50887" y="4899858"/>
            <a:ext cx="224950" cy="326722"/>
          </a:xfrm>
          <a:prstGeom prst="triangle">
            <a:avLst/>
          </a:prstGeom>
          <a:solidFill>
            <a:srgbClr val="C1D7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B119AE"/>
              </a:solidFill>
            </a:endParaRPr>
          </a:p>
        </p:txBody>
      </p:sp>
    </p:spTree>
    <p:extLst>
      <p:ext uri="{BB962C8B-B14F-4D97-AF65-F5344CB8AC3E}">
        <p14:creationId xmlns:p14="http://schemas.microsoft.com/office/powerpoint/2010/main" val="23178536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F02E968-C9B0-D336-A298-27E4189CA3CB}"/>
              </a:ext>
            </a:extLst>
          </p:cNvPr>
          <p:cNvSpPr/>
          <p:nvPr/>
        </p:nvSpPr>
        <p:spPr>
          <a:xfrm>
            <a:off x="71021" y="479395"/>
            <a:ext cx="8922059" cy="587701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8C5D505B-77CC-5873-68B7-B0A41237C309}"/>
              </a:ext>
            </a:extLst>
          </p:cNvPr>
          <p:cNvSpPr/>
          <p:nvPr/>
        </p:nvSpPr>
        <p:spPr>
          <a:xfrm>
            <a:off x="116305" y="30115"/>
            <a:ext cx="4908120" cy="277785"/>
          </a:xfrm>
          <a:prstGeom prst="rect">
            <a:avLst/>
          </a:prstGeom>
        </p:spPr>
        <p:txBody>
          <a:bodyPr wrap="square" lIns="92217" tIns="46109" rIns="92217" bIns="46109" anchor="ctr">
            <a:spAutoFit/>
          </a:bodyPr>
          <a:lstStyle/>
          <a:p>
            <a:pPr algn="l">
              <a:spcBef>
                <a:spcPts val="403"/>
              </a:spcBef>
            </a:pPr>
            <a:r>
              <a:rPr lang="en-US" sz="1200" b="1" dirty="0">
                <a:solidFill>
                  <a:schemeClr val="bg1"/>
                </a:solidFill>
                <a:latin typeface="Arial" panose="020B0604020202020204" pitchFamily="34" charset="0"/>
                <a:cs typeface="Arial" panose="020B0604020202020204" pitchFamily="34" charset="0"/>
              </a:rPr>
              <a:t>DAY 1: RCPS MASTERCLASS</a:t>
            </a:r>
          </a:p>
        </p:txBody>
      </p:sp>
      <p:pic>
        <p:nvPicPr>
          <p:cNvPr id="3" name="Picture 2">
            <a:extLst>
              <a:ext uri="{FF2B5EF4-FFF2-40B4-BE49-F238E27FC236}">
                <a16:creationId xmlns:a16="http://schemas.microsoft.com/office/drawing/2014/main" id="{A382D4E0-E713-ED88-8650-1DA47965544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332651" y="516334"/>
            <a:ext cx="4478697" cy="5825332"/>
          </a:xfrm>
          <a:prstGeom prst="rect">
            <a:avLst/>
          </a:prstGeom>
          <a:ln>
            <a:solidFill>
              <a:schemeClr val="tx2"/>
            </a:solidFill>
          </a:ln>
        </p:spPr>
      </p:pic>
    </p:spTree>
    <p:extLst>
      <p:ext uri="{BB962C8B-B14F-4D97-AF65-F5344CB8AC3E}">
        <p14:creationId xmlns:p14="http://schemas.microsoft.com/office/powerpoint/2010/main" val="40328685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F02E968-C9B0-D336-A298-27E4189CA3CB}"/>
              </a:ext>
            </a:extLst>
          </p:cNvPr>
          <p:cNvSpPr/>
          <p:nvPr/>
        </p:nvSpPr>
        <p:spPr>
          <a:xfrm>
            <a:off x="71021" y="479395"/>
            <a:ext cx="8922059" cy="587701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8C5D505B-77CC-5873-68B7-B0A41237C309}"/>
              </a:ext>
            </a:extLst>
          </p:cNvPr>
          <p:cNvSpPr/>
          <p:nvPr/>
        </p:nvSpPr>
        <p:spPr>
          <a:xfrm>
            <a:off x="116305" y="30115"/>
            <a:ext cx="4908120" cy="277785"/>
          </a:xfrm>
          <a:prstGeom prst="rect">
            <a:avLst/>
          </a:prstGeom>
        </p:spPr>
        <p:txBody>
          <a:bodyPr wrap="square" lIns="92217" tIns="46109" rIns="92217" bIns="46109" anchor="ctr">
            <a:spAutoFit/>
          </a:bodyPr>
          <a:lstStyle/>
          <a:p>
            <a:pPr algn="l">
              <a:spcBef>
                <a:spcPts val="403"/>
              </a:spcBef>
            </a:pPr>
            <a:r>
              <a:rPr lang="en-US" sz="1200" b="1" dirty="0">
                <a:solidFill>
                  <a:schemeClr val="bg1"/>
                </a:solidFill>
                <a:latin typeface="Arial" panose="020B0604020202020204" pitchFamily="34" charset="0"/>
                <a:cs typeface="Arial" panose="020B0604020202020204" pitchFamily="34" charset="0"/>
              </a:rPr>
              <a:t>DAY 1: RCPS MASTERCLASS</a:t>
            </a:r>
          </a:p>
        </p:txBody>
      </p:sp>
      <p:pic>
        <p:nvPicPr>
          <p:cNvPr id="3" name="Picture 2">
            <a:extLst>
              <a:ext uri="{FF2B5EF4-FFF2-40B4-BE49-F238E27FC236}">
                <a16:creationId xmlns:a16="http://schemas.microsoft.com/office/drawing/2014/main" id="{A382D4E0-E713-ED88-8650-1DA47965544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332651" y="516334"/>
            <a:ext cx="4478697" cy="5825332"/>
          </a:xfrm>
          <a:prstGeom prst="rect">
            <a:avLst/>
          </a:prstGeom>
          <a:ln>
            <a:solidFill>
              <a:schemeClr val="tx2"/>
            </a:solidFill>
          </a:ln>
        </p:spPr>
      </p:pic>
    </p:spTree>
    <p:extLst>
      <p:ext uri="{BB962C8B-B14F-4D97-AF65-F5344CB8AC3E}">
        <p14:creationId xmlns:p14="http://schemas.microsoft.com/office/powerpoint/2010/main" val="69267218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6375" y="546100"/>
            <a:ext cx="4365625" cy="2455863"/>
          </a:xfrm>
        </p:spPr>
      </p:sp>
      <p:sp>
        <p:nvSpPr>
          <p:cNvPr id="3" name="Notes Placeholder 2"/>
          <p:cNvSpPr>
            <a:spLocks noGrp="1"/>
          </p:cNvSpPr>
          <p:nvPr>
            <p:ph type="body" idx="1"/>
          </p:nvPr>
        </p:nvSpPr>
        <p:spPr/>
        <p:txBody>
          <a:bodyPr/>
          <a:lstStyle/>
          <a:p>
            <a:pPr>
              <a:spcBef>
                <a:spcPts val="600"/>
              </a:spcBef>
            </a:pPr>
            <a:r>
              <a:rPr lang="en-US" b="1" dirty="0"/>
              <a:t>Tell</a:t>
            </a:r>
            <a:r>
              <a:rPr lang="en-US" dirty="0"/>
              <a:t> participants that they will now take a break.</a:t>
            </a:r>
          </a:p>
          <a:p>
            <a:pPr>
              <a:spcBef>
                <a:spcPts val="600"/>
              </a:spcBef>
            </a:pPr>
            <a:r>
              <a:rPr lang="en-US" b="1" dirty="0"/>
              <a:t>Ensure</a:t>
            </a:r>
            <a:r>
              <a:rPr lang="en-US" dirty="0"/>
              <a:t> they know what time to reconvene.</a:t>
            </a:r>
          </a:p>
          <a:p>
            <a:pPr>
              <a:spcBef>
                <a:spcPts val="600"/>
              </a:spcBef>
            </a:pPr>
            <a:r>
              <a:rPr lang="en-US" b="1" dirty="0"/>
              <a:t>Dismiss</a:t>
            </a:r>
            <a:r>
              <a:rPr lang="en-US" dirty="0"/>
              <a:t> participants for their break.</a:t>
            </a:r>
          </a:p>
          <a:p>
            <a:pPr>
              <a:spcBef>
                <a:spcPts val="600"/>
              </a:spcBef>
            </a:pPr>
            <a:r>
              <a:rPr lang="en-US" dirty="0"/>
              <a:t>When time is up, </a:t>
            </a:r>
            <a:r>
              <a:rPr lang="en-US" b="1" dirty="0"/>
              <a:t>reconvene</a:t>
            </a:r>
            <a:r>
              <a:rPr lang="en-US" dirty="0"/>
              <a:t> participants.</a:t>
            </a:r>
          </a:p>
          <a:p>
            <a:endParaRPr lang="en-US" dirty="0"/>
          </a:p>
        </p:txBody>
      </p:sp>
      <p:sp>
        <p:nvSpPr>
          <p:cNvPr id="4" name="Rectangle 3">
            <a:extLst>
              <a:ext uri="{FF2B5EF4-FFF2-40B4-BE49-F238E27FC236}">
                <a16:creationId xmlns:a16="http://schemas.microsoft.com/office/drawing/2014/main" id="{D9B51E35-104B-3154-624E-BDD39E85952D}"/>
              </a:ext>
            </a:extLst>
          </p:cNvPr>
          <p:cNvSpPr/>
          <p:nvPr/>
        </p:nvSpPr>
        <p:spPr>
          <a:xfrm>
            <a:off x="116305" y="30115"/>
            <a:ext cx="4908120" cy="277785"/>
          </a:xfrm>
          <a:prstGeom prst="rect">
            <a:avLst/>
          </a:prstGeom>
        </p:spPr>
        <p:txBody>
          <a:bodyPr wrap="square" lIns="92217" tIns="46109" rIns="92217" bIns="46109" anchor="ctr">
            <a:spAutoFit/>
          </a:bodyPr>
          <a:lstStyle/>
          <a:p>
            <a:pPr algn="l">
              <a:spcBef>
                <a:spcPts val="403"/>
              </a:spcBef>
            </a:pPr>
            <a:r>
              <a:rPr lang="en-US" sz="1200" b="1" dirty="0">
                <a:solidFill>
                  <a:schemeClr val="bg1"/>
                </a:solidFill>
                <a:latin typeface="Arial" panose="020B0604020202020204" pitchFamily="34" charset="0"/>
                <a:cs typeface="Arial" panose="020B0604020202020204" pitchFamily="34" charset="0"/>
              </a:rPr>
              <a:t>DAY 1: RCPS MASTERCLASS</a:t>
            </a:r>
          </a:p>
        </p:txBody>
      </p:sp>
      <p:graphicFrame>
        <p:nvGraphicFramePr>
          <p:cNvPr id="8" name="Table 7">
            <a:extLst>
              <a:ext uri="{FF2B5EF4-FFF2-40B4-BE49-F238E27FC236}">
                <a16:creationId xmlns:a16="http://schemas.microsoft.com/office/drawing/2014/main" id="{E5C8E146-C8CA-B13E-B77B-366394773800}"/>
              </a:ext>
            </a:extLst>
          </p:cNvPr>
          <p:cNvGraphicFramePr>
            <a:graphicFrameLocks noGrp="1"/>
          </p:cNvGraphicFramePr>
          <p:nvPr>
            <p:extLst>
              <p:ext uri="{D42A27DB-BD31-4B8C-83A1-F6EECF244321}">
                <p14:modId xmlns:p14="http://schemas.microsoft.com/office/powerpoint/2010/main" val="4178908283"/>
              </p:ext>
            </p:extLst>
          </p:nvPr>
        </p:nvGraphicFramePr>
        <p:xfrm>
          <a:off x="239697" y="3401430"/>
          <a:ext cx="4310908" cy="1104900"/>
        </p:xfrm>
        <a:graphic>
          <a:graphicData uri="http://schemas.openxmlformats.org/drawingml/2006/table">
            <a:tbl>
              <a:tblPr firstRow="1" bandRow="1">
                <a:tableStyleId>{5C22544A-7EE6-4342-B048-85BDC9FD1C3A}</a:tableStyleId>
              </a:tblPr>
              <a:tblGrid>
                <a:gridCol w="1399032">
                  <a:extLst>
                    <a:ext uri="{9D8B030D-6E8A-4147-A177-3AD203B41FA5}">
                      <a16:colId xmlns:a16="http://schemas.microsoft.com/office/drawing/2014/main" val="3460872777"/>
                    </a:ext>
                  </a:extLst>
                </a:gridCol>
                <a:gridCol w="2911876">
                  <a:extLst>
                    <a:ext uri="{9D8B030D-6E8A-4147-A177-3AD203B41FA5}">
                      <a16:colId xmlns:a16="http://schemas.microsoft.com/office/drawing/2014/main" val="3929844881"/>
                    </a:ext>
                  </a:extLst>
                </a:gridCol>
              </a:tblGrid>
              <a:tr h="0">
                <a:tc gridSpan="2">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white"/>
                          </a:solidFill>
                          <a:effectLst/>
                          <a:uLnTx/>
                          <a:uFillTx/>
                          <a:latin typeface="+mn-lt"/>
                          <a:ea typeface="+mn-ea"/>
                          <a:cs typeface="+mn-cs"/>
                        </a:rPr>
                        <a:t>Day 1 AM Focus – Echocardiogram &amp; Our Patients</a:t>
                      </a:r>
                      <a:endParaRPr kumimoji="0" lang="en-US" sz="1000" b="1" i="0" u="none" strike="noStrike" kern="1200" cap="none" spc="0" normalizeH="0" baseline="0" noProof="0" dirty="0">
                        <a:ln>
                          <a:noFill/>
                        </a:ln>
                        <a:solidFill>
                          <a:prstClr val="white"/>
                        </a:solidFill>
                        <a:effectLst/>
                        <a:uLnTx/>
                        <a:uFillTx/>
                        <a:latin typeface="Century Schoolbook" panose="02040604050505020304" pitchFamily="18" charset="0"/>
                        <a:ea typeface="Times New Roman" panose="02020603050405020304" pitchFamily="18" charset="0"/>
                        <a:cs typeface="Times New Roman" panose="02020603050405020304" pitchFamily="18" charset="0"/>
                      </a:endParaRPr>
                    </a:p>
                  </a:txBody>
                  <a:tcPr marL="121920" marR="121920" marT="34290" marB="3429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9285D"/>
                    </a:solidFill>
                  </a:tcPr>
                </a:tc>
                <a:tc hMerge="1">
                  <a:txBody>
                    <a:bodyPr/>
                    <a:lstStyle/>
                    <a:p>
                      <a:pPr algn="l"/>
                      <a:endParaRPr lang="en-US" sz="1100" dirty="0">
                        <a:latin typeface="+mn-lt"/>
                        <a:cs typeface="Arial" panose="020B0604020202020204" pitchFamily="34" charset="0"/>
                      </a:endParaRP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9285D"/>
                    </a:solidFill>
                  </a:tcPr>
                </a:tc>
                <a:extLst>
                  <a:ext uri="{0D108BD9-81ED-4DB2-BD59-A6C34878D82A}">
                    <a16:rowId xmlns:a16="http://schemas.microsoft.com/office/drawing/2014/main" val="150405150"/>
                  </a:ext>
                </a:extLst>
              </a:tr>
              <a:tr h="0">
                <a:tc>
                  <a:txBody>
                    <a:bodyPr/>
                    <a:lstStyle/>
                    <a:p>
                      <a:pPr algn="r"/>
                      <a:r>
                        <a:rPr lang="en-US" sz="1000" b="1" dirty="0">
                          <a:solidFill>
                            <a:srgbClr val="19285D"/>
                          </a:solidFill>
                          <a:latin typeface="+mn-lt"/>
                          <a:cs typeface="Arial" panose="020B0604020202020204" pitchFamily="34" charset="0"/>
                        </a:rPr>
                        <a:t>9:00-9:30 am</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Welcome &amp; Ice Breaker</a:t>
                      </a: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62979764"/>
                  </a:ext>
                </a:extLst>
              </a:tr>
              <a:tr h="0">
                <a:tc>
                  <a:txBody>
                    <a:bodyPr/>
                    <a:lstStyle/>
                    <a:p>
                      <a:pPr algn="r"/>
                      <a:r>
                        <a:rPr lang="en-US" sz="1000" b="1" dirty="0">
                          <a:solidFill>
                            <a:srgbClr val="19285D"/>
                          </a:solidFill>
                          <a:latin typeface="+mn-lt"/>
                          <a:cs typeface="Arial" panose="020B0604020202020204" pitchFamily="34" charset="0"/>
                        </a:rPr>
                        <a:t>9:30-10:45 am </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spcBef>
                          <a:spcPts val="0"/>
                        </a:spcBef>
                        <a:spcAft>
                          <a:spcPts val="0"/>
                        </a:spcAft>
                      </a:pPr>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Echo Clinical Cultivator</a:t>
                      </a: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30955845"/>
                  </a:ext>
                </a:extLst>
              </a:tr>
              <a:tr h="0">
                <a:tc>
                  <a:txBody>
                    <a:bodyPr/>
                    <a:lstStyle/>
                    <a:p>
                      <a:pPr marL="0" marR="0" lvl="0" indent="0" algn="r" defTabSz="412016" rtl="0" eaLnBrk="1" fontAlgn="auto" latinLnBrk="0" hangingPunct="0">
                        <a:lnSpc>
                          <a:spcPct val="100000"/>
                        </a:lnSpc>
                        <a:spcBef>
                          <a:spcPts val="0"/>
                        </a:spcBef>
                        <a:spcAft>
                          <a:spcPts val="0"/>
                        </a:spcAft>
                        <a:buClrTx/>
                        <a:buSzTx/>
                        <a:buFontTx/>
                        <a:buNone/>
                        <a:tabLst/>
                        <a:defRPr/>
                      </a:pPr>
                      <a:r>
                        <a:rPr lang="en-US" sz="1000" b="1" dirty="0">
                          <a:solidFill>
                            <a:srgbClr val="19285D"/>
                          </a:solidFill>
                          <a:latin typeface="+mn-lt"/>
                          <a:cs typeface="Arial" panose="020B0604020202020204" pitchFamily="34" charset="0"/>
                        </a:rPr>
                        <a:t>10:45-11:00 am </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BREAK</a:t>
                      </a:r>
                      <a:endParaRPr lang="en-US" sz="1000" dirty="0">
                        <a:solidFill>
                          <a:srgbClr val="53565A"/>
                        </a:solidFill>
                        <a:latin typeface="+mn-lt"/>
                        <a:cs typeface="Arial" panose="020B0604020202020204" pitchFamily="34" charset="0"/>
                      </a:endParaRP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01434639"/>
                  </a:ext>
                </a:extLst>
              </a:tr>
              <a:tr h="0">
                <a:tc>
                  <a:txBody>
                    <a:bodyPr/>
                    <a:lstStyle/>
                    <a:p>
                      <a:pPr algn="r"/>
                      <a:r>
                        <a:rPr lang="en-US" sz="1000" b="1" kern="1200" dirty="0">
                          <a:solidFill>
                            <a:srgbClr val="19285D"/>
                          </a:solidFill>
                          <a:latin typeface="+mn-lt"/>
                          <a:ea typeface="+mn-ea"/>
                          <a:cs typeface="Arial" panose="020B0604020202020204" pitchFamily="34" charset="0"/>
                        </a:rPr>
                        <a:t>11:00 am-12:00 pm </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Patient Identifiers</a:t>
                      </a:r>
                      <a:endParaRPr lang="en-US" sz="1000" b="1" dirty="0">
                        <a:solidFill>
                          <a:srgbClr val="19285D"/>
                        </a:solidFill>
                        <a:latin typeface="+mn-lt"/>
                        <a:cs typeface="Arial" panose="020B0604020202020204" pitchFamily="34" charset="0"/>
                      </a:endParaRP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897116"/>
                  </a:ext>
                </a:extLst>
              </a:tr>
            </a:tbl>
          </a:graphicData>
        </a:graphic>
      </p:graphicFrame>
      <p:graphicFrame>
        <p:nvGraphicFramePr>
          <p:cNvPr id="9" name="Table 8">
            <a:extLst>
              <a:ext uri="{FF2B5EF4-FFF2-40B4-BE49-F238E27FC236}">
                <a16:creationId xmlns:a16="http://schemas.microsoft.com/office/drawing/2014/main" id="{C9F14D2E-CD20-E9CB-B150-7307822DE5AD}"/>
              </a:ext>
            </a:extLst>
          </p:cNvPr>
          <p:cNvGraphicFramePr>
            <a:graphicFrameLocks noGrp="1"/>
          </p:cNvGraphicFramePr>
          <p:nvPr>
            <p:extLst>
              <p:ext uri="{D42A27DB-BD31-4B8C-83A1-F6EECF244321}">
                <p14:modId xmlns:p14="http://schemas.microsoft.com/office/powerpoint/2010/main" val="1027337470"/>
              </p:ext>
            </p:extLst>
          </p:nvPr>
        </p:nvGraphicFramePr>
        <p:xfrm>
          <a:off x="240214" y="4506330"/>
          <a:ext cx="4315702" cy="1546860"/>
        </p:xfrm>
        <a:graphic>
          <a:graphicData uri="http://schemas.openxmlformats.org/drawingml/2006/table">
            <a:tbl>
              <a:tblPr firstRow="1" bandRow="1">
                <a:tableStyleId>{5C22544A-7EE6-4342-B048-85BDC9FD1C3A}</a:tableStyleId>
              </a:tblPr>
              <a:tblGrid>
                <a:gridCol w="1397298">
                  <a:extLst>
                    <a:ext uri="{9D8B030D-6E8A-4147-A177-3AD203B41FA5}">
                      <a16:colId xmlns:a16="http://schemas.microsoft.com/office/drawing/2014/main" val="3460872777"/>
                    </a:ext>
                  </a:extLst>
                </a:gridCol>
                <a:gridCol w="2918404">
                  <a:extLst>
                    <a:ext uri="{9D8B030D-6E8A-4147-A177-3AD203B41FA5}">
                      <a16:colId xmlns:a16="http://schemas.microsoft.com/office/drawing/2014/main" val="3929844881"/>
                    </a:ext>
                  </a:extLst>
                </a:gridCol>
              </a:tblGrid>
              <a:tr h="131696">
                <a:tc gridSpan="2">
                  <a:txBody>
                    <a:bodyPr/>
                    <a:lstStyle/>
                    <a:p>
                      <a:pPr marL="0" marR="0">
                        <a:spcBef>
                          <a:spcPts val="0"/>
                        </a:spcBef>
                        <a:spcAft>
                          <a:spcPts val="0"/>
                        </a:spcAft>
                      </a:pPr>
                      <a:r>
                        <a:rPr lang="en-US" sz="1000" dirty="0">
                          <a:effectLst/>
                        </a:rPr>
                        <a:t>Day 1 PM Focus – </a:t>
                      </a:r>
                      <a:r>
                        <a:rPr kumimoji="0" lang="en-US" sz="1000" b="1" i="0" u="none" strike="noStrike" kern="1200" cap="none" spc="0" normalizeH="0" baseline="0" noProof="0" dirty="0">
                          <a:ln>
                            <a:noFill/>
                          </a:ln>
                          <a:solidFill>
                            <a:prstClr val="white"/>
                          </a:solidFill>
                          <a:effectLst/>
                          <a:uLnTx/>
                          <a:uFillTx/>
                          <a:latin typeface="+mn-lt"/>
                          <a:ea typeface="+mn-ea"/>
                          <a:cs typeface="+mn-cs"/>
                        </a:rPr>
                        <a:t>Echocardiogram</a:t>
                      </a:r>
                      <a:r>
                        <a:rPr lang="en-US" sz="1000" dirty="0">
                          <a:effectLst/>
                        </a:rPr>
                        <a:t>: Connection is Crucial/Application </a:t>
                      </a:r>
                      <a:endParaRPr lang="en-US" sz="1000" dirty="0">
                        <a:effectLst/>
                        <a:latin typeface="Century Schoolbook" panose="02040604050505020304" pitchFamily="18" charset="0"/>
                        <a:ea typeface="Times New Roman" panose="02020603050405020304" pitchFamily="18" charset="0"/>
                        <a:cs typeface="Times New Roman" panose="02020603050405020304" pitchFamily="18" charset="0"/>
                      </a:endParaRPr>
                    </a:p>
                  </a:txBody>
                  <a:tcPr marL="121920" marR="121920" marT="34290" marB="3429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9285D"/>
                    </a:solidFill>
                  </a:tcPr>
                </a:tc>
                <a:tc hMerge="1">
                  <a:txBody>
                    <a:bodyPr/>
                    <a:lstStyle/>
                    <a:p>
                      <a:pPr algn="l"/>
                      <a:endParaRPr lang="en-US" sz="1100" dirty="0">
                        <a:latin typeface="+mn-lt"/>
                        <a:cs typeface="Arial" panose="020B0604020202020204" pitchFamily="34" charset="0"/>
                      </a:endParaRP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9285D"/>
                    </a:solidFill>
                  </a:tcPr>
                </a:tc>
                <a:extLst>
                  <a:ext uri="{0D108BD9-81ED-4DB2-BD59-A6C34878D82A}">
                    <a16:rowId xmlns:a16="http://schemas.microsoft.com/office/drawing/2014/main" val="150405150"/>
                  </a:ext>
                </a:extLst>
              </a:tr>
              <a:tr h="131696">
                <a:tc>
                  <a:txBody>
                    <a:bodyPr/>
                    <a:lstStyle/>
                    <a:p>
                      <a:pPr algn="r"/>
                      <a:r>
                        <a:rPr lang="en-US" sz="1000" b="1" dirty="0">
                          <a:solidFill>
                            <a:srgbClr val="19285D"/>
                          </a:solidFill>
                          <a:latin typeface="+mn-lt"/>
                          <a:cs typeface="Arial" panose="020B0604020202020204" pitchFamily="34" charset="0"/>
                        </a:rPr>
                        <a:t>12:00-1:00 pm</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LUNCH</a:t>
                      </a: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762979764"/>
                  </a:ext>
                </a:extLst>
              </a:tr>
              <a:tr h="131696">
                <a:tc>
                  <a:txBody>
                    <a:bodyPr/>
                    <a:lstStyle/>
                    <a:p>
                      <a:pPr algn="r"/>
                      <a:r>
                        <a:rPr lang="en-US" sz="1000" b="1" dirty="0">
                          <a:solidFill>
                            <a:srgbClr val="19285D"/>
                          </a:solidFill>
                          <a:latin typeface="+mn-lt"/>
                          <a:cs typeface="Arial" panose="020B0604020202020204" pitchFamily="34" charset="0"/>
                        </a:rPr>
                        <a:t>1:00-2:00 pm</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Lead the Dialogue: Listening/Questioning</a:t>
                      </a: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769089221"/>
                  </a:ext>
                </a:extLst>
              </a:tr>
              <a:tr h="131696">
                <a:tc>
                  <a:txBody>
                    <a:bodyPr/>
                    <a:lstStyle/>
                    <a:p>
                      <a:pPr marL="0" marR="0" lvl="0" indent="0" algn="r" defTabSz="412016" rtl="0" eaLnBrk="1" fontAlgn="auto" latinLnBrk="0" hangingPunct="0">
                        <a:lnSpc>
                          <a:spcPct val="100000"/>
                        </a:lnSpc>
                        <a:spcBef>
                          <a:spcPts val="0"/>
                        </a:spcBef>
                        <a:spcAft>
                          <a:spcPts val="0"/>
                        </a:spcAft>
                        <a:buClrTx/>
                        <a:buSzTx/>
                        <a:buFontTx/>
                        <a:buNone/>
                        <a:tabLst/>
                        <a:defRPr/>
                      </a:pPr>
                      <a:r>
                        <a:rPr lang="en-US" sz="1000" b="1" dirty="0">
                          <a:solidFill>
                            <a:srgbClr val="19285D"/>
                          </a:solidFill>
                          <a:latin typeface="+mn-lt"/>
                          <a:cs typeface="Arial" panose="020B0604020202020204" pitchFamily="34" charset="0"/>
                        </a:rPr>
                        <a:t>2:00-2:15 pm</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BREAK</a:t>
                      </a:r>
                      <a:endParaRPr lang="en-US" sz="1000" dirty="0">
                        <a:solidFill>
                          <a:srgbClr val="53565A"/>
                        </a:solidFill>
                        <a:latin typeface="+mn-lt"/>
                        <a:cs typeface="Arial" panose="020B0604020202020204" pitchFamily="34" charset="0"/>
                      </a:endParaRP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901434639"/>
                  </a:ext>
                </a:extLst>
              </a:tr>
              <a:tr h="131696">
                <a:tc>
                  <a:txBody>
                    <a:bodyPr/>
                    <a:lstStyle/>
                    <a:p>
                      <a:pPr algn="r"/>
                      <a:r>
                        <a:rPr lang="en-US" sz="1000" b="1" kern="1200" dirty="0">
                          <a:solidFill>
                            <a:srgbClr val="19285D"/>
                          </a:solidFill>
                          <a:latin typeface="+mn-lt"/>
                          <a:ea typeface="+mn-ea"/>
                          <a:cs typeface="Arial" panose="020B0604020202020204" pitchFamily="34" charset="0"/>
                        </a:rPr>
                        <a:t>2:15-3:15 pm</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Managing ‘Rabbit Holes’</a:t>
                      </a:r>
                      <a:endParaRPr lang="en-US" sz="1000" b="1" dirty="0">
                        <a:solidFill>
                          <a:srgbClr val="19285D"/>
                        </a:solidFill>
                        <a:latin typeface="+mn-lt"/>
                        <a:cs typeface="Arial" panose="020B0604020202020204" pitchFamily="34" charset="0"/>
                      </a:endParaRP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897116"/>
                  </a:ext>
                </a:extLst>
              </a:tr>
              <a:tr h="131696">
                <a:tc>
                  <a:txBody>
                    <a:bodyPr/>
                    <a:lstStyle/>
                    <a:p>
                      <a:pPr algn="r"/>
                      <a:r>
                        <a:rPr lang="en-US" sz="1000" b="1" kern="1200" dirty="0">
                          <a:solidFill>
                            <a:srgbClr val="19285D"/>
                          </a:solidFill>
                          <a:latin typeface="+mn-lt"/>
                          <a:ea typeface="+mn-ea"/>
                          <a:cs typeface="Arial" panose="020B0604020202020204" pitchFamily="34" charset="0"/>
                        </a:rPr>
                        <a:t>3:15-3:45 pm</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GROW</a:t>
                      </a: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007396224"/>
                  </a:ext>
                </a:extLst>
              </a:tr>
              <a:tr h="131696">
                <a:tc>
                  <a:txBody>
                    <a:bodyPr/>
                    <a:lstStyle/>
                    <a:p>
                      <a:pPr algn="r"/>
                      <a:r>
                        <a:rPr lang="en-US" sz="1000" b="1" kern="1200" dirty="0">
                          <a:solidFill>
                            <a:srgbClr val="19285D"/>
                          </a:solidFill>
                          <a:latin typeface="+mn-lt"/>
                          <a:ea typeface="+mn-ea"/>
                          <a:cs typeface="Arial" panose="020B0604020202020204" pitchFamily="34" charset="0"/>
                        </a:rPr>
                        <a:t>3:45-5:00 pm</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Dialogue Duos</a:t>
                      </a: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453478042"/>
                  </a:ext>
                </a:extLst>
              </a:tr>
            </a:tbl>
          </a:graphicData>
        </a:graphic>
      </p:graphicFrame>
      <p:sp>
        <p:nvSpPr>
          <p:cNvPr id="10" name="Isosceles Triangle 6">
            <a:extLst>
              <a:ext uri="{FF2B5EF4-FFF2-40B4-BE49-F238E27FC236}">
                <a16:creationId xmlns:a16="http://schemas.microsoft.com/office/drawing/2014/main" id="{A5119A54-0C04-EF0E-8EFB-13082AC0FCE7}"/>
              </a:ext>
            </a:extLst>
          </p:cNvPr>
          <p:cNvSpPr/>
          <p:nvPr/>
        </p:nvSpPr>
        <p:spPr>
          <a:xfrm rot="5400000">
            <a:off x="50887" y="5095167"/>
            <a:ext cx="224950" cy="326722"/>
          </a:xfrm>
          <a:prstGeom prst="triangle">
            <a:avLst/>
          </a:prstGeom>
          <a:solidFill>
            <a:srgbClr val="C1D7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B119AE"/>
              </a:solidFill>
            </a:endParaRPr>
          </a:p>
        </p:txBody>
      </p:sp>
    </p:spTree>
    <p:extLst>
      <p:ext uri="{BB962C8B-B14F-4D97-AF65-F5344CB8AC3E}">
        <p14:creationId xmlns:p14="http://schemas.microsoft.com/office/powerpoint/2010/main" val="337619123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Image Placeholder 4">
            <a:extLst>
              <a:ext uri="{FF2B5EF4-FFF2-40B4-BE49-F238E27FC236}">
                <a16:creationId xmlns:a16="http://schemas.microsoft.com/office/drawing/2014/main" id="{7CFA5034-538A-49EE-9071-0D5E1FEECD6B}"/>
              </a:ext>
            </a:extLst>
          </p:cNvPr>
          <p:cNvSpPr>
            <a:spLocks noGrp="1" noRot="1" noChangeAspect="1"/>
          </p:cNvSpPr>
          <p:nvPr>
            <p:ph type="sldImg"/>
          </p:nvPr>
        </p:nvSpPr>
        <p:spPr>
          <a:xfrm>
            <a:off x="206375" y="546100"/>
            <a:ext cx="4365625" cy="2455863"/>
          </a:xfrm>
        </p:spPr>
      </p:sp>
      <p:sp>
        <p:nvSpPr>
          <p:cNvPr id="6" name="Notes Placeholder 5">
            <a:extLst>
              <a:ext uri="{FF2B5EF4-FFF2-40B4-BE49-F238E27FC236}">
                <a16:creationId xmlns:a16="http://schemas.microsoft.com/office/drawing/2014/main" id="{3C3CF719-FA8E-46B6-A84B-1DF430680CCF}"/>
              </a:ext>
            </a:extLst>
          </p:cNvPr>
          <p:cNvSpPr>
            <a:spLocks noGrp="1"/>
          </p:cNvSpPr>
          <p:nvPr>
            <p:ph type="body" idx="1"/>
          </p:nvPr>
        </p:nvSpPr>
        <p:spPr/>
        <p:txBody>
          <a:bodyPr/>
          <a:lstStyle/>
          <a:p>
            <a:pPr>
              <a:spcBef>
                <a:spcPts val="600"/>
              </a:spcBef>
            </a:pPr>
            <a:r>
              <a:rPr lang="en-US" b="1" dirty="0"/>
              <a:t>Welcome </a:t>
            </a:r>
            <a:r>
              <a:rPr lang="en-US" dirty="0"/>
              <a:t>participants back from break.</a:t>
            </a:r>
          </a:p>
          <a:p>
            <a:pPr>
              <a:spcBef>
                <a:spcPts val="600"/>
              </a:spcBef>
              <a:spcAft>
                <a:spcPts val="600"/>
              </a:spcAft>
            </a:pPr>
            <a:r>
              <a:rPr lang="en-US" b="1" dirty="0"/>
              <a:t>Say: </a:t>
            </a:r>
            <a:r>
              <a:rPr lang="en-US" i="1" dirty="0"/>
              <a:t>In this next section, we will focus on knowing how to recognize when a conversation’s becoming unproductive (going down a ‘rabbit hole’) and how to steer it back, while keeping the HCPs engaged.</a:t>
            </a:r>
          </a:p>
          <a:p>
            <a:endParaRPr lang="en-US" dirty="0"/>
          </a:p>
        </p:txBody>
      </p:sp>
      <p:sp>
        <p:nvSpPr>
          <p:cNvPr id="2" name="Rectangle 1">
            <a:extLst>
              <a:ext uri="{FF2B5EF4-FFF2-40B4-BE49-F238E27FC236}">
                <a16:creationId xmlns:a16="http://schemas.microsoft.com/office/drawing/2014/main" id="{B1FFC244-6757-FB03-FAE5-F8827DB7CD8C}"/>
              </a:ext>
            </a:extLst>
          </p:cNvPr>
          <p:cNvSpPr/>
          <p:nvPr/>
        </p:nvSpPr>
        <p:spPr>
          <a:xfrm>
            <a:off x="116305" y="30115"/>
            <a:ext cx="4908120" cy="277785"/>
          </a:xfrm>
          <a:prstGeom prst="rect">
            <a:avLst/>
          </a:prstGeom>
        </p:spPr>
        <p:txBody>
          <a:bodyPr wrap="square" lIns="92217" tIns="46109" rIns="92217" bIns="46109" anchor="ctr">
            <a:spAutoFit/>
          </a:bodyPr>
          <a:lstStyle/>
          <a:p>
            <a:pPr algn="l">
              <a:spcBef>
                <a:spcPts val="403"/>
              </a:spcBef>
            </a:pPr>
            <a:r>
              <a:rPr lang="en-US" sz="1200" b="1" dirty="0">
                <a:solidFill>
                  <a:schemeClr val="bg1"/>
                </a:solidFill>
                <a:latin typeface="Arial" panose="020B0604020202020204" pitchFamily="34" charset="0"/>
                <a:cs typeface="Arial" panose="020B0604020202020204" pitchFamily="34" charset="0"/>
              </a:rPr>
              <a:t>DAY 1: RCPS MASTERCLASS</a:t>
            </a:r>
          </a:p>
        </p:txBody>
      </p:sp>
      <p:graphicFrame>
        <p:nvGraphicFramePr>
          <p:cNvPr id="8" name="Table 7">
            <a:extLst>
              <a:ext uri="{FF2B5EF4-FFF2-40B4-BE49-F238E27FC236}">
                <a16:creationId xmlns:a16="http://schemas.microsoft.com/office/drawing/2014/main" id="{52A14717-BBBA-8E50-681C-C47E72655DFD}"/>
              </a:ext>
            </a:extLst>
          </p:cNvPr>
          <p:cNvGraphicFramePr>
            <a:graphicFrameLocks noGrp="1"/>
          </p:cNvGraphicFramePr>
          <p:nvPr>
            <p:extLst>
              <p:ext uri="{D42A27DB-BD31-4B8C-83A1-F6EECF244321}">
                <p14:modId xmlns:p14="http://schemas.microsoft.com/office/powerpoint/2010/main" val="862202233"/>
              </p:ext>
            </p:extLst>
          </p:nvPr>
        </p:nvGraphicFramePr>
        <p:xfrm>
          <a:off x="239697" y="3401430"/>
          <a:ext cx="4310908" cy="1104900"/>
        </p:xfrm>
        <a:graphic>
          <a:graphicData uri="http://schemas.openxmlformats.org/drawingml/2006/table">
            <a:tbl>
              <a:tblPr firstRow="1" bandRow="1">
                <a:tableStyleId>{5C22544A-7EE6-4342-B048-85BDC9FD1C3A}</a:tableStyleId>
              </a:tblPr>
              <a:tblGrid>
                <a:gridCol w="1399032">
                  <a:extLst>
                    <a:ext uri="{9D8B030D-6E8A-4147-A177-3AD203B41FA5}">
                      <a16:colId xmlns:a16="http://schemas.microsoft.com/office/drawing/2014/main" val="3460872777"/>
                    </a:ext>
                  </a:extLst>
                </a:gridCol>
                <a:gridCol w="2911876">
                  <a:extLst>
                    <a:ext uri="{9D8B030D-6E8A-4147-A177-3AD203B41FA5}">
                      <a16:colId xmlns:a16="http://schemas.microsoft.com/office/drawing/2014/main" val="3929844881"/>
                    </a:ext>
                  </a:extLst>
                </a:gridCol>
              </a:tblGrid>
              <a:tr h="0">
                <a:tc gridSpan="2">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white"/>
                          </a:solidFill>
                          <a:effectLst/>
                          <a:uLnTx/>
                          <a:uFillTx/>
                          <a:latin typeface="+mn-lt"/>
                          <a:ea typeface="+mn-ea"/>
                          <a:cs typeface="+mn-cs"/>
                        </a:rPr>
                        <a:t>Day 1 AM Focus – Echocardiogram &amp; Our Patients</a:t>
                      </a:r>
                      <a:endParaRPr kumimoji="0" lang="en-US" sz="1000" b="1" i="0" u="none" strike="noStrike" kern="1200" cap="none" spc="0" normalizeH="0" baseline="0" noProof="0" dirty="0">
                        <a:ln>
                          <a:noFill/>
                        </a:ln>
                        <a:solidFill>
                          <a:prstClr val="white"/>
                        </a:solidFill>
                        <a:effectLst/>
                        <a:uLnTx/>
                        <a:uFillTx/>
                        <a:latin typeface="Century Schoolbook" panose="02040604050505020304" pitchFamily="18" charset="0"/>
                        <a:ea typeface="Times New Roman" panose="02020603050405020304" pitchFamily="18" charset="0"/>
                        <a:cs typeface="Times New Roman" panose="02020603050405020304" pitchFamily="18" charset="0"/>
                      </a:endParaRPr>
                    </a:p>
                  </a:txBody>
                  <a:tcPr marL="121920" marR="121920" marT="34290" marB="3429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9285D"/>
                    </a:solidFill>
                  </a:tcPr>
                </a:tc>
                <a:tc hMerge="1">
                  <a:txBody>
                    <a:bodyPr/>
                    <a:lstStyle/>
                    <a:p>
                      <a:pPr algn="l"/>
                      <a:endParaRPr lang="en-US" sz="1100" dirty="0">
                        <a:latin typeface="+mn-lt"/>
                        <a:cs typeface="Arial" panose="020B0604020202020204" pitchFamily="34" charset="0"/>
                      </a:endParaRP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9285D"/>
                    </a:solidFill>
                  </a:tcPr>
                </a:tc>
                <a:extLst>
                  <a:ext uri="{0D108BD9-81ED-4DB2-BD59-A6C34878D82A}">
                    <a16:rowId xmlns:a16="http://schemas.microsoft.com/office/drawing/2014/main" val="150405150"/>
                  </a:ext>
                </a:extLst>
              </a:tr>
              <a:tr h="0">
                <a:tc>
                  <a:txBody>
                    <a:bodyPr/>
                    <a:lstStyle/>
                    <a:p>
                      <a:pPr algn="r"/>
                      <a:r>
                        <a:rPr lang="en-US" sz="1000" b="1" dirty="0">
                          <a:solidFill>
                            <a:srgbClr val="19285D"/>
                          </a:solidFill>
                          <a:latin typeface="+mn-lt"/>
                          <a:cs typeface="Arial" panose="020B0604020202020204" pitchFamily="34" charset="0"/>
                        </a:rPr>
                        <a:t>9:00-9:30 am</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Welcome &amp; Ice Breaker</a:t>
                      </a: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62979764"/>
                  </a:ext>
                </a:extLst>
              </a:tr>
              <a:tr h="0">
                <a:tc>
                  <a:txBody>
                    <a:bodyPr/>
                    <a:lstStyle/>
                    <a:p>
                      <a:pPr algn="r"/>
                      <a:r>
                        <a:rPr lang="en-US" sz="1000" b="1" dirty="0">
                          <a:solidFill>
                            <a:srgbClr val="19285D"/>
                          </a:solidFill>
                          <a:latin typeface="+mn-lt"/>
                          <a:cs typeface="Arial" panose="020B0604020202020204" pitchFamily="34" charset="0"/>
                        </a:rPr>
                        <a:t>9:30-10:45 am </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spcBef>
                          <a:spcPts val="0"/>
                        </a:spcBef>
                        <a:spcAft>
                          <a:spcPts val="0"/>
                        </a:spcAft>
                      </a:pPr>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Echo Clinical Cultivator</a:t>
                      </a: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30955845"/>
                  </a:ext>
                </a:extLst>
              </a:tr>
              <a:tr h="0">
                <a:tc>
                  <a:txBody>
                    <a:bodyPr/>
                    <a:lstStyle/>
                    <a:p>
                      <a:pPr marL="0" marR="0" lvl="0" indent="0" algn="r" defTabSz="412016" rtl="0" eaLnBrk="1" fontAlgn="auto" latinLnBrk="0" hangingPunct="0">
                        <a:lnSpc>
                          <a:spcPct val="100000"/>
                        </a:lnSpc>
                        <a:spcBef>
                          <a:spcPts val="0"/>
                        </a:spcBef>
                        <a:spcAft>
                          <a:spcPts val="0"/>
                        </a:spcAft>
                        <a:buClrTx/>
                        <a:buSzTx/>
                        <a:buFontTx/>
                        <a:buNone/>
                        <a:tabLst/>
                        <a:defRPr/>
                      </a:pPr>
                      <a:r>
                        <a:rPr lang="en-US" sz="1000" b="1" dirty="0">
                          <a:solidFill>
                            <a:srgbClr val="19285D"/>
                          </a:solidFill>
                          <a:latin typeface="+mn-lt"/>
                          <a:cs typeface="Arial" panose="020B0604020202020204" pitchFamily="34" charset="0"/>
                        </a:rPr>
                        <a:t>10:45-11:00 am </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BREAK</a:t>
                      </a:r>
                      <a:endParaRPr lang="en-US" sz="1000" dirty="0">
                        <a:solidFill>
                          <a:srgbClr val="53565A"/>
                        </a:solidFill>
                        <a:latin typeface="+mn-lt"/>
                        <a:cs typeface="Arial" panose="020B0604020202020204" pitchFamily="34" charset="0"/>
                      </a:endParaRP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01434639"/>
                  </a:ext>
                </a:extLst>
              </a:tr>
              <a:tr h="0">
                <a:tc>
                  <a:txBody>
                    <a:bodyPr/>
                    <a:lstStyle/>
                    <a:p>
                      <a:pPr algn="r"/>
                      <a:r>
                        <a:rPr lang="en-US" sz="1000" b="1" kern="1200" dirty="0">
                          <a:solidFill>
                            <a:srgbClr val="19285D"/>
                          </a:solidFill>
                          <a:latin typeface="+mn-lt"/>
                          <a:ea typeface="+mn-ea"/>
                          <a:cs typeface="Arial" panose="020B0604020202020204" pitchFamily="34" charset="0"/>
                        </a:rPr>
                        <a:t>11:00 am-12:00 pm </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Patient Identifiers</a:t>
                      </a:r>
                      <a:endParaRPr lang="en-US" sz="1000" b="1" dirty="0">
                        <a:solidFill>
                          <a:srgbClr val="19285D"/>
                        </a:solidFill>
                        <a:latin typeface="+mn-lt"/>
                        <a:cs typeface="Arial" panose="020B0604020202020204" pitchFamily="34" charset="0"/>
                      </a:endParaRP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897116"/>
                  </a:ext>
                </a:extLst>
              </a:tr>
            </a:tbl>
          </a:graphicData>
        </a:graphic>
      </p:graphicFrame>
      <p:graphicFrame>
        <p:nvGraphicFramePr>
          <p:cNvPr id="9" name="Table 8">
            <a:extLst>
              <a:ext uri="{FF2B5EF4-FFF2-40B4-BE49-F238E27FC236}">
                <a16:creationId xmlns:a16="http://schemas.microsoft.com/office/drawing/2014/main" id="{E03F6674-BF85-D2F6-1CC6-54AAEB9F69D9}"/>
              </a:ext>
            </a:extLst>
          </p:cNvPr>
          <p:cNvGraphicFramePr>
            <a:graphicFrameLocks noGrp="1"/>
          </p:cNvGraphicFramePr>
          <p:nvPr>
            <p:extLst>
              <p:ext uri="{D42A27DB-BD31-4B8C-83A1-F6EECF244321}">
                <p14:modId xmlns:p14="http://schemas.microsoft.com/office/powerpoint/2010/main" val="4198166528"/>
              </p:ext>
            </p:extLst>
          </p:nvPr>
        </p:nvGraphicFramePr>
        <p:xfrm>
          <a:off x="240214" y="4506330"/>
          <a:ext cx="4315702" cy="1546860"/>
        </p:xfrm>
        <a:graphic>
          <a:graphicData uri="http://schemas.openxmlformats.org/drawingml/2006/table">
            <a:tbl>
              <a:tblPr firstRow="1" bandRow="1">
                <a:tableStyleId>{5C22544A-7EE6-4342-B048-85BDC9FD1C3A}</a:tableStyleId>
              </a:tblPr>
              <a:tblGrid>
                <a:gridCol w="1397298">
                  <a:extLst>
                    <a:ext uri="{9D8B030D-6E8A-4147-A177-3AD203B41FA5}">
                      <a16:colId xmlns:a16="http://schemas.microsoft.com/office/drawing/2014/main" val="3460872777"/>
                    </a:ext>
                  </a:extLst>
                </a:gridCol>
                <a:gridCol w="2918404">
                  <a:extLst>
                    <a:ext uri="{9D8B030D-6E8A-4147-A177-3AD203B41FA5}">
                      <a16:colId xmlns:a16="http://schemas.microsoft.com/office/drawing/2014/main" val="3929844881"/>
                    </a:ext>
                  </a:extLst>
                </a:gridCol>
              </a:tblGrid>
              <a:tr h="131696">
                <a:tc gridSpan="2">
                  <a:txBody>
                    <a:bodyPr/>
                    <a:lstStyle/>
                    <a:p>
                      <a:pPr marL="0" marR="0">
                        <a:spcBef>
                          <a:spcPts val="0"/>
                        </a:spcBef>
                        <a:spcAft>
                          <a:spcPts val="0"/>
                        </a:spcAft>
                      </a:pPr>
                      <a:r>
                        <a:rPr lang="en-US" sz="1000" dirty="0">
                          <a:effectLst/>
                        </a:rPr>
                        <a:t>Day 1 PM Focus – </a:t>
                      </a:r>
                      <a:r>
                        <a:rPr kumimoji="0" lang="en-US" sz="1000" b="1" i="0" u="none" strike="noStrike" kern="1200" cap="none" spc="0" normalizeH="0" baseline="0" noProof="0" dirty="0">
                          <a:ln>
                            <a:noFill/>
                          </a:ln>
                          <a:solidFill>
                            <a:prstClr val="white"/>
                          </a:solidFill>
                          <a:effectLst/>
                          <a:uLnTx/>
                          <a:uFillTx/>
                          <a:latin typeface="+mn-lt"/>
                          <a:ea typeface="+mn-ea"/>
                          <a:cs typeface="+mn-cs"/>
                        </a:rPr>
                        <a:t>Echocardiogram</a:t>
                      </a:r>
                      <a:r>
                        <a:rPr lang="en-US" sz="1000" dirty="0">
                          <a:effectLst/>
                        </a:rPr>
                        <a:t>: Connection is Crucial/Application </a:t>
                      </a:r>
                      <a:endParaRPr lang="en-US" sz="1000" dirty="0">
                        <a:effectLst/>
                        <a:latin typeface="Century Schoolbook" panose="02040604050505020304" pitchFamily="18" charset="0"/>
                        <a:ea typeface="Times New Roman" panose="02020603050405020304" pitchFamily="18" charset="0"/>
                        <a:cs typeface="Times New Roman" panose="02020603050405020304" pitchFamily="18" charset="0"/>
                      </a:endParaRPr>
                    </a:p>
                  </a:txBody>
                  <a:tcPr marL="121920" marR="121920" marT="34290" marB="3429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9285D"/>
                    </a:solidFill>
                  </a:tcPr>
                </a:tc>
                <a:tc hMerge="1">
                  <a:txBody>
                    <a:bodyPr/>
                    <a:lstStyle/>
                    <a:p>
                      <a:pPr algn="l"/>
                      <a:endParaRPr lang="en-US" sz="1100" dirty="0">
                        <a:latin typeface="+mn-lt"/>
                        <a:cs typeface="Arial" panose="020B0604020202020204" pitchFamily="34" charset="0"/>
                      </a:endParaRP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9285D"/>
                    </a:solidFill>
                  </a:tcPr>
                </a:tc>
                <a:extLst>
                  <a:ext uri="{0D108BD9-81ED-4DB2-BD59-A6C34878D82A}">
                    <a16:rowId xmlns:a16="http://schemas.microsoft.com/office/drawing/2014/main" val="150405150"/>
                  </a:ext>
                </a:extLst>
              </a:tr>
              <a:tr h="131696">
                <a:tc>
                  <a:txBody>
                    <a:bodyPr/>
                    <a:lstStyle/>
                    <a:p>
                      <a:pPr algn="r"/>
                      <a:r>
                        <a:rPr lang="en-US" sz="1000" b="1" dirty="0">
                          <a:solidFill>
                            <a:srgbClr val="19285D"/>
                          </a:solidFill>
                          <a:latin typeface="+mn-lt"/>
                          <a:cs typeface="Arial" panose="020B0604020202020204" pitchFamily="34" charset="0"/>
                        </a:rPr>
                        <a:t>12:00-1:00 pm</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LUNCH</a:t>
                      </a: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762979764"/>
                  </a:ext>
                </a:extLst>
              </a:tr>
              <a:tr h="131696">
                <a:tc>
                  <a:txBody>
                    <a:bodyPr/>
                    <a:lstStyle/>
                    <a:p>
                      <a:pPr algn="r"/>
                      <a:r>
                        <a:rPr lang="en-US" sz="1000" b="1" dirty="0">
                          <a:solidFill>
                            <a:srgbClr val="19285D"/>
                          </a:solidFill>
                          <a:latin typeface="+mn-lt"/>
                          <a:cs typeface="Arial" panose="020B0604020202020204" pitchFamily="34" charset="0"/>
                        </a:rPr>
                        <a:t>1:00-2:00 pm</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Lead the Dialogue: Listening/Questioning</a:t>
                      </a: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769089221"/>
                  </a:ext>
                </a:extLst>
              </a:tr>
              <a:tr h="131696">
                <a:tc>
                  <a:txBody>
                    <a:bodyPr/>
                    <a:lstStyle/>
                    <a:p>
                      <a:pPr marL="0" marR="0" lvl="0" indent="0" algn="r" defTabSz="412016" rtl="0" eaLnBrk="1" fontAlgn="auto" latinLnBrk="0" hangingPunct="0">
                        <a:lnSpc>
                          <a:spcPct val="100000"/>
                        </a:lnSpc>
                        <a:spcBef>
                          <a:spcPts val="0"/>
                        </a:spcBef>
                        <a:spcAft>
                          <a:spcPts val="0"/>
                        </a:spcAft>
                        <a:buClrTx/>
                        <a:buSzTx/>
                        <a:buFontTx/>
                        <a:buNone/>
                        <a:tabLst/>
                        <a:defRPr/>
                      </a:pPr>
                      <a:r>
                        <a:rPr lang="en-US" sz="1000" b="1" dirty="0">
                          <a:solidFill>
                            <a:srgbClr val="19285D"/>
                          </a:solidFill>
                          <a:latin typeface="+mn-lt"/>
                          <a:cs typeface="Arial" panose="020B0604020202020204" pitchFamily="34" charset="0"/>
                        </a:rPr>
                        <a:t>2:00-2:15 pm</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BREAK</a:t>
                      </a:r>
                      <a:endParaRPr lang="en-US" sz="1000" dirty="0">
                        <a:solidFill>
                          <a:srgbClr val="53565A"/>
                        </a:solidFill>
                        <a:latin typeface="+mn-lt"/>
                        <a:cs typeface="Arial" panose="020B0604020202020204" pitchFamily="34" charset="0"/>
                      </a:endParaRP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901434639"/>
                  </a:ext>
                </a:extLst>
              </a:tr>
              <a:tr h="131696">
                <a:tc>
                  <a:txBody>
                    <a:bodyPr/>
                    <a:lstStyle/>
                    <a:p>
                      <a:pPr algn="r"/>
                      <a:r>
                        <a:rPr lang="en-US" sz="1000" b="1" kern="1200" dirty="0">
                          <a:solidFill>
                            <a:srgbClr val="19285D"/>
                          </a:solidFill>
                          <a:latin typeface="+mn-lt"/>
                          <a:ea typeface="+mn-ea"/>
                          <a:cs typeface="Arial" panose="020B0604020202020204" pitchFamily="34" charset="0"/>
                        </a:rPr>
                        <a:t>2:15-3:15 pm</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Managing ‘Rabbit Holes’</a:t>
                      </a:r>
                      <a:endParaRPr lang="en-US" sz="1000" b="1" dirty="0">
                        <a:solidFill>
                          <a:srgbClr val="19285D"/>
                        </a:solidFill>
                        <a:latin typeface="+mn-lt"/>
                        <a:cs typeface="Arial" panose="020B0604020202020204" pitchFamily="34" charset="0"/>
                      </a:endParaRP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897116"/>
                  </a:ext>
                </a:extLst>
              </a:tr>
              <a:tr h="131696">
                <a:tc>
                  <a:txBody>
                    <a:bodyPr/>
                    <a:lstStyle/>
                    <a:p>
                      <a:pPr algn="r"/>
                      <a:r>
                        <a:rPr lang="en-US" sz="1000" b="1" kern="1200" dirty="0">
                          <a:solidFill>
                            <a:srgbClr val="19285D"/>
                          </a:solidFill>
                          <a:latin typeface="+mn-lt"/>
                          <a:ea typeface="+mn-ea"/>
                          <a:cs typeface="Arial" panose="020B0604020202020204" pitchFamily="34" charset="0"/>
                        </a:rPr>
                        <a:t>3:15-3:45 pm</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GROW</a:t>
                      </a: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007396224"/>
                  </a:ext>
                </a:extLst>
              </a:tr>
              <a:tr h="131696">
                <a:tc>
                  <a:txBody>
                    <a:bodyPr/>
                    <a:lstStyle/>
                    <a:p>
                      <a:pPr algn="r"/>
                      <a:r>
                        <a:rPr lang="en-US" sz="1000" b="1" kern="1200" dirty="0">
                          <a:solidFill>
                            <a:srgbClr val="19285D"/>
                          </a:solidFill>
                          <a:latin typeface="+mn-lt"/>
                          <a:ea typeface="+mn-ea"/>
                          <a:cs typeface="Arial" panose="020B0604020202020204" pitchFamily="34" charset="0"/>
                        </a:rPr>
                        <a:t>3:45-5:00 pm</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Dialogue Duos</a:t>
                      </a: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453478042"/>
                  </a:ext>
                </a:extLst>
              </a:tr>
            </a:tbl>
          </a:graphicData>
        </a:graphic>
      </p:graphicFrame>
      <p:sp>
        <p:nvSpPr>
          <p:cNvPr id="10" name="Isosceles Triangle 6">
            <a:extLst>
              <a:ext uri="{FF2B5EF4-FFF2-40B4-BE49-F238E27FC236}">
                <a16:creationId xmlns:a16="http://schemas.microsoft.com/office/drawing/2014/main" id="{FBC8958D-4F51-B288-B64A-401DB87F9141}"/>
              </a:ext>
            </a:extLst>
          </p:cNvPr>
          <p:cNvSpPr/>
          <p:nvPr/>
        </p:nvSpPr>
        <p:spPr>
          <a:xfrm rot="5400000">
            <a:off x="50887" y="5325988"/>
            <a:ext cx="224950" cy="326722"/>
          </a:xfrm>
          <a:prstGeom prst="triangle">
            <a:avLst/>
          </a:prstGeom>
          <a:solidFill>
            <a:srgbClr val="C1D7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B119AE"/>
              </a:solidFill>
            </a:endParaRPr>
          </a:p>
        </p:txBody>
      </p:sp>
    </p:spTree>
    <p:extLst>
      <p:ext uri="{BB962C8B-B14F-4D97-AF65-F5344CB8AC3E}">
        <p14:creationId xmlns:p14="http://schemas.microsoft.com/office/powerpoint/2010/main" val="193327429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6375" y="546100"/>
            <a:ext cx="4365625" cy="2455863"/>
          </a:xfrm>
        </p:spPr>
      </p:sp>
      <p:sp>
        <p:nvSpPr>
          <p:cNvPr id="3" name="Notes Placeholder 2"/>
          <p:cNvSpPr>
            <a:spLocks noGrp="1"/>
          </p:cNvSpPr>
          <p:nvPr>
            <p:ph type="body" idx="1"/>
          </p:nvPr>
        </p:nvSpPr>
        <p:spPr/>
        <p:txBody>
          <a:bodyPr/>
          <a:lstStyle/>
          <a:p>
            <a:pPr>
              <a:spcBef>
                <a:spcPts val="600"/>
              </a:spcBef>
            </a:pPr>
            <a:r>
              <a:rPr lang="en-US" b="1" dirty="0"/>
              <a:t>Say</a:t>
            </a:r>
            <a:r>
              <a:rPr lang="en-US" dirty="0"/>
              <a:t>:</a:t>
            </a:r>
          </a:p>
          <a:p>
            <a:pPr lvl="1">
              <a:spcBef>
                <a:spcPts val="600"/>
              </a:spcBef>
            </a:pPr>
            <a:r>
              <a:rPr lang="en-US" i="1" dirty="0"/>
              <a:t>It is crucial to know how to recognize when a conversation’s becoming unproductive (going down a ‘rabbit hole’) and how to steer it back, while keeping HCPs engaged.</a:t>
            </a:r>
          </a:p>
          <a:p>
            <a:pPr lvl="1">
              <a:spcBef>
                <a:spcPts val="600"/>
              </a:spcBef>
            </a:pPr>
            <a:r>
              <a:rPr lang="en-US" i="1" dirty="0"/>
              <a:t>The challenge is to take an active approach versus passively letting the HCP steer the conversation away from a productive outcome, while maintaining positive engagement.</a:t>
            </a:r>
          </a:p>
          <a:p>
            <a:pPr>
              <a:spcBef>
                <a:spcPts val="600"/>
              </a:spcBef>
            </a:pPr>
            <a:r>
              <a:rPr lang="en-US" b="1" dirty="0"/>
              <a:t>Ask</a:t>
            </a:r>
            <a:r>
              <a:rPr lang="en-US" dirty="0"/>
              <a:t> participants to respond to the on-screen questions.</a:t>
            </a:r>
          </a:p>
          <a:p>
            <a:pPr lvl="1">
              <a:spcBef>
                <a:spcPts val="600"/>
              </a:spcBef>
            </a:pPr>
            <a:r>
              <a:rPr lang="en-US" dirty="0"/>
              <a:t>Notes: </a:t>
            </a:r>
          </a:p>
          <a:p>
            <a:pPr marL="822960" lvl="2" indent="-171450">
              <a:spcBef>
                <a:spcPts val="600"/>
              </a:spcBef>
              <a:buClr>
                <a:srgbClr val="C1D72E"/>
              </a:buClr>
              <a:buFont typeface="Wingdings" panose="05000000000000000000" pitchFamily="2" charset="2"/>
              <a:buChar char="§"/>
            </a:pPr>
            <a:r>
              <a:rPr lang="en-US" dirty="0">
                <a:latin typeface="Arial" panose="020B0604020202020204" pitchFamily="34" charset="0"/>
                <a:cs typeface="Arial" panose="020B0604020202020204" pitchFamily="34" charset="0"/>
              </a:rPr>
              <a:t>Consider offering a single personal example to help get the dialogue started.</a:t>
            </a:r>
          </a:p>
          <a:p>
            <a:pPr marL="822960" lvl="2" indent="-171450">
              <a:spcBef>
                <a:spcPts val="600"/>
              </a:spcBef>
              <a:buClr>
                <a:srgbClr val="C1D72E"/>
              </a:buClr>
              <a:buFont typeface="Wingdings" panose="05000000000000000000" pitchFamily="2" charset="2"/>
              <a:buChar char="§"/>
            </a:pPr>
            <a:r>
              <a:rPr lang="en-US" dirty="0">
                <a:latin typeface="Arial" panose="020B0604020202020204" pitchFamily="34" charset="0"/>
                <a:cs typeface="Arial" panose="020B0604020202020204" pitchFamily="34" charset="0"/>
              </a:rPr>
              <a:t>Ensure that when participants respond, they provide details around the elements of HCP profiling, patient types, and data points that factored into the example they are sharing.</a:t>
            </a:r>
          </a:p>
          <a:p>
            <a:endParaRPr lang="en-US" dirty="0"/>
          </a:p>
        </p:txBody>
      </p:sp>
      <p:sp>
        <p:nvSpPr>
          <p:cNvPr id="4" name="Rectangle 3">
            <a:extLst>
              <a:ext uri="{FF2B5EF4-FFF2-40B4-BE49-F238E27FC236}">
                <a16:creationId xmlns:a16="http://schemas.microsoft.com/office/drawing/2014/main" id="{08E2A874-1725-0F74-4D1E-235F8F00D5CE}"/>
              </a:ext>
            </a:extLst>
          </p:cNvPr>
          <p:cNvSpPr/>
          <p:nvPr/>
        </p:nvSpPr>
        <p:spPr>
          <a:xfrm>
            <a:off x="116305" y="30115"/>
            <a:ext cx="4908120" cy="277785"/>
          </a:xfrm>
          <a:prstGeom prst="rect">
            <a:avLst/>
          </a:prstGeom>
        </p:spPr>
        <p:txBody>
          <a:bodyPr wrap="square" lIns="92217" tIns="46109" rIns="92217" bIns="46109" anchor="ctr">
            <a:spAutoFit/>
          </a:bodyPr>
          <a:lstStyle/>
          <a:p>
            <a:pPr algn="l">
              <a:spcBef>
                <a:spcPts val="403"/>
              </a:spcBef>
            </a:pPr>
            <a:r>
              <a:rPr lang="en-US" sz="1200" b="1" dirty="0">
                <a:solidFill>
                  <a:schemeClr val="bg1"/>
                </a:solidFill>
                <a:latin typeface="Arial" panose="020B0604020202020204" pitchFamily="34" charset="0"/>
                <a:cs typeface="Arial" panose="020B0604020202020204" pitchFamily="34" charset="0"/>
              </a:rPr>
              <a:t>DAY 1: RCPS MASTERCLASS</a:t>
            </a:r>
          </a:p>
        </p:txBody>
      </p:sp>
      <p:graphicFrame>
        <p:nvGraphicFramePr>
          <p:cNvPr id="8" name="Table 7">
            <a:extLst>
              <a:ext uri="{FF2B5EF4-FFF2-40B4-BE49-F238E27FC236}">
                <a16:creationId xmlns:a16="http://schemas.microsoft.com/office/drawing/2014/main" id="{330CC2C4-87FA-87C1-5D07-ADBC6D3540B2}"/>
              </a:ext>
            </a:extLst>
          </p:cNvPr>
          <p:cNvGraphicFramePr>
            <a:graphicFrameLocks noGrp="1"/>
          </p:cNvGraphicFramePr>
          <p:nvPr>
            <p:extLst>
              <p:ext uri="{D42A27DB-BD31-4B8C-83A1-F6EECF244321}">
                <p14:modId xmlns:p14="http://schemas.microsoft.com/office/powerpoint/2010/main" val="1537460614"/>
              </p:ext>
            </p:extLst>
          </p:nvPr>
        </p:nvGraphicFramePr>
        <p:xfrm>
          <a:off x="239697" y="3401430"/>
          <a:ext cx="4310908" cy="1104900"/>
        </p:xfrm>
        <a:graphic>
          <a:graphicData uri="http://schemas.openxmlformats.org/drawingml/2006/table">
            <a:tbl>
              <a:tblPr firstRow="1" bandRow="1">
                <a:tableStyleId>{5C22544A-7EE6-4342-B048-85BDC9FD1C3A}</a:tableStyleId>
              </a:tblPr>
              <a:tblGrid>
                <a:gridCol w="1399032">
                  <a:extLst>
                    <a:ext uri="{9D8B030D-6E8A-4147-A177-3AD203B41FA5}">
                      <a16:colId xmlns:a16="http://schemas.microsoft.com/office/drawing/2014/main" val="3460872777"/>
                    </a:ext>
                  </a:extLst>
                </a:gridCol>
                <a:gridCol w="2911876">
                  <a:extLst>
                    <a:ext uri="{9D8B030D-6E8A-4147-A177-3AD203B41FA5}">
                      <a16:colId xmlns:a16="http://schemas.microsoft.com/office/drawing/2014/main" val="3929844881"/>
                    </a:ext>
                  </a:extLst>
                </a:gridCol>
              </a:tblGrid>
              <a:tr h="0">
                <a:tc gridSpan="2">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white"/>
                          </a:solidFill>
                          <a:effectLst/>
                          <a:uLnTx/>
                          <a:uFillTx/>
                          <a:latin typeface="+mn-lt"/>
                          <a:ea typeface="+mn-ea"/>
                          <a:cs typeface="+mn-cs"/>
                        </a:rPr>
                        <a:t>Day 1 AM Focus – Echocardiogram &amp; Our Patients</a:t>
                      </a:r>
                      <a:endParaRPr kumimoji="0" lang="en-US" sz="1000" b="1" i="0" u="none" strike="noStrike" kern="1200" cap="none" spc="0" normalizeH="0" baseline="0" noProof="0" dirty="0">
                        <a:ln>
                          <a:noFill/>
                        </a:ln>
                        <a:solidFill>
                          <a:prstClr val="white"/>
                        </a:solidFill>
                        <a:effectLst/>
                        <a:uLnTx/>
                        <a:uFillTx/>
                        <a:latin typeface="Century Schoolbook" panose="02040604050505020304" pitchFamily="18" charset="0"/>
                        <a:ea typeface="Times New Roman" panose="02020603050405020304" pitchFamily="18" charset="0"/>
                        <a:cs typeface="Times New Roman" panose="02020603050405020304" pitchFamily="18" charset="0"/>
                      </a:endParaRPr>
                    </a:p>
                  </a:txBody>
                  <a:tcPr marL="121920" marR="121920" marT="34290" marB="3429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9285D"/>
                    </a:solidFill>
                  </a:tcPr>
                </a:tc>
                <a:tc hMerge="1">
                  <a:txBody>
                    <a:bodyPr/>
                    <a:lstStyle/>
                    <a:p>
                      <a:pPr algn="l"/>
                      <a:endParaRPr lang="en-US" sz="1100" dirty="0">
                        <a:latin typeface="+mn-lt"/>
                        <a:cs typeface="Arial" panose="020B0604020202020204" pitchFamily="34" charset="0"/>
                      </a:endParaRP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9285D"/>
                    </a:solidFill>
                  </a:tcPr>
                </a:tc>
                <a:extLst>
                  <a:ext uri="{0D108BD9-81ED-4DB2-BD59-A6C34878D82A}">
                    <a16:rowId xmlns:a16="http://schemas.microsoft.com/office/drawing/2014/main" val="150405150"/>
                  </a:ext>
                </a:extLst>
              </a:tr>
              <a:tr h="0">
                <a:tc>
                  <a:txBody>
                    <a:bodyPr/>
                    <a:lstStyle/>
                    <a:p>
                      <a:pPr algn="r"/>
                      <a:r>
                        <a:rPr lang="en-US" sz="1000" b="1" dirty="0">
                          <a:solidFill>
                            <a:srgbClr val="19285D"/>
                          </a:solidFill>
                          <a:latin typeface="+mn-lt"/>
                          <a:cs typeface="Arial" panose="020B0604020202020204" pitchFamily="34" charset="0"/>
                        </a:rPr>
                        <a:t>9:00-9:30 am</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Welcome &amp; Ice Breaker</a:t>
                      </a: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62979764"/>
                  </a:ext>
                </a:extLst>
              </a:tr>
              <a:tr h="0">
                <a:tc>
                  <a:txBody>
                    <a:bodyPr/>
                    <a:lstStyle/>
                    <a:p>
                      <a:pPr algn="r"/>
                      <a:r>
                        <a:rPr lang="en-US" sz="1000" b="1" dirty="0">
                          <a:solidFill>
                            <a:srgbClr val="19285D"/>
                          </a:solidFill>
                          <a:latin typeface="+mn-lt"/>
                          <a:cs typeface="Arial" panose="020B0604020202020204" pitchFamily="34" charset="0"/>
                        </a:rPr>
                        <a:t>9:30-10:45 am </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spcBef>
                          <a:spcPts val="0"/>
                        </a:spcBef>
                        <a:spcAft>
                          <a:spcPts val="0"/>
                        </a:spcAft>
                      </a:pPr>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Echo Clinical Cultivator</a:t>
                      </a: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30955845"/>
                  </a:ext>
                </a:extLst>
              </a:tr>
              <a:tr h="0">
                <a:tc>
                  <a:txBody>
                    <a:bodyPr/>
                    <a:lstStyle/>
                    <a:p>
                      <a:pPr marL="0" marR="0" lvl="0" indent="0" algn="r" defTabSz="412016" rtl="0" eaLnBrk="1" fontAlgn="auto" latinLnBrk="0" hangingPunct="0">
                        <a:lnSpc>
                          <a:spcPct val="100000"/>
                        </a:lnSpc>
                        <a:spcBef>
                          <a:spcPts val="0"/>
                        </a:spcBef>
                        <a:spcAft>
                          <a:spcPts val="0"/>
                        </a:spcAft>
                        <a:buClrTx/>
                        <a:buSzTx/>
                        <a:buFontTx/>
                        <a:buNone/>
                        <a:tabLst/>
                        <a:defRPr/>
                      </a:pPr>
                      <a:r>
                        <a:rPr lang="en-US" sz="1000" b="1" dirty="0">
                          <a:solidFill>
                            <a:srgbClr val="19285D"/>
                          </a:solidFill>
                          <a:latin typeface="+mn-lt"/>
                          <a:cs typeface="Arial" panose="020B0604020202020204" pitchFamily="34" charset="0"/>
                        </a:rPr>
                        <a:t>10:45-11:00 am </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BREAK</a:t>
                      </a:r>
                      <a:endParaRPr lang="en-US" sz="1000" dirty="0">
                        <a:solidFill>
                          <a:srgbClr val="53565A"/>
                        </a:solidFill>
                        <a:latin typeface="+mn-lt"/>
                        <a:cs typeface="Arial" panose="020B0604020202020204" pitchFamily="34" charset="0"/>
                      </a:endParaRP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01434639"/>
                  </a:ext>
                </a:extLst>
              </a:tr>
              <a:tr h="0">
                <a:tc>
                  <a:txBody>
                    <a:bodyPr/>
                    <a:lstStyle/>
                    <a:p>
                      <a:pPr algn="r"/>
                      <a:r>
                        <a:rPr lang="en-US" sz="1000" b="1" kern="1200" dirty="0">
                          <a:solidFill>
                            <a:srgbClr val="19285D"/>
                          </a:solidFill>
                          <a:latin typeface="+mn-lt"/>
                          <a:ea typeface="+mn-ea"/>
                          <a:cs typeface="Arial" panose="020B0604020202020204" pitchFamily="34" charset="0"/>
                        </a:rPr>
                        <a:t>11:00 am-12:00 pm </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Patient Identifiers</a:t>
                      </a:r>
                      <a:endParaRPr lang="en-US" sz="1000" b="1" dirty="0">
                        <a:solidFill>
                          <a:srgbClr val="19285D"/>
                        </a:solidFill>
                        <a:latin typeface="+mn-lt"/>
                        <a:cs typeface="Arial" panose="020B0604020202020204" pitchFamily="34" charset="0"/>
                      </a:endParaRP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897116"/>
                  </a:ext>
                </a:extLst>
              </a:tr>
            </a:tbl>
          </a:graphicData>
        </a:graphic>
      </p:graphicFrame>
      <p:graphicFrame>
        <p:nvGraphicFramePr>
          <p:cNvPr id="9" name="Table 8">
            <a:extLst>
              <a:ext uri="{FF2B5EF4-FFF2-40B4-BE49-F238E27FC236}">
                <a16:creationId xmlns:a16="http://schemas.microsoft.com/office/drawing/2014/main" id="{6079D10D-7E97-7C90-9B7D-A5A3D6507C9A}"/>
              </a:ext>
            </a:extLst>
          </p:cNvPr>
          <p:cNvGraphicFramePr>
            <a:graphicFrameLocks noGrp="1"/>
          </p:cNvGraphicFramePr>
          <p:nvPr>
            <p:extLst>
              <p:ext uri="{D42A27DB-BD31-4B8C-83A1-F6EECF244321}">
                <p14:modId xmlns:p14="http://schemas.microsoft.com/office/powerpoint/2010/main" val="4089444866"/>
              </p:ext>
            </p:extLst>
          </p:nvPr>
        </p:nvGraphicFramePr>
        <p:xfrm>
          <a:off x="240214" y="4506330"/>
          <a:ext cx="4315702" cy="1546860"/>
        </p:xfrm>
        <a:graphic>
          <a:graphicData uri="http://schemas.openxmlformats.org/drawingml/2006/table">
            <a:tbl>
              <a:tblPr firstRow="1" bandRow="1">
                <a:tableStyleId>{5C22544A-7EE6-4342-B048-85BDC9FD1C3A}</a:tableStyleId>
              </a:tblPr>
              <a:tblGrid>
                <a:gridCol w="1397298">
                  <a:extLst>
                    <a:ext uri="{9D8B030D-6E8A-4147-A177-3AD203B41FA5}">
                      <a16:colId xmlns:a16="http://schemas.microsoft.com/office/drawing/2014/main" val="3460872777"/>
                    </a:ext>
                  </a:extLst>
                </a:gridCol>
                <a:gridCol w="2918404">
                  <a:extLst>
                    <a:ext uri="{9D8B030D-6E8A-4147-A177-3AD203B41FA5}">
                      <a16:colId xmlns:a16="http://schemas.microsoft.com/office/drawing/2014/main" val="3929844881"/>
                    </a:ext>
                  </a:extLst>
                </a:gridCol>
              </a:tblGrid>
              <a:tr h="131696">
                <a:tc gridSpan="2">
                  <a:txBody>
                    <a:bodyPr/>
                    <a:lstStyle/>
                    <a:p>
                      <a:pPr marL="0" marR="0">
                        <a:spcBef>
                          <a:spcPts val="0"/>
                        </a:spcBef>
                        <a:spcAft>
                          <a:spcPts val="0"/>
                        </a:spcAft>
                      </a:pPr>
                      <a:r>
                        <a:rPr lang="en-US" sz="1000" dirty="0">
                          <a:effectLst/>
                        </a:rPr>
                        <a:t>Day 1 PM Focus – </a:t>
                      </a:r>
                      <a:r>
                        <a:rPr kumimoji="0" lang="en-US" sz="1000" b="1" i="0" u="none" strike="noStrike" kern="1200" cap="none" spc="0" normalizeH="0" baseline="0" noProof="0" dirty="0">
                          <a:ln>
                            <a:noFill/>
                          </a:ln>
                          <a:solidFill>
                            <a:prstClr val="white"/>
                          </a:solidFill>
                          <a:effectLst/>
                          <a:uLnTx/>
                          <a:uFillTx/>
                          <a:latin typeface="+mn-lt"/>
                          <a:ea typeface="+mn-ea"/>
                          <a:cs typeface="+mn-cs"/>
                        </a:rPr>
                        <a:t>Echocardiogram</a:t>
                      </a:r>
                      <a:r>
                        <a:rPr lang="en-US" sz="1000" dirty="0">
                          <a:effectLst/>
                        </a:rPr>
                        <a:t>: Connection is Crucial/Application </a:t>
                      </a:r>
                      <a:endParaRPr lang="en-US" sz="1000" dirty="0">
                        <a:effectLst/>
                        <a:latin typeface="Century Schoolbook" panose="02040604050505020304" pitchFamily="18" charset="0"/>
                        <a:ea typeface="Times New Roman" panose="02020603050405020304" pitchFamily="18" charset="0"/>
                        <a:cs typeface="Times New Roman" panose="02020603050405020304" pitchFamily="18" charset="0"/>
                      </a:endParaRPr>
                    </a:p>
                  </a:txBody>
                  <a:tcPr marL="121920" marR="121920" marT="34290" marB="3429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9285D"/>
                    </a:solidFill>
                  </a:tcPr>
                </a:tc>
                <a:tc hMerge="1">
                  <a:txBody>
                    <a:bodyPr/>
                    <a:lstStyle/>
                    <a:p>
                      <a:pPr algn="l"/>
                      <a:endParaRPr lang="en-US" sz="1100" dirty="0">
                        <a:latin typeface="+mn-lt"/>
                        <a:cs typeface="Arial" panose="020B0604020202020204" pitchFamily="34" charset="0"/>
                      </a:endParaRP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9285D"/>
                    </a:solidFill>
                  </a:tcPr>
                </a:tc>
                <a:extLst>
                  <a:ext uri="{0D108BD9-81ED-4DB2-BD59-A6C34878D82A}">
                    <a16:rowId xmlns:a16="http://schemas.microsoft.com/office/drawing/2014/main" val="150405150"/>
                  </a:ext>
                </a:extLst>
              </a:tr>
              <a:tr h="131696">
                <a:tc>
                  <a:txBody>
                    <a:bodyPr/>
                    <a:lstStyle/>
                    <a:p>
                      <a:pPr algn="r"/>
                      <a:r>
                        <a:rPr lang="en-US" sz="1000" b="1" dirty="0">
                          <a:solidFill>
                            <a:srgbClr val="19285D"/>
                          </a:solidFill>
                          <a:latin typeface="+mn-lt"/>
                          <a:cs typeface="Arial" panose="020B0604020202020204" pitchFamily="34" charset="0"/>
                        </a:rPr>
                        <a:t>12:00-1:00 pm</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LUNCH</a:t>
                      </a: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762979764"/>
                  </a:ext>
                </a:extLst>
              </a:tr>
              <a:tr h="131696">
                <a:tc>
                  <a:txBody>
                    <a:bodyPr/>
                    <a:lstStyle/>
                    <a:p>
                      <a:pPr algn="r"/>
                      <a:r>
                        <a:rPr lang="en-US" sz="1000" b="1" dirty="0">
                          <a:solidFill>
                            <a:srgbClr val="19285D"/>
                          </a:solidFill>
                          <a:latin typeface="+mn-lt"/>
                          <a:cs typeface="Arial" panose="020B0604020202020204" pitchFamily="34" charset="0"/>
                        </a:rPr>
                        <a:t>1:00-2:00 pm</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Lead the Dialogue: Listening/Questioning</a:t>
                      </a: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769089221"/>
                  </a:ext>
                </a:extLst>
              </a:tr>
              <a:tr h="131696">
                <a:tc>
                  <a:txBody>
                    <a:bodyPr/>
                    <a:lstStyle/>
                    <a:p>
                      <a:pPr marL="0" marR="0" lvl="0" indent="0" algn="r" defTabSz="412016" rtl="0" eaLnBrk="1" fontAlgn="auto" latinLnBrk="0" hangingPunct="0">
                        <a:lnSpc>
                          <a:spcPct val="100000"/>
                        </a:lnSpc>
                        <a:spcBef>
                          <a:spcPts val="0"/>
                        </a:spcBef>
                        <a:spcAft>
                          <a:spcPts val="0"/>
                        </a:spcAft>
                        <a:buClrTx/>
                        <a:buSzTx/>
                        <a:buFontTx/>
                        <a:buNone/>
                        <a:tabLst/>
                        <a:defRPr/>
                      </a:pPr>
                      <a:r>
                        <a:rPr lang="en-US" sz="1000" b="1" dirty="0">
                          <a:solidFill>
                            <a:srgbClr val="19285D"/>
                          </a:solidFill>
                          <a:latin typeface="+mn-lt"/>
                          <a:cs typeface="Arial" panose="020B0604020202020204" pitchFamily="34" charset="0"/>
                        </a:rPr>
                        <a:t>2:00-2:15 pm</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BREAK</a:t>
                      </a:r>
                      <a:endParaRPr lang="en-US" sz="1000" dirty="0">
                        <a:solidFill>
                          <a:srgbClr val="53565A"/>
                        </a:solidFill>
                        <a:latin typeface="+mn-lt"/>
                        <a:cs typeface="Arial" panose="020B0604020202020204" pitchFamily="34" charset="0"/>
                      </a:endParaRP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901434639"/>
                  </a:ext>
                </a:extLst>
              </a:tr>
              <a:tr h="131696">
                <a:tc>
                  <a:txBody>
                    <a:bodyPr/>
                    <a:lstStyle/>
                    <a:p>
                      <a:pPr algn="r"/>
                      <a:r>
                        <a:rPr lang="en-US" sz="1000" b="1" kern="1200" dirty="0">
                          <a:solidFill>
                            <a:srgbClr val="19285D"/>
                          </a:solidFill>
                          <a:latin typeface="+mn-lt"/>
                          <a:ea typeface="+mn-ea"/>
                          <a:cs typeface="Arial" panose="020B0604020202020204" pitchFamily="34" charset="0"/>
                        </a:rPr>
                        <a:t>2:15-3:15 pm</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Managing ‘Rabbit Holes’</a:t>
                      </a:r>
                      <a:endParaRPr lang="en-US" sz="1000" b="1" dirty="0">
                        <a:solidFill>
                          <a:srgbClr val="19285D"/>
                        </a:solidFill>
                        <a:latin typeface="+mn-lt"/>
                        <a:cs typeface="Arial" panose="020B0604020202020204" pitchFamily="34" charset="0"/>
                      </a:endParaRP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897116"/>
                  </a:ext>
                </a:extLst>
              </a:tr>
              <a:tr h="131696">
                <a:tc>
                  <a:txBody>
                    <a:bodyPr/>
                    <a:lstStyle/>
                    <a:p>
                      <a:pPr algn="r"/>
                      <a:r>
                        <a:rPr lang="en-US" sz="1000" b="1" kern="1200" dirty="0">
                          <a:solidFill>
                            <a:srgbClr val="19285D"/>
                          </a:solidFill>
                          <a:latin typeface="+mn-lt"/>
                          <a:ea typeface="+mn-ea"/>
                          <a:cs typeface="Arial" panose="020B0604020202020204" pitchFamily="34" charset="0"/>
                        </a:rPr>
                        <a:t>3:15-3:45 pm</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GROW</a:t>
                      </a: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007396224"/>
                  </a:ext>
                </a:extLst>
              </a:tr>
              <a:tr h="131696">
                <a:tc>
                  <a:txBody>
                    <a:bodyPr/>
                    <a:lstStyle/>
                    <a:p>
                      <a:pPr algn="r"/>
                      <a:r>
                        <a:rPr lang="en-US" sz="1000" b="1" kern="1200" dirty="0">
                          <a:solidFill>
                            <a:srgbClr val="19285D"/>
                          </a:solidFill>
                          <a:latin typeface="+mn-lt"/>
                          <a:ea typeface="+mn-ea"/>
                          <a:cs typeface="Arial" panose="020B0604020202020204" pitchFamily="34" charset="0"/>
                        </a:rPr>
                        <a:t>3:45-5:00 pm</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Dialogue Duos</a:t>
                      </a: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453478042"/>
                  </a:ext>
                </a:extLst>
              </a:tr>
            </a:tbl>
          </a:graphicData>
        </a:graphic>
      </p:graphicFrame>
      <p:sp>
        <p:nvSpPr>
          <p:cNvPr id="10" name="Isosceles Triangle 6">
            <a:extLst>
              <a:ext uri="{FF2B5EF4-FFF2-40B4-BE49-F238E27FC236}">
                <a16:creationId xmlns:a16="http://schemas.microsoft.com/office/drawing/2014/main" id="{3F2599FB-F9BA-F58C-C116-A5FE38D9F945}"/>
              </a:ext>
            </a:extLst>
          </p:cNvPr>
          <p:cNvSpPr/>
          <p:nvPr/>
        </p:nvSpPr>
        <p:spPr>
          <a:xfrm rot="5400000">
            <a:off x="50887" y="5325988"/>
            <a:ext cx="224950" cy="326722"/>
          </a:xfrm>
          <a:prstGeom prst="triangle">
            <a:avLst/>
          </a:prstGeom>
          <a:solidFill>
            <a:srgbClr val="C1D7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B119AE"/>
              </a:solidFill>
            </a:endParaRPr>
          </a:p>
        </p:txBody>
      </p:sp>
    </p:spTree>
    <p:extLst>
      <p:ext uri="{BB962C8B-B14F-4D97-AF65-F5344CB8AC3E}">
        <p14:creationId xmlns:p14="http://schemas.microsoft.com/office/powerpoint/2010/main" val="240732475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6375" y="546100"/>
            <a:ext cx="4365625" cy="2455863"/>
          </a:xfrm>
        </p:spPr>
      </p:sp>
      <p:sp>
        <p:nvSpPr>
          <p:cNvPr id="3" name="Notes Placeholder 2"/>
          <p:cNvSpPr>
            <a:spLocks noGrp="1"/>
          </p:cNvSpPr>
          <p:nvPr>
            <p:ph type="body" idx="1"/>
          </p:nvPr>
        </p:nvSpPr>
        <p:spPr/>
        <p:txBody>
          <a:bodyPr/>
          <a:lstStyle/>
          <a:p>
            <a:pPr>
              <a:spcBef>
                <a:spcPts val="600"/>
              </a:spcBef>
            </a:pPr>
            <a:r>
              <a:rPr lang="en-US" b="1" dirty="0"/>
              <a:t>Review</a:t>
            </a:r>
            <a:r>
              <a:rPr lang="en-US" dirty="0"/>
              <a:t> on-screen directions.</a:t>
            </a:r>
          </a:p>
          <a:p>
            <a:pPr>
              <a:spcBef>
                <a:spcPts val="600"/>
              </a:spcBef>
            </a:pPr>
            <a:r>
              <a:rPr lang="en-US" dirty="0"/>
              <a:t>You (April) and one other qualified expert (Kristi) should now </a:t>
            </a:r>
            <a:r>
              <a:rPr lang="en-US" b="1" dirty="0"/>
              <a:t>go</a:t>
            </a:r>
            <a:r>
              <a:rPr lang="en-US" dirty="0"/>
              <a:t> to the front of the room.</a:t>
            </a:r>
          </a:p>
          <a:p>
            <a:pPr>
              <a:spcBef>
                <a:spcPts val="600"/>
              </a:spcBef>
            </a:pPr>
            <a:r>
              <a:rPr lang="en-US" b="0" dirty="0"/>
              <a:t>At this point, you will </a:t>
            </a:r>
            <a:r>
              <a:rPr lang="en-US" b="1" dirty="0"/>
              <a:t>present</a:t>
            </a:r>
            <a:r>
              <a:rPr lang="en-US" dirty="0"/>
              <a:t> your example conversation from the front of the room. </a:t>
            </a:r>
          </a:p>
          <a:p>
            <a:pPr>
              <a:spcBef>
                <a:spcPts val="600"/>
              </a:spcBef>
            </a:pPr>
            <a:r>
              <a:rPr lang="en-US" dirty="0"/>
              <a:t>At the conclusion of the example conversation, </a:t>
            </a:r>
            <a:r>
              <a:rPr lang="en-US" b="1" dirty="0"/>
              <a:t>solicit</a:t>
            </a:r>
            <a:r>
              <a:rPr lang="en-US" dirty="0"/>
              <a:t> responses from the participants based on the prompts shown on-slide:</a:t>
            </a:r>
          </a:p>
          <a:p>
            <a:pPr lvl="1">
              <a:spcBef>
                <a:spcPts val="600"/>
              </a:spcBef>
            </a:pPr>
            <a:r>
              <a:rPr lang="en-US" dirty="0"/>
              <a:t>Identifying the ‘rabbit hole’ turning point in the conversation.</a:t>
            </a:r>
          </a:p>
          <a:p>
            <a:pPr lvl="1">
              <a:spcBef>
                <a:spcPts val="600"/>
              </a:spcBef>
            </a:pPr>
            <a:r>
              <a:rPr lang="en-US" dirty="0"/>
              <a:t>Alternatives for handling it that could’ve been used more productively by the “rep.”</a:t>
            </a:r>
          </a:p>
          <a:p>
            <a:pPr>
              <a:spcBef>
                <a:spcPts val="600"/>
              </a:spcBef>
            </a:pPr>
            <a:r>
              <a:rPr lang="en-US" b="1" dirty="0"/>
              <a:t>Repeat</a:t>
            </a:r>
            <a:r>
              <a:rPr lang="en-US" dirty="0"/>
              <a:t> the above process to showcase 1–2 more ‘rabbit hole’ conversations, having participants analyze each.</a:t>
            </a:r>
          </a:p>
          <a:p>
            <a:pPr>
              <a:spcBef>
                <a:spcPts val="600"/>
              </a:spcBef>
            </a:pPr>
            <a:r>
              <a:rPr lang="en-US" dirty="0"/>
              <a:t>Option: If time allows, in each of the conversation examples, allow a participant volunteer to replay the conversation with you (i.e., April or Kristi) as the “HCP.” </a:t>
            </a:r>
          </a:p>
          <a:p>
            <a:pPr lvl="1">
              <a:spcBef>
                <a:spcPts val="600"/>
              </a:spcBef>
            </a:pPr>
            <a:r>
              <a:rPr lang="en-US" dirty="0"/>
              <a:t>This participant may demonstrate what their intended alternate approach to the conversation would’ve looked/sounded like.</a:t>
            </a:r>
          </a:p>
        </p:txBody>
      </p:sp>
      <p:sp>
        <p:nvSpPr>
          <p:cNvPr id="4" name="Rectangle 3">
            <a:extLst>
              <a:ext uri="{FF2B5EF4-FFF2-40B4-BE49-F238E27FC236}">
                <a16:creationId xmlns:a16="http://schemas.microsoft.com/office/drawing/2014/main" id="{0DC01120-EC7E-C589-8131-1D74B2B86C95}"/>
              </a:ext>
            </a:extLst>
          </p:cNvPr>
          <p:cNvSpPr/>
          <p:nvPr/>
        </p:nvSpPr>
        <p:spPr>
          <a:xfrm>
            <a:off x="116305" y="30115"/>
            <a:ext cx="4908120" cy="277785"/>
          </a:xfrm>
          <a:prstGeom prst="rect">
            <a:avLst/>
          </a:prstGeom>
        </p:spPr>
        <p:txBody>
          <a:bodyPr wrap="square" lIns="92217" tIns="46109" rIns="92217" bIns="46109" anchor="ctr">
            <a:spAutoFit/>
          </a:bodyPr>
          <a:lstStyle/>
          <a:p>
            <a:pPr algn="l">
              <a:spcBef>
                <a:spcPts val="403"/>
              </a:spcBef>
            </a:pPr>
            <a:r>
              <a:rPr lang="en-US" sz="1200" b="1" dirty="0">
                <a:solidFill>
                  <a:schemeClr val="bg1"/>
                </a:solidFill>
                <a:latin typeface="Arial" panose="020B0604020202020204" pitchFamily="34" charset="0"/>
                <a:cs typeface="Arial" panose="020B0604020202020204" pitchFamily="34" charset="0"/>
              </a:rPr>
              <a:t>DAY 1: RCPS MASTERCLASS</a:t>
            </a:r>
          </a:p>
        </p:txBody>
      </p:sp>
      <p:graphicFrame>
        <p:nvGraphicFramePr>
          <p:cNvPr id="8" name="Table 7">
            <a:extLst>
              <a:ext uri="{FF2B5EF4-FFF2-40B4-BE49-F238E27FC236}">
                <a16:creationId xmlns:a16="http://schemas.microsoft.com/office/drawing/2014/main" id="{A87A8001-A610-5415-FEFB-EB0FAE73C74A}"/>
              </a:ext>
            </a:extLst>
          </p:cNvPr>
          <p:cNvGraphicFramePr>
            <a:graphicFrameLocks noGrp="1"/>
          </p:cNvGraphicFramePr>
          <p:nvPr>
            <p:extLst>
              <p:ext uri="{D42A27DB-BD31-4B8C-83A1-F6EECF244321}">
                <p14:modId xmlns:p14="http://schemas.microsoft.com/office/powerpoint/2010/main" val="1537460614"/>
              </p:ext>
            </p:extLst>
          </p:nvPr>
        </p:nvGraphicFramePr>
        <p:xfrm>
          <a:off x="239697" y="3401430"/>
          <a:ext cx="4310908" cy="1104900"/>
        </p:xfrm>
        <a:graphic>
          <a:graphicData uri="http://schemas.openxmlformats.org/drawingml/2006/table">
            <a:tbl>
              <a:tblPr firstRow="1" bandRow="1">
                <a:tableStyleId>{5C22544A-7EE6-4342-B048-85BDC9FD1C3A}</a:tableStyleId>
              </a:tblPr>
              <a:tblGrid>
                <a:gridCol w="1399032">
                  <a:extLst>
                    <a:ext uri="{9D8B030D-6E8A-4147-A177-3AD203B41FA5}">
                      <a16:colId xmlns:a16="http://schemas.microsoft.com/office/drawing/2014/main" val="3460872777"/>
                    </a:ext>
                  </a:extLst>
                </a:gridCol>
                <a:gridCol w="2911876">
                  <a:extLst>
                    <a:ext uri="{9D8B030D-6E8A-4147-A177-3AD203B41FA5}">
                      <a16:colId xmlns:a16="http://schemas.microsoft.com/office/drawing/2014/main" val="3929844881"/>
                    </a:ext>
                  </a:extLst>
                </a:gridCol>
              </a:tblGrid>
              <a:tr h="0">
                <a:tc gridSpan="2">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white"/>
                          </a:solidFill>
                          <a:effectLst/>
                          <a:uLnTx/>
                          <a:uFillTx/>
                          <a:latin typeface="+mn-lt"/>
                          <a:ea typeface="+mn-ea"/>
                          <a:cs typeface="+mn-cs"/>
                        </a:rPr>
                        <a:t>Day 1 AM Focus – Echocardiogram &amp; Our Patients</a:t>
                      </a:r>
                      <a:endParaRPr kumimoji="0" lang="en-US" sz="1000" b="1" i="0" u="none" strike="noStrike" kern="1200" cap="none" spc="0" normalizeH="0" baseline="0" noProof="0" dirty="0">
                        <a:ln>
                          <a:noFill/>
                        </a:ln>
                        <a:solidFill>
                          <a:prstClr val="white"/>
                        </a:solidFill>
                        <a:effectLst/>
                        <a:uLnTx/>
                        <a:uFillTx/>
                        <a:latin typeface="Century Schoolbook" panose="02040604050505020304" pitchFamily="18" charset="0"/>
                        <a:ea typeface="Times New Roman" panose="02020603050405020304" pitchFamily="18" charset="0"/>
                        <a:cs typeface="Times New Roman" panose="02020603050405020304" pitchFamily="18" charset="0"/>
                      </a:endParaRPr>
                    </a:p>
                  </a:txBody>
                  <a:tcPr marL="121920" marR="121920" marT="34290" marB="3429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9285D"/>
                    </a:solidFill>
                  </a:tcPr>
                </a:tc>
                <a:tc hMerge="1">
                  <a:txBody>
                    <a:bodyPr/>
                    <a:lstStyle/>
                    <a:p>
                      <a:pPr algn="l"/>
                      <a:endParaRPr lang="en-US" sz="1100" dirty="0">
                        <a:latin typeface="+mn-lt"/>
                        <a:cs typeface="Arial" panose="020B0604020202020204" pitchFamily="34" charset="0"/>
                      </a:endParaRP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9285D"/>
                    </a:solidFill>
                  </a:tcPr>
                </a:tc>
                <a:extLst>
                  <a:ext uri="{0D108BD9-81ED-4DB2-BD59-A6C34878D82A}">
                    <a16:rowId xmlns:a16="http://schemas.microsoft.com/office/drawing/2014/main" val="150405150"/>
                  </a:ext>
                </a:extLst>
              </a:tr>
              <a:tr h="0">
                <a:tc>
                  <a:txBody>
                    <a:bodyPr/>
                    <a:lstStyle/>
                    <a:p>
                      <a:pPr algn="r"/>
                      <a:r>
                        <a:rPr lang="en-US" sz="1000" b="1" dirty="0">
                          <a:solidFill>
                            <a:srgbClr val="19285D"/>
                          </a:solidFill>
                          <a:latin typeface="+mn-lt"/>
                          <a:cs typeface="Arial" panose="020B0604020202020204" pitchFamily="34" charset="0"/>
                        </a:rPr>
                        <a:t>9:00-9:30 am</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Welcome &amp; Ice Breaker</a:t>
                      </a: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62979764"/>
                  </a:ext>
                </a:extLst>
              </a:tr>
              <a:tr h="0">
                <a:tc>
                  <a:txBody>
                    <a:bodyPr/>
                    <a:lstStyle/>
                    <a:p>
                      <a:pPr algn="r"/>
                      <a:r>
                        <a:rPr lang="en-US" sz="1000" b="1" dirty="0">
                          <a:solidFill>
                            <a:srgbClr val="19285D"/>
                          </a:solidFill>
                          <a:latin typeface="+mn-lt"/>
                          <a:cs typeface="Arial" panose="020B0604020202020204" pitchFamily="34" charset="0"/>
                        </a:rPr>
                        <a:t>9:30-10:45 am </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spcBef>
                          <a:spcPts val="0"/>
                        </a:spcBef>
                        <a:spcAft>
                          <a:spcPts val="0"/>
                        </a:spcAft>
                      </a:pPr>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Echo Clinical Cultivator</a:t>
                      </a: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30955845"/>
                  </a:ext>
                </a:extLst>
              </a:tr>
              <a:tr h="0">
                <a:tc>
                  <a:txBody>
                    <a:bodyPr/>
                    <a:lstStyle/>
                    <a:p>
                      <a:pPr marL="0" marR="0" lvl="0" indent="0" algn="r" defTabSz="412016" rtl="0" eaLnBrk="1" fontAlgn="auto" latinLnBrk="0" hangingPunct="0">
                        <a:lnSpc>
                          <a:spcPct val="100000"/>
                        </a:lnSpc>
                        <a:spcBef>
                          <a:spcPts val="0"/>
                        </a:spcBef>
                        <a:spcAft>
                          <a:spcPts val="0"/>
                        </a:spcAft>
                        <a:buClrTx/>
                        <a:buSzTx/>
                        <a:buFontTx/>
                        <a:buNone/>
                        <a:tabLst/>
                        <a:defRPr/>
                      </a:pPr>
                      <a:r>
                        <a:rPr lang="en-US" sz="1000" b="1" dirty="0">
                          <a:solidFill>
                            <a:srgbClr val="19285D"/>
                          </a:solidFill>
                          <a:latin typeface="+mn-lt"/>
                          <a:cs typeface="Arial" panose="020B0604020202020204" pitchFamily="34" charset="0"/>
                        </a:rPr>
                        <a:t>10:45-11:00 am </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BREAK</a:t>
                      </a:r>
                      <a:endParaRPr lang="en-US" sz="1000" dirty="0">
                        <a:solidFill>
                          <a:srgbClr val="53565A"/>
                        </a:solidFill>
                        <a:latin typeface="+mn-lt"/>
                        <a:cs typeface="Arial" panose="020B0604020202020204" pitchFamily="34" charset="0"/>
                      </a:endParaRP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01434639"/>
                  </a:ext>
                </a:extLst>
              </a:tr>
              <a:tr h="0">
                <a:tc>
                  <a:txBody>
                    <a:bodyPr/>
                    <a:lstStyle/>
                    <a:p>
                      <a:pPr algn="r"/>
                      <a:r>
                        <a:rPr lang="en-US" sz="1000" b="1" kern="1200" dirty="0">
                          <a:solidFill>
                            <a:srgbClr val="19285D"/>
                          </a:solidFill>
                          <a:latin typeface="+mn-lt"/>
                          <a:ea typeface="+mn-ea"/>
                          <a:cs typeface="Arial" panose="020B0604020202020204" pitchFamily="34" charset="0"/>
                        </a:rPr>
                        <a:t>11:00 am-12:00 pm </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Patient Identifiers</a:t>
                      </a:r>
                      <a:endParaRPr lang="en-US" sz="1000" b="1" dirty="0">
                        <a:solidFill>
                          <a:srgbClr val="19285D"/>
                        </a:solidFill>
                        <a:latin typeface="+mn-lt"/>
                        <a:cs typeface="Arial" panose="020B0604020202020204" pitchFamily="34" charset="0"/>
                      </a:endParaRP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897116"/>
                  </a:ext>
                </a:extLst>
              </a:tr>
            </a:tbl>
          </a:graphicData>
        </a:graphic>
      </p:graphicFrame>
      <p:graphicFrame>
        <p:nvGraphicFramePr>
          <p:cNvPr id="9" name="Table 8">
            <a:extLst>
              <a:ext uri="{FF2B5EF4-FFF2-40B4-BE49-F238E27FC236}">
                <a16:creationId xmlns:a16="http://schemas.microsoft.com/office/drawing/2014/main" id="{748E0AF7-E8AA-C21D-21C6-60C7B1A8FC5A}"/>
              </a:ext>
            </a:extLst>
          </p:cNvPr>
          <p:cNvGraphicFramePr>
            <a:graphicFrameLocks noGrp="1"/>
          </p:cNvGraphicFramePr>
          <p:nvPr>
            <p:extLst>
              <p:ext uri="{D42A27DB-BD31-4B8C-83A1-F6EECF244321}">
                <p14:modId xmlns:p14="http://schemas.microsoft.com/office/powerpoint/2010/main" val="4089444866"/>
              </p:ext>
            </p:extLst>
          </p:nvPr>
        </p:nvGraphicFramePr>
        <p:xfrm>
          <a:off x="240214" y="4506330"/>
          <a:ext cx="4315702" cy="1546860"/>
        </p:xfrm>
        <a:graphic>
          <a:graphicData uri="http://schemas.openxmlformats.org/drawingml/2006/table">
            <a:tbl>
              <a:tblPr firstRow="1" bandRow="1">
                <a:tableStyleId>{5C22544A-7EE6-4342-B048-85BDC9FD1C3A}</a:tableStyleId>
              </a:tblPr>
              <a:tblGrid>
                <a:gridCol w="1397298">
                  <a:extLst>
                    <a:ext uri="{9D8B030D-6E8A-4147-A177-3AD203B41FA5}">
                      <a16:colId xmlns:a16="http://schemas.microsoft.com/office/drawing/2014/main" val="3460872777"/>
                    </a:ext>
                  </a:extLst>
                </a:gridCol>
                <a:gridCol w="2918404">
                  <a:extLst>
                    <a:ext uri="{9D8B030D-6E8A-4147-A177-3AD203B41FA5}">
                      <a16:colId xmlns:a16="http://schemas.microsoft.com/office/drawing/2014/main" val="3929844881"/>
                    </a:ext>
                  </a:extLst>
                </a:gridCol>
              </a:tblGrid>
              <a:tr h="131696">
                <a:tc gridSpan="2">
                  <a:txBody>
                    <a:bodyPr/>
                    <a:lstStyle/>
                    <a:p>
                      <a:pPr marL="0" marR="0">
                        <a:spcBef>
                          <a:spcPts val="0"/>
                        </a:spcBef>
                        <a:spcAft>
                          <a:spcPts val="0"/>
                        </a:spcAft>
                      </a:pPr>
                      <a:r>
                        <a:rPr lang="en-US" sz="1000" dirty="0">
                          <a:effectLst/>
                        </a:rPr>
                        <a:t>Day 1 PM Focus – </a:t>
                      </a:r>
                      <a:r>
                        <a:rPr kumimoji="0" lang="en-US" sz="1000" b="1" i="0" u="none" strike="noStrike" kern="1200" cap="none" spc="0" normalizeH="0" baseline="0" noProof="0" dirty="0">
                          <a:ln>
                            <a:noFill/>
                          </a:ln>
                          <a:solidFill>
                            <a:prstClr val="white"/>
                          </a:solidFill>
                          <a:effectLst/>
                          <a:uLnTx/>
                          <a:uFillTx/>
                          <a:latin typeface="+mn-lt"/>
                          <a:ea typeface="+mn-ea"/>
                          <a:cs typeface="+mn-cs"/>
                        </a:rPr>
                        <a:t>Echocardiogram</a:t>
                      </a:r>
                      <a:r>
                        <a:rPr lang="en-US" sz="1000" dirty="0">
                          <a:effectLst/>
                        </a:rPr>
                        <a:t>: Connection is Crucial/Application </a:t>
                      </a:r>
                      <a:endParaRPr lang="en-US" sz="1000" dirty="0">
                        <a:effectLst/>
                        <a:latin typeface="Century Schoolbook" panose="02040604050505020304" pitchFamily="18" charset="0"/>
                        <a:ea typeface="Times New Roman" panose="02020603050405020304" pitchFamily="18" charset="0"/>
                        <a:cs typeface="Times New Roman" panose="02020603050405020304" pitchFamily="18" charset="0"/>
                      </a:endParaRPr>
                    </a:p>
                  </a:txBody>
                  <a:tcPr marL="121920" marR="121920" marT="34290" marB="3429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9285D"/>
                    </a:solidFill>
                  </a:tcPr>
                </a:tc>
                <a:tc hMerge="1">
                  <a:txBody>
                    <a:bodyPr/>
                    <a:lstStyle/>
                    <a:p>
                      <a:pPr algn="l"/>
                      <a:endParaRPr lang="en-US" sz="1100" dirty="0">
                        <a:latin typeface="+mn-lt"/>
                        <a:cs typeface="Arial" panose="020B0604020202020204" pitchFamily="34" charset="0"/>
                      </a:endParaRP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9285D"/>
                    </a:solidFill>
                  </a:tcPr>
                </a:tc>
                <a:extLst>
                  <a:ext uri="{0D108BD9-81ED-4DB2-BD59-A6C34878D82A}">
                    <a16:rowId xmlns:a16="http://schemas.microsoft.com/office/drawing/2014/main" val="150405150"/>
                  </a:ext>
                </a:extLst>
              </a:tr>
              <a:tr h="131696">
                <a:tc>
                  <a:txBody>
                    <a:bodyPr/>
                    <a:lstStyle/>
                    <a:p>
                      <a:pPr algn="r"/>
                      <a:r>
                        <a:rPr lang="en-US" sz="1000" b="1" dirty="0">
                          <a:solidFill>
                            <a:srgbClr val="19285D"/>
                          </a:solidFill>
                          <a:latin typeface="+mn-lt"/>
                          <a:cs typeface="Arial" panose="020B0604020202020204" pitchFamily="34" charset="0"/>
                        </a:rPr>
                        <a:t>12:00-1:00 pm</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LUNCH</a:t>
                      </a: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762979764"/>
                  </a:ext>
                </a:extLst>
              </a:tr>
              <a:tr h="131696">
                <a:tc>
                  <a:txBody>
                    <a:bodyPr/>
                    <a:lstStyle/>
                    <a:p>
                      <a:pPr algn="r"/>
                      <a:r>
                        <a:rPr lang="en-US" sz="1000" b="1" dirty="0">
                          <a:solidFill>
                            <a:srgbClr val="19285D"/>
                          </a:solidFill>
                          <a:latin typeface="+mn-lt"/>
                          <a:cs typeface="Arial" panose="020B0604020202020204" pitchFamily="34" charset="0"/>
                        </a:rPr>
                        <a:t>1:00-2:00 pm</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Lead the Dialogue: Listening/Questioning</a:t>
                      </a: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769089221"/>
                  </a:ext>
                </a:extLst>
              </a:tr>
              <a:tr h="131696">
                <a:tc>
                  <a:txBody>
                    <a:bodyPr/>
                    <a:lstStyle/>
                    <a:p>
                      <a:pPr marL="0" marR="0" lvl="0" indent="0" algn="r" defTabSz="412016" rtl="0" eaLnBrk="1" fontAlgn="auto" latinLnBrk="0" hangingPunct="0">
                        <a:lnSpc>
                          <a:spcPct val="100000"/>
                        </a:lnSpc>
                        <a:spcBef>
                          <a:spcPts val="0"/>
                        </a:spcBef>
                        <a:spcAft>
                          <a:spcPts val="0"/>
                        </a:spcAft>
                        <a:buClrTx/>
                        <a:buSzTx/>
                        <a:buFontTx/>
                        <a:buNone/>
                        <a:tabLst/>
                        <a:defRPr/>
                      </a:pPr>
                      <a:r>
                        <a:rPr lang="en-US" sz="1000" b="1" dirty="0">
                          <a:solidFill>
                            <a:srgbClr val="19285D"/>
                          </a:solidFill>
                          <a:latin typeface="+mn-lt"/>
                          <a:cs typeface="Arial" panose="020B0604020202020204" pitchFamily="34" charset="0"/>
                        </a:rPr>
                        <a:t>2:00-2:15 pm</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BREAK</a:t>
                      </a:r>
                      <a:endParaRPr lang="en-US" sz="1000" dirty="0">
                        <a:solidFill>
                          <a:srgbClr val="53565A"/>
                        </a:solidFill>
                        <a:latin typeface="+mn-lt"/>
                        <a:cs typeface="Arial" panose="020B0604020202020204" pitchFamily="34" charset="0"/>
                      </a:endParaRP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901434639"/>
                  </a:ext>
                </a:extLst>
              </a:tr>
              <a:tr h="131696">
                <a:tc>
                  <a:txBody>
                    <a:bodyPr/>
                    <a:lstStyle/>
                    <a:p>
                      <a:pPr algn="r"/>
                      <a:r>
                        <a:rPr lang="en-US" sz="1000" b="1" kern="1200" dirty="0">
                          <a:solidFill>
                            <a:srgbClr val="19285D"/>
                          </a:solidFill>
                          <a:latin typeface="+mn-lt"/>
                          <a:ea typeface="+mn-ea"/>
                          <a:cs typeface="Arial" panose="020B0604020202020204" pitchFamily="34" charset="0"/>
                        </a:rPr>
                        <a:t>2:15-3:15 pm</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Managing ‘Rabbit Holes’</a:t>
                      </a:r>
                      <a:endParaRPr lang="en-US" sz="1000" b="1" dirty="0">
                        <a:solidFill>
                          <a:srgbClr val="19285D"/>
                        </a:solidFill>
                        <a:latin typeface="+mn-lt"/>
                        <a:cs typeface="Arial" panose="020B0604020202020204" pitchFamily="34" charset="0"/>
                      </a:endParaRP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897116"/>
                  </a:ext>
                </a:extLst>
              </a:tr>
              <a:tr h="131696">
                <a:tc>
                  <a:txBody>
                    <a:bodyPr/>
                    <a:lstStyle/>
                    <a:p>
                      <a:pPr algn="r"/>
                      <a:r>
                        <a:rPr lang="en-US" sz="1000" b="1" kern="1200" dirty="0">
                          <a:solidFill>
                            <a:srgbClr val="19285D"/>
                          </a:solidFill>
                          <a:latin typeface="+mn-lt"/>
                          <a:ea typeface="+mn-ea"/>
                          <a:cs typeface="Arial" panose="020B0604020202020204" pitchFamily="34" charset="0"/>
                        </a:rPr>
                        <a:t>3:15-3:45 pm</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GROW</a:t>
                      </a: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007396224"/>
                  </a:ext>
                </a:extLst>
              </a:tr>
              <a:tr h="131696">
                <a:tc>
                  <a:txBody>
                    <a:bodyPr/>
                    <a:lstStyle/>
                    <a:p>
                      <a:pPr algn="r"/>
                      <a:r>
                        <a:rPr lang="en-US" sz="1000" b="1" kern="1200" dirty="0">
                          <a:solidFill>
                            <a:srgbClr val="19285D"/>
                          </a:solidFill>
                          <a:latin typeface="+mn-lt"/>
                          <a:ea typeface="+mn-ea"/>
                          <a:cs typeface="Arial" panose="020B0604020202020204" pitchFamily="34" charset="0"/>
                        </a:rPr>
                        <a:t>3:45-5:00 pm</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Dialogue Duos</a:t>
                      </a: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453478042"/>
                  </a:ext>
                </a:extLst>
              </a:tr>
            </a:tbl>
          </a:graphicData>
        </a:graphic>
      </p:graphicFrame>
      <p:sp>
        <p:nvSpPr>
          <p:cNvPr id="10" name="Isosceles Triangle 6">
            <a:extLst>
              <a:ext uri="{FF2B5EF4-FFF2-40B4-BE49-F238E27FC236}">
                <a16:creationId xmlns:a16="http://schemas.microsoft.com/office/drawing/2014/main" id="{37CC4885-7CB2-C65C-091E-8196AFEE62F5}"/>
              </a:ext>
            </a:extLst>
          </p:cNvPr>
          <p:cNvSpPr/>
          <p:nvPr/>
        </p:nvSpPr>
        <p:spPr>
          <a:xfrm rot="5400000">
            <a:off x="50887" y="5325988"/>
            <a:ext cx="224950" cy="326722"/>
          </a:xfrm>
          <a:prstGeom prst="triangle">
            <a:avLst/>
          </a:prstGeom>
          <a:solidFill>
            <a:srgbClr val="C1D7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B119AE"/>
              </a:solidFill>
            </a:endParaRPr>
          </a:p>
        </p:txBody>
      </p:sp>
    </p:spTree>
    <p:extLst>
      <p:ext uri="{BB962C8B-B14F-4D97-AF65-F5344CB8AC3E}">
        <p14:creationId xmlns:p14="http://schemas.microsoft.com/office/powerpoint/2010/main" val="389986612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F02E968-C9B0-D336-A298-27E4189CA3CB}"/>
              </a:ext>
            </a:extLst>
          </p:cNvPr>
          <p:cNvSpPr/>
          <p:nvPr/>
        </p:nvSpPr>
        <p:spPr>
          <a:xfrm>
            <a:off x="71021" y="479395"/>
            <a:ext cx="8922059" cy="587701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8C5D505B-77CC-5873-68B7-B0A41237C309}"/>
              </a:ext>
            </a:extLst>
          </p:cNvPr>
          <p:cNvSpPr/>
          <p:nvPr/>
        </p:nvSpPr>
        <p:spPr>
          <a:xfrm>
            <a:off x="116305" y="30115"/>
            <a:ext cx="4908120" cy="277785"/>
          </a:xfrm>
          <a:prstGeom prst="rect">
            <a:avLst/>
          </a:prstGeom>
        </p:spPr>
        <p:txBody>
          <a:bodyPr wrap="square" lIns="92217" tIns="46109" rIns="92217" bIns="46109" anchor="ctr">
            <a:spAutoFit/>
          </a:bodyPr>
          <a:lstStyle/>
          <a:p>
            <a:pPr algn="l">
              <a:spcBef>
                <a:spcPts val="403"/>
              </a:spcBef>
            </a:pPr>
            <a:r>
              <a:rPr lang="en-US" sz="1200" b="1" dirty="0">
                <a:solidFill>
                  <a:schemeClr val="bg1"/>
                </a:solidFill>
                <a:latin typeface="Arial" panose="020B0604020202020204" pitchFamily="34" charset="0"/>
                <a:cs typeface="Arial" panose="020B0604020202020204" pitchFamily="34" charset="0"/>
              </a:rPr>
              <a:t>DAY 1: RCPS MASTERCLASS</a:t>
            </a:r>
          </a:p>
        </p:txBody>
      </p:sp>
      <p:pic>
        <p:nvPicPr>
          <p:cNvPr id="3" name="Picture 2">
            <a:extLst>
              <a:ext uri="{FF2B5EF4-FFF2-40B4-BE49-F238E27FC236}">
                <a16:creationId xmlns:a16="http://schemas.microsoft.com/office/drawing/2014/main" id="{A382D4E0-E713-ED88-8650-1DA47965544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332651" y="520117"/>
            <a:ext cx="4478697" cy="5817766"/>
          </a:xfrm>
          <a:prstGeom prst="rect">
            <a:avLst/>
          </a:prstGeom>
          <a:ln>
            <a:solidFill>
              <a:schemeClr val="tx2"/>
            </a:solidFill>
          </a:ln>
        </p:spPr>
      </p:pic>
    </p:spTree>
    <p:extLst>
      <p:ext uri="{BB962C8B-B14F-4D97-AF65-F5344CB8AC3E}">
        <p14:creationId xmlns:p14="http://schemas.microsoft.com/office/powerpoint/2010/main" val="414572125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Image Placeholder 4">
            <a:extLst>
              <a:ext uri="{FF2B5EF4-FFF2-40B4-BE49-F238E27FC236}">
                <a16:creationId xmlns:a16="http://schemas.microsoft.com/office/drawing/2014/main" id="{7CFA5034-538A-49EE-9071-0D5E1FEECD6B}"/>
              </a:ext>
            </a:extLst>
          </p:cNvPr>
          <p:cNvSpPr>
            <a:spLocks noGrp="1" noRot="1" noChangeAspect="1"/>
          </p:cNvSpPr>
          <p:nvPr>
            <p:ph type="sldImg"/>
          </p:nvPr>
        </p:nvSpPr>
        <p:spPr>
          <a:xfrm>
            <a:off x="206375" y="546100"/>
            <a:ext cx="4365625" cy="2455863"/>
          </a:xfrm>
        </p:spPr>
      </p:sp>
      <p:sp>
        <p:nvSpPr>
          <p:cNvPr id="6" name="Notes Placeholder 5">
            <a:extLst>
              <a:ext uri="{FF2B5EF4-FFF2-40B4-BE49-F238E27FC236}">
                <a16:creationId xmlns:a16="http://schemas.microsoft.com/office/drawing/2014/main" id="{3C3CF719-FA8E-46B6-A84B-1DF430680CCF}"/>
              </a:ext>
            </a:extLst>
          </p:cNvPr>
          <p:cNvSpPr>
            <a:spLocks noGrp="1"/>
          </p:cNvSpPr>
          <p:nvPr>
            <p:ph type="body" idx="1"/>
          </p:nvPr>
        </p:nvSpPr>
        <p:spPr/>
        <p:txBody>
          <a:bodyPr/>
          <a:lstStyle/>
          <a:p>
            <a:r>
              <a:rPr lang="en-US" b="1" dirty="0"/>
              <a:t>Say: </a:t>
            </a:r>
            <a:r>
              <a:rPr lang="en-US" i="1" dirty="0"/>
              <a:t>In this next section, you will leverage the GROW Conversation model to frame conversation planning.</a:t>
            </a:r>
            <a:endParaRPr lang="en-US" dirty="0"/>
          </a:p>
        </p:txBody>
      </p:sp>
      <p:sp>
        <p:nvSpPr>
          <p:cNvPr id="2" name="Rectangle 1">
            <a:extLst>
              <a:ext uri="{FF2B5EF4-FFF2-40B4-BE49-F238E27FC236}">
                <a16:creationId xmlns:a16="http://schemas.microsoft.com/office/drawing/2014/main" id="{2D31200B-825F-3CF8-7E52-690060838556}"/>
              </a:ext>
            </a:extLst>
          </p:cNvPr>
          <p:cNvSpPr/>
          <p:nvPr/>
        </p:nvSpPr>
        <p:spPr>
          <a:xfrm>
            <a:off x="116305" y="30115"/>
            <a:ext cx="4908120" cy="277785"/>
          </a:xfrm>
          <a:prstGeom prst="rect">
            <a:avLst/>
          </a:prstGeom>
        </p:spPr>
        <p:txBody>
          <a:bodyPr wrap="square" lIns="92217" tIns="46109" rIns="92217" bIns="46109" anchor="ctr">
            <a:spAutoFit/>
          </a:bodyPr>
          <a:lstStyle/>
          <a:p>
            <a:pPr algn="l">
              <a:spcBef>
                <a:spcPts val="403"/>
              </a:spcBef>
            </a:pPr>
            <a:r>
              <a:rPr lang="en-US" sz="1200" b="1" dirty="0">
                <a:solidFill>
                  <a:schemeClr val="bg1"/>
                </a:solidFill>
                <a:latin typeface="Arial" panose="020B0604020202020204" pitchFamily="34" charset="0"/>
                <a:cs typeface="Arial" panose="020B0604020202020204" pitchFamily="34" charset="0"/>
              </a:rPr>
              <a:t>DAY 1: RCPS MASTERCLASS</a:t>
            </a:r>
          </a:p>
        </p:txBody>
      </p:sp>
      <p:graphicFrame>
        <p:nvGraphicFramePr>
          <p:cNvPr id="10" name="Table 9">
            <a:extLst>
              <a:ext uri="{FF2B5EF4-FFF2-40B4-BE49-F238E27FC236}">
                <a16:creationId xmlns:a16="http://schemas.microsoft.com/office/drawing/2014/main" id="{D7D92430-DBD7-7432-5058-9D24DFC897B4}"/>
              </a:ext>
            </a:extLst>
          </p:cNvPr>
          <p:cNvGraphicFramePr>
            <a:graphicFrameLocks noGrp="1"/>
          </p:cNvGraphicFramePr>
          <p:nvPr>
            <p:extLst>
              <p:ext uri="{D42A27DB-BD31-4B8C-83A1-F6EECF244321}">
                <p14:modId xmlns:p14="http://schemas.microsoft.com/office/powerpoint/2010/main" val="1537460614"/>
              </p:ext>
            </p:extLst>
          </p:nvPr>
        </p:nvGraphicFramePr>
        <p:xfrm>
          <a:off x="239697" y="3401430"/>
          <a:ext cx="4310908" cy="1104900"/>
        </p:xfrm>
        <a:graphic>
          <a:graphicData uri="http://schemas.openxmlformats.org/drawingml/2006/table">
            <a:tbl>
              <a:tblPr firstRow="1" bandRow="1">
                <a:tableStyleId>{5C22544A-7EE6-4342-B048-85BDC9FD1C3A}</a:tableStyleId>
              </a:tblPr>
              <a:tblGrid>
                <a:gridCol w="1399032">
                  <a:extLst>
                    <a:ext uri="{9D8B030D-6E8A-4147-A177-3AD203B41FA5}">
                      <a16:colId xmlns:a16="http://schemas.microsoft.com/office/drawing/2014/main" val="3460872777"/>
                    </a:ext>
                  </a:extLst>
                </a:gridCol>
                <a:gridCol w="2911876">
                  <a:extLst>
                    <a:ext uri="{9D8B030D-6E8A-4147-A177-3AD203B41FA5}">
                      <a16:colId xmlns:a16="http://schemas.microsoft.com/office/drawing/2014/main" val="3929844881"/>
                    </a:ext>
                  </a:extLst>
                </a:gridCol>
              </a:tblGrid>
              <a:tr h="0">
                <a:tc gridSpan="2">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white"/>
                          </a:solidFill>
                          <a:effectLst/>
                          <a:uLnTx/>
                          <a:uFillTx/>
                          <a:latin typeface="+mn-lt"/>
                          <a:ea typeface="+mn-ea"/>
                          <a:cs typeface="+mn-cs"/>
                        </a:rPr>
                        <a:t>Day 1 AM Focus – Echocardiogram &amp; Our Patients</a:t>
                      </a:r>
                      <a:endParaRPr kumimoji="0" lang="en-US" sz="1000" b="1" i="0" u="none" strike="noStrike" kern="1200" cap="none" spc="0" normalizeH="0" baseline="0" noProof="0" dirty="0">
                        <a:ln>
                          <a:noFill/>
                        </a:ln>
                        <a:solidFill>
                          <a:prstClr val="white"/>
                        </a:solidFill>
                        <a:effectLst/>
                        <a:uLnTx/>
                        <a:uFillTx/>
                        <a:latin typeface="Century Schoolbook" panose="02040604050505020304" pitchFamily="18" charset="0"/>
                        <a:ea typeface="Times New Roman" panose="02020603050405020304" pitchFamily="18" charset="0"/>
                        <a:cs typeface="Times New Roman" panose="02020603050405020304" pitchFamily="18" charset="0"/>
                      </a:endParaRPr>
                    </a:p>
                  </a:txBody>
                  <a:tcPr marL="121920" marR="121920" marT="34290" marB="3429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9285D"/>
                    </a:solidFill>
                  </a:tcPr>
                </a:tc>
                <a:tc hMerge="1">
                  <a:txBody>
                    <a:bodyPr/>
                    <a:lstStyle/>
                    <a:p>
                      <a:pPr algn="l"/>
                      <a:endParaRPr lang="en-US" sz="1100" dirty="0">
                        <a:latin typeface="+mn-lt"/>
                        <a:cs typeface="Arial" panose="020B0604020202020204" pitchFamily="34" charset="0"/>
                      </a:endParaRP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9285D"/>
                    </a:solidFill>
                  </a:tcPr>
                </a:tc>
                <a:extLst>
                  <a:ext uri="{0D108BD9-81ED-4DB2-BD59-A6C34878D82A}">
                    <a16:rowId xmlns:a16="http://schemas.microsoft.com/office/drawing/2014/main" val="150405150"/>
                  </a:ext>
                </a:extLst>
              </a:tr>
              <a:tr h="0">
                <a:tc>
                  <a:txBody>
                    <a:bodyPr/>
                    <a:lstStyle/>
                    <a:p>
                      <a:pPr algn="r"/>
                      <a:r>
                        <a:rPr lang="en-US" sz="1000" b="1" dirty="0">
                          <a:solidFill>
                            <a:srgbClr val="19285D"/>
                          </a:solidFill>
                          <a:latin typeface="+mn-lt"/>
                          <a:cs typeface="Arial" panose="020B0604020202020204" pitchFamily="34" charset="0"/>
                        </a:rPr>
                        <a:t>9:00-9:30 am</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Welcome &amp; Ice Breaker</a:t>
                      </a: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62979764"/>
                  </a:ext>
                </a:extLst>
              </a:tr>
              <a:tr h="0">
                <a:tc>
                  <a:txBody>
                    <a:bodyPr/>
                    <a:lstStyle/>
                    <a:p>
                      <a:pPr algn="r"/>
                      <a:r>
                        <a:rPr lang="en-US" sz="1000" b="1" dirty="0">
                          <a:solidFill>
                            <a:srgbClr val="19285D"/>
                          </a:solidFill>
                          <a:latin typeface="+mn-lt"/>
                          <a:cs typeface="Arial" panose="020B0604020202020204" pitchFamily="34" charset="0"/>
                        </a:rPr>
                        <a:t>9:30-10:45 am </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spcBef>
                          <a:spcPts val="0"/>
                        </a:spcBef>
                        <a:spcAft>
                          <a:spcPts val="0"/>
                        </a:spcAft>
                      </a:pPr>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Echo Clinical Cultivator</a:t>
                      </a: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30955845"/>
                  </a:ext>
                </a:extLst>
              </a:tr>
              <a:tr h="0">
                <a:tc>
                  <a:txBody>
                    <a:bodyPr/>
                    <a:lstStyle/>
                    <a:p>
                      <a:pPr marL="0" marR="0" lvl="0" indent="0" algn="r" defTabSz="412016" rtl="0" eaLnBrk="1" fontAlgn="auto" latinLnBrk="0" hangingPunct="0">
                        <a:lnSpc>
                          <a:spcPct val="100000"/>
                        </a:lnSpc>
                        <a:spcBef>
                          <a:spcPts val="0"/>
                        </a:spcBef>
                        <a:spcAft>
                          <a:spcPts val="0"/>
                        </a:spcAft>
                        <a:buClrTx/>
                        <a:buSzTx/>
                        <a:buFontTx/>
                        <a:buNone/>
                        <a:tabLst/>
                        <a:defRPr/>
                      </a:pPr>
                      <a:r>
                        <a:rPr lang="en-US" sz="1000" b="1" dirty="0">
                          <a:solidFill>
                            <a:srgbClr val="19285D"/>
                          </a:solidFill>
                          <a:latin typeface="+mn-lt"/>
                          <a:cs typeface="Arial" panose="020B0604020202020204" pitchFamily="34" charset="0"/>
                        </a:rPr>
                        <a:t>10:45-11:00 am </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BREAK</a:t>
                      </a:r>
                      <a:endParaRPr lang="en-US" sz="1000" dirty="0">
                        <a:solidFill>
                          <a:srgbClr val="53565A"/>
                        </a:solidFill>
                        <a:latin typeface="+mn-lt"/>
                        <a:cs typeface="Arial" panose="020B0604020202020204" pitchFamily="34" charset="0"/>
                      </a:endParaRP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01434639"/>
                  </a:ext>
                </a:extLst>
              </a:tr>
              <a:tr h="0">
                <a:tc>
                  <a:txBody>
                    <a:bodyPr/>
                    <a:lstStyle/>
                    <a:p>
                      <a:pPr algn="r"/>
                      <a:r>
                        <a:rPr lang="en-US" sz="1000" b="1" kern="1200" dirty="0">
                          <a:solidFill>
                            <a:srgbClr val="19285D"/>
                          </a:solidFill>
                          <a:latin typeface="+mn-lt"/>
                          <a:ea typeface="+mn-ea"/>
                          <a:cs typeface="Arial" panose="020B0604020202020204" pitchFamily="34" charset="0"/>
                        </a:rPr>
                        <a:t>11:00 am-12:00 pm </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Patient Identifiers</a:t>
                      </a:r>
                      <a:endParaRPr lang="en-US" sz="1000" b="1" dirty="0">
                        <a:solidFill>
                          <a:srgbClr val="19285D"/>
                        </a:solidFill>
                        <a:latin typeface="+mn-lt"/>
                        <a:cs typeface="Arial" panose="020B0604020202020204" pitchFamily="34" charset="0"/>
                      </a:endParaRP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897116"/>
                  </a:ext>
                </a:extLst>
              </a:tr>
            </a:tbl>
          </a:graphicData>
        </a:graphic>
      </p:graphicFrame>
      <p:graphicFrame>
        <p:nvGraphicFramePr>
          <p:cNvPr id="11" name="Table 10">
            <a:extLst>
              <a:ext uri="{FF2B5EF4-FFF2-40B4-BE49-F238E27FC236}">
                <a16:creationId xmlns:a16="http://schemas.microsoft.com/office/drawing/2014/main" id="{59FE8694-60DE-F826-6C8B-805B5B7291BD}"/>
              </a:ext>
            </a:extLst>
          </p:cNvPr>
          <p:cNvGraphicFramePr>
            <a:graphicFrameLocks noGrp="1"/>
          </p:cNvGraphicFramePr>
          <p:nvPr>
            <p:extLst>
              <p:ext uri="{D42A27DB-BD31-4B8C-83A1-F6EECF244321}">
                <p14:modId xmlns:p14="http://schemas.microsoft.com/office/powerpoint/2010/main" val="4089444866"/>
              </p:ext>
            </p:extLst>
          </p:nvPr>
        </p:nvGraphicFramePr>
        <p:xfrm>
          <a:off x="240214" y="4506330"/>
          <a:ext cx="4315702" cy="1546860"/>
        </p:xfrm>
        <a:graphic>
          <a:graphicData uri="http://schemas.openxmlformats.org/drawingml/2006/table">
            <a:tbl>
              <a:tblPr firstRow="1" bandRow="1">
                <a:tableStyleId>{5C22544A-7EE6-4342-B048-85BDC9FD1C3A}</a:tableStyleId>
              </a:tblPr>
              <a:tblGrid>
                <a:gridCol w="1397298">
                  <a:extLst>
                    <a:ext uri="{9D8B030D-6E8A-4147-A177-3AD203B41FA5}">
                      <a16:colId xmlns:a16="http://schemas.microsoft.com/office/drawing/2014/main" val="3460872777"/>
                    </a:ext>
                  </a:extLst>
                </a:gridCol>
                <a:gridCol w="2918404">
                  <a:extLst>
                    <a:ext uri="{9D8B030D-6E8A-4147-A177-3AD203B41FA5}">
                      <a16:colId xmlns:a16="http://schemas.microsoft.com/office/drawing/2014/main" val="3929844881"/>
                    </a:ext>
                  </a:extLst>
                </a:gridCol>
              </a:tblGrid>
              <a:tr h="131696">
                <a:tc gridSpan="2">
                  <a:txBody>
                    <a:bodyPr/>
                    <a:lstStyle/>
                    <a:p>
                      <a:pPr marL="0" marR="0">
                        <a:spcBef>
                          <a:spcPts val="0"/>
                        </a:spcBef>
                        <a:spcAft>
                          <a:spcPts val="0"/>
                        </a:spcAft>
                      </a:pPr>
                      <a:r>
                        <a:rPr lang="en-US" sz="1000" dirty="0">
                          <a:effectLst/>
                        </a:rPr>
                        <a:t>Day 1 PM Focus – </a:t>
                      </a:r>
                      <a:r>
                        <a:rPr kumimoji="0" lang="en-US" sz="1000" b="1" i="0" u="none" strike="noStrike" kern="1200" cap="none" spc="0" normalizeH="0" baseline="0" noProof="0" dirty="0">
                          <a:ln>
                            <a:noFill/>
                          </a:ln>
                          <a:solidFill>
                            <a:prstClr val="white"/>
                          </a:solidFill>
                          <a:effectLst/>
                          <a:uLnTx/>
                          <a:uFillTx/>
                          <a:latin typeface="+mn-lt"/>
                          <a:ea typeface="+mn-ea"/>
                          <a:cs typeface="+mn-cs"/>
                        </a:rPr>
                        <a:t>Echocardiogram</a:t>
                      </a:r>
                      <a:r>
                        <a:rPr lang="en-US" sz="1000" dirty="0">
                          <a:effectLst/>
                        </a:rPr>
                        <a:t>: Connection is Crucial/Application </a:t>
                      </a:r>
                      <a:endParaRPr lang="en-US" sz="1000" dirty="0">
                        <a:effectLst/>
                        <a:latin typeface="Century Schoolbook" panose="02040604050505020304" pitchFamily="18" charset="0"/>
                        <a:ea typeface="Times New Roman" panose="02020603050405020304" pitchFamily="18" charset="0"/>
                        <a:cs typeface="Times New Roman" panose="02020603050405020304" pitchFamily="18" charset="0"/>
                      </a:endParaRPr>
                    </a:p>
                  </a:txBody>
                  <a:tcPr marL="121920" marR="121920" marT="34290" marB="3429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9285D"/>
                    </a:solidFill>
                  </a:tcPr>
                </a:tc>
                <a:tc hMerge="1">
                  <a:txBody>
                    <a:bodyPr/>
                    <a:lstStyle/>
                    <a:p>
                      <a:pPr algn="l"/>
                      <a:endParaRPr lang="en-US" sz="1100" dirty="0">
                        <a:latin typeface="+mn-lt"/>
                        <a:cs typeface="Arial" panose="020B0604020202020204" pitchFamily="34" charset="0"/>
                      </a:endParaRP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9285D"/>
                    </a:solidFill>
                  </a:tcPr>
                </a:tc>
                <a:extLst>
                  <a:ext uri="{0D108BD9-81ED-4DB2-BD59-A6C34878D82A}">
                    <a16:rowId xmlns:a16="http://schemas.microsoft.com/office/drawing/2014/main" val="150405150"/>
                  </a:ext>
                </a:extLst>
              </a:tr>
              <a:tr h="131696">
                <a:tc>
                  <a:txBody>
                    <a:bodyPr/>
                    <a:lstStyle/>
                    <a:p>
                      <a:pPr algn="r"/>
                      <a:r>
                        <a:rPr lang="en-US" sz="1000" b="1" dirty="0">
                          <a:solidFill>
                            <a:srgbClr val="19285D"/>
                          </a:solidFill>
                          <a:latin typeface="+mn-lt"/>
                          <a:cs typeface="Arial" panose="020B0604020202020204" pitchFamily="34" charset="0"/>
                        </a:rPr>
                        <a:t>12:00-1:00 pm</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LUNCH</a:t>
                      </a: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762979764"/>
                  </a:ext>
                </a:extLst>
              </a:tr>
              <a:tr h="131696">
                <a:tc>
                  <a:txBody>
                    <a:bodyPr/>
                    <a:lstStyle/>
                    <a:p>
                      <a:pPr algn="r"/>
                      <a:r>
                        <a:rPr lang="en-US" sz="1000" b="1" dirty="0">
                          <a:solidFill>
                            <a:srgbClr val="19285D"/>
                          </a:solidFill>
                          <a:latin typeface="+mn-lt"/>
                          <a:cs typeface="Arial" panose="020B0604020202020204" pitchFamily="34" charset="0"/>
                        </a:rPr>
                        <a:t>1:00-2:00 pm</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Lead the Dialogue: Listening/Questioning</a:t>
                      </a: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769089221"/>
                  </a:ext>
                </a:extLst>
              </a:tr>
              <a:tr h="131696">
                <a:tc>
                  <a:txBody>
                    <a:bodyPr/>
                    <a:lstStyle/>
                    <a:p>
                      <a:pPr marL="0" marR="0" lvl="0" indent="0" algn="r" defTabSz="412016" rtl="0" eaLnBrk="1" fontAlgn="auto" latinLnBrk="0" hangingPunct="0">
                        <a:lnSpc>
                          <a:spcPct val="100000"/>
                        </a:lnSpc>
                        <a:spcBef>
                          <a:spcPts val="0"/>
                        </a:spcBef>
                        <a:spcAft>
                          <a:spcPts val="0"/>
                        </a:spcAft>
                        <a:buClrTx/>
                        <a:buSzTx/>
                        <a:buFontTx/>
                        <a:buNone/>
                        <a:tabLst/>
                        <a:defRPr/>
                      </a:pPr>
                      <a:r>
                        <a:rPr lang="en-US" sz="1000" b="1" dirty="0">
                          <a:solidFill>
                            <a:srgbClr val="19285D"/>
                          </a:solidFill>
                          <a:latin typeface="+mn-lt"/>
                          <a:cs typeface="Arial" panose="020B0604020202020204" pitchFamily="34" charset="0"/>
                        </a:rPr>
                        <a:t>2:00-2:15 pm</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BREAK</a:t>
                      </a:r>
                      <a:endParaRPr lang="en-US" sz="1000" dirty="0">
                        <a:solidFill>
                          <a:srgbClr val="53565A"/>
                        </a:solidFill>
                        <a:latin typeface="+mn-lt"/>
                        <a:cs typeface="Arial" panose="020B0604020202020204" pitchFamily="34" charset="0"/>
                      </a:endParaRP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901434639"/>
                  </a:ext>
                </a:extLst>
              </a:tr>
              <a:tr h="131696">
                <a:tc>
                  <a:txBody>
                    <a:bodyPr/>
                    <a:lstStyle/>
                    <a:p>
                      <a:pPr algn="r"/>
                      <a:r>
                        <a:rPr lang="en-US" sz="1000" b="1" kern="1200" dirty="0">
                          <a:solidFill>
                            <a:srgbClr val="19285D"/>
                          </a:solidFill>
                          <a:latin typeface="+mn-lt"/>
                          <a:ea typeface="+mn-ea"/>
                          <a:cs typeface="Arial" panose="020B0604020202020204" pitchFamily="34" charset="0"/>
                        </a:rPr>
                        <a:t>2:15-3:15 pm</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Managing ‘Rabbit Holes’</a:t>
                      </a:r>
                      <a:endParaRPr lang="en-US" sz="1000" b="1" dirty="0">
                        <a:solidFill>
                          <a:srgbClr val="19285D"/>
                        </a:solidFill>
                        <a:latin typeface="+mn-lt"/>
                        <a:cs typeface="Arial" panose="020B0604020202020204" pitchFamily="34" charset="0"/>
                      </a:endParaRP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897116"/>
                  </a:ext>
                </a:extLst>
              </a:tr>
              <a:tr h="131696">
                <a:tc>
                  <a:txBody>
                    <a:bodyPr/>
                    <a:lstStyle/>
                    <a:p>
                      <a:pPr algn="r"/>
                      <a:r>
                        <a:rPr lang="en-US" sz="1000" b="1" kern="1200" dirty="0">
                          <a:solidFill>
                            <a:srgbClr val="19285D"/>
                          </a:solidFill>
                          <a:latin typeface="+mn-lt"/>
                          <a:ea typeface="+mn-ea"/>
                          <a:cs typeface="Arial" panose="020B0604020202020204" pitchFamily="34" charset="0"/>
                        </a:rPr>
                        <a:t>3:15-3:45 pm</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GROW</a:t>
                      </a: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007396224"/>
                  </a:ext>
                </a:extLst>
              </a:tr>
              <a:tr h="131696">
                <a:tc>
                  <a:txBody>
                    <a:bodyPr/>
                    <a:lstStyle/>
                    <a:p>
                      <a:pPr algn="r"/>
                      <a:r>
                        <a:rPr lang="en-US" sz="1000" b="1" kern="1200" dirty="0">
                          <a:solidFill>
                            <a:srgbClr val="19285D"/>
                          </a:solidFill>
                          <a:latin typeface="+mn-lt"/>
                          <a:ea typeface="+mn-ea"/>
                          <a:cs typeface="Arial" panose="020B0604020202020204" pitchFamily="34" charset="0"/>
                        </a:rPr>
                        <a:t>3:45-5:00 pm</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Dialogue Duos</a:t>
                      </a: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453478042"/>
                  </a:ext>
                </a:extLst>
              </a:tr>
            </a:tbl>
          </a:graphicData>
        </a:graphic>
      </p:graphicFrame>
      <p:sp>
        <p:nvSpPr>
          <p:cNvPr id="12" name="Isosceles Triangle 6">
            <a:extLst>
              <a:ext uri="{FF2B5EF4-FFF2-40B4-BE49-F238E27FC236}">
                <a16:creationId xmlns:a16="http://schemas.microsoft.com/office/drawing/2014/main" id="{5EDC9F8F-B25B-5BF3-004D-7B1FD48115A1}"/>
              </a:ext>
            </a:extLst>
          </p:cNvPr>
          <p:cNvSpPr/>
          <p:nvPr/>
        </p:nvSpPr>
        <p:spPr>
          <a:xfrm rot="5400000">
            <a:off x="50887" y="5547931"/>
            <a:ext cx="224950" cy="326722"/>
          </a:xfrm>
          <a:prstGeom prst="triangle">
            <a:avLst/>
          </a:prstGeom>
          <a:solidFill>
            <a:srgbClr val="C1D7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B119AE"/>
              </a:solidFill>
            </a:endParaRPr>
          </a:p>
        </p:txBody>
      </p:sp>
    </p:spTree>
    <p:extLst>
      <p:ext uri="{BB962C8B-B14F-4D97-AF65-F5344CB8AC3E}">
        <p14:creationId xmlns:p14="http://schemas.microsoft.com/office/powerpoint/2010/main" val="68326315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6375" y="546100"/>
            <a:ext cx="4365625" cy="2455863"/>
          </a:xfrm>
        </p:spPr>
      </p:sp>
      <p:sp>
        <p:nvSpPr>
          <p:cNvPr id="3" name="Notes Placeholder 2"/>
          <p:cNvSpPr>
            <a:spLocks noGrp="1"/>
          </p:cNvSpPr>
          <p:nvPr>
            <p:ph type="body" idx="1"/>
          </p:nvPr>
        </p:nvSpPr>
        <p:spPr/>
        <p:txBody>
          <a:bodyPr/>
          <a:lstStyle/>
          <a:p>
            <a:pPr>
              <a:spcBef>
                <a:spcPts val="600"/>
              </a:spcBef>
            </a:pPr>
            <a:r>
              <a:rPr lang="en-US" altLang="en-US" b="1" dirty="0"/>
              <a:t>Say</a:t>
            </a:r>
            <a:r>
              <a:rPr lang="en-US" altLang="en-US" dirty="0"/>
              <a:t>:</a:t>
            </a:r>
          </a:p>
          <a:p>
            <a:pPr lvl="1">
              <a:spcBef>
                <a:spcPts val="600"/>
              </a:spcBef>
            </a:pPr>
            <a:r>
              <a:rPr lang="en-US" altLang="en-US" i="1" dirty="0"/>
              <a:t>Formal HCP conversations are typically planned (though not always) and have consistent objectives. </a:t>
            </a:r>
          </a:p>
          <a:p>
            <a:pPr lvl="1">
              <a:spcBef>
                <a:spcPts val="600"/>
              </a:spcBef>
            </a:pPr>
            <a:r>
              <a:rPr lang="en-US" altLang="en-US" i="1" dirty="0"/>
              <a:t>Regardless of the lead-up to this conversation, it is helpful to establish a framework of understanding that both grounds you in the potential dialogue you’d like to have and gives you a sense of where you’re going.</a:t>
            </a:r>
          </a:p>
          <a:p>
            <a:pPr lvl="1">
              <a:spcBef>
                <a:spcPts val="600"/>
              </a:spcBef>
            </a:pPr>
            <a:r>
              <a:rPr lang="en-US" i="1" dirty="0"/>
              <a:t>As with all </a:t>
            </a:r>
            <a:r>
              <a:rPr lang="en-US" i="1" kern="1200" dirty="0">
                <a:solidFill>
                  <a:schemeClr val="tx1"/>
                </a:solidFill>
                <a:latin typeface="Arial" panose="020B0604020202020204" pitchFamily="34" charset="0"/>
                <a:ea typeface="+mn-ea"/>
                <a:cs typeface="Arial" panose="020B0604020202020204" pitchFamily="34" charset="0"/>
              </a:rPr>
              <a:t>conversations, it’s important to be open, not to go in with inflexible perspectives or goals, and to listen, as elements of this model can shift in real time. </a:t>
            </a:r>
          </a:p>
          <a:p>
            <a:pPr>
              <a:spcBef>
                <a:spcPts val="600"/>
              </a:spcBef>
            </a:pPr>
            <a:r>
              <a:rPr lang="en-US" b="1" kern="1200" dirty="0">
                <a:solidFill>
                  <a:schemeClr val="tx1"/>
                </a:solidFill>
                <a:latin typeface="Arial" panose="020B0604020202020204" pitchFamily="34" charset="0"/>
                <a:ea typeface="+mn-ea"/>
                <a:cs typeface="Arial" panose="020B0604020202020204" pitchFamily="34" charset="0"/>
              </a:rPr>
              <a:t>Review</a:t>
            </a:r>
            <a:r>
              <a:rPr lang="en-US" kern="1200" dirty="0">
                <a:solidFill>
                  <a:schemeClr val="tx1"/>
                </a:solidFill>
                <a:latin typeface="Arial" panose="020B0604020202020204" pitchFamily="34" charset="0"/>
                <a:ea typeface="+mn-ea"/>
                <a:cs typeface="Arial" panose="020B0604020202020204" pitchFamily="34" charset="0"/>
              </a:rPr>
              <a:t> the on-screen GROW Conversation Model.</a:t>
            </a:r>
          </a:p>
          <a:p>
            <a:pPr>
              <a:spcBef>
                <a:spcPts val="600"/>
              </a:spcBef>
            </a:pPr>
            <a:r>
              <a:rPr lang="en-US" b="1" kern="1200" dirty="0">
                <a:solidFill>
                  <a:schemeClr val="tx1"/>
                </a:solidFill>
                <a:latin typeface="Arial" panose="020B0604020202020204" pitchFamily="34" charset="0"/>
                <a:ea typeface="+mn-ea"/>
                <a:cs typeface="Arial" panose="020B0604020202020204" pitchFamily="34" charset="0"/>
              </a:rPr>
              <a:t>Say</a:t>
            </a:r>
            <a:r>
              <a:rPr lang="en-US" i="1" kern="1200" dirty="0">
                <a:solidFill>
                  <a:schemeClr val="tx1"/>
                </a:solidFill>
                <a:latin typeface="Arial" panose="020B0604020202020204" pitchFamily="34" charset="0"/>
                <a:ea typeface="+mn-ea"/>
                <a:cs typeface="Arial" panose="020B0604020202020204" pitchFamily="34" charset="0"/>
              </a:rPr>
              <a:t>: Rather than a step-by-step structural conversation planner, this model focuses on core considerations. It’s by understanding these considerations that we can then focus on ways to gain trust in the conversation (credibility with facts, engagement with connection, inspire with emotion). </a:t>
            </a:r>
          </a:p>
        </p:txBody>
      </p:sp>
      <p:sp>
        <p:nvSpPr>
          <p:cNvPr id="4" name="Rectangle 3">
            <a:extLst>
              <a:ext uri="{FF2B5EF4-FFF2-40B4-BE49-F238E27FC236}">
                <a16:creationId xmlns:a16="http://schemas.microsoft.com/office/drawing/2014/main" id="{536302DD-895B-00B2-0B91-40190FFF5DC8}"/>
              </a:ext>
            </a:extLst>
          </p:cNvPr>
          <p:cNvSpPr/>
          <p:nvPr/>
        </p:nvSpPr>
        <p:spPr>
          <a:xfrm>
            <a:off x="116305" y="30115"/>
            <a:ext cx="4908120" cy="277785"/>
          </a:xfrm>
          <a:prstGeom prst="rect">
            <a:avLst/>
          </a:prstGeom>
        </p:spPr>
        <p:txBody>
          <a:bodyPr wrap="square" lIns="92217" tIns="46109" rIns="92217" bIns="46109" anchor="ctr">
            <a:spAutoFit/>
          </a:bodyPr>
          <a:lstStyle/>
          <a:p>
            <a:pPr algn="l">
              <a:spcBef>
                <a:spcPts val="403"/>
              </a:spcBef>
            </a:pPr>
            <a:r>
              <a:rPr lang="en-US" sz="1200" b="1" dirty="0">
                <a:solidFill>
                  <a:schemeClr val="bg1"/>
                </a:solidFill>
                <a:latin typeface="Arial" panose="020B0604020202020204" pitchFamily="34" charset="0"/>
                <a:cs typeface="Arial" panose="020B0604020202020204" pitchFamily="34" charset="0"/>
              </a:rPr>
              <a:t>DAY 1: RCPS MASTERCLASS</a:t>
            </a:r>
          </a:p>
        </p:txBody>
      </p:sp>
      <p:graphicFrame>
        <p:nvGraphicFramePr>
          <p:cNvPr id="8" name="Table 7">
            <a:extLst>
              <a:ext uri="{FF2B5EF4-FFF2-40B4-BE49-F238E27FC236}">
                <a16:creationId xmlns:a16="http://schemas.microsoft.com/office/drawing/2014/main" id="{441F3CC3-5800-ED25-71EC-F9FDA0467CAB}"/>
              </a:ext>
            </a:extLst>
          </p:cNvPr>
          <p:cNvGraphicFramePr>
            <a:graphicFrameLocks noGrp="1"/>
          </p:cNvGraphicFramePr>
          <p:nvPr>
            <p:extLst>
              <p:ext uri="{D42A27DB-BD31-4B8C-83A1-F6EECF244321}">
                <p14:modId xmlns:p14="http://schemas.microsoft.com/office/powerpoint/2010/main" val="3359066552"/>
              </p:ext>
            </p:extLst>
          </p:nvPr>
        </p:nvGraphicFramePr>
        <p:xfrm>
          <a:off x="239697" y="3401430"/>
          <a:ext cx="4310908" cy="1104900"/>
        </p:xfrm>
        <a:graphic>
          <a:graphicData uri="http://schemas.openxmlformats.org/drawingml/2006/table">
            <a:tbl>
              <a:tblPr firstRow="1" bandRow="1">
                <a:tableStyleId>{5C22544A-7EE6-4342-B048-85BDC9FD1C3A}</a:tableStyleId>
              </a:tblPr>
              <a:tblGrid>
                <a:gridCol w="1399032">
                  <a:extLst>
                    <a:ext uri="{9D8B030D-6E8A-4147-A177-3AD203B41FA5}">
                      <a16:colId xmlns:a16="http://schemas.microsoft.com/office/drawing/2014/main" val="3460872777"/>
                    </a:ext>
                  </a:extLst>
                </a:gridCol>
                <a:gridCol w="2911876">
                  <a:extLst>
                    <a:ext uri="{9D8B030D-6E8A-4147-A177-3AD203B41FA5}">
                      <a16:colId xmlns:a16="http://schemas.microsoft.com/office/drawing/2014/main" val="3929844881"/>
                    </a:ext>
                  </a:extLst>
                </a:gridCol>
              </a:tblGrid>
              <a:tr h="0">
                <a:tc gridSpan="2">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white"/>
                          </a:solidFill>
                          <a:effectLst/>
                          <a:uLnTx/>
                          <a:uFillTx/>
                          <a:latin typeface="+mn-lt"/>
                          <a:ea typeface="+mn-ea"/>
                          <a:cs typeface="+mn-cs"/>
                        </a:rPr>
                        <a:t>Day 1 AM Focus – Echocardiogram &amp; Our Patients</a:t>
                      </a:r>
                      <a:endParaRPr kumimoji="0" lang="en-US" sz="1000" b="1" i="0" u="none" strike="noStrike" kern="1200" cap="none" spc="0" normalizeH="0" baseline="0" noProof="0" dirty="0">
                        <a:ln>
                          <a:noFill/>
                        </a:ln>
                        <a:solidFill>
                          <a:prstClr val="white"/>
                        </a:solidFill>
                        <a:effectLst/>
                        <a:uLnTx/>
                        <a:uFillTx/>
                        <a:latin typeface="Century Schoolbook" panose="02040604050505020304" pitchFamily="18" charset="0"/>
                        <a:ea typeface="Times New Roman" panose="02020603050405020304" pitchFamily="18" charset="0"/>
                        <a:cs typeface="Times New Roman" panose="02020603050405020304" pitchFamily="18" charset="0"/>
                      </a:endParaRPr>
                    </a:p>
                  </a:txBody>
                  <a:tcPr marL="121920" marR="121920" marT="34290" marB="3429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9285D"/>
                    </a:solidFill>
                  </a:tcPr>
                </a:tc>
                <a:tc hMerge="1">
                  <a:txBody>
                    <a:bodyPr/>
                    <a:lstStyle/>
                    <a:p>
                      <a:pPr algn="l"/>
                      <a:endParaRPr lang="en-US" sz="1100" dirty="0">
                        <a:latin typeface="+mn-lt"/>
                        <a:cs typeface="Arial" panose="020B0604020202020204" pitchFamily="34" charset="0"/>
                      </a:endParaRP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9285D"/>
                    </a:solidFill>
                  </a:tcPr>
                </a:tc>
                <a:extLst>
                  <a:ext uri="{0D108BD9-81ED-4DB2-BD59-A6C34878D82A}">
                    <a16:rowId xmlns:a16="http://schemas.microsoft.com/office/drawing/2014/main" val="150405150"/>
                  </a:ext>
                </a:extLst>
              </a:tr>
              <a:tr h="0">
                <a:tc>
                  <a:txBody>
                    <a:bodyPr/>
                    <a:lstStyle/>
                    <a:p>
                      <a:pPr algn="r"/>
                      <a:r>
                        <a:rPr lang="en-US" sz="1000" b="1" dirty="0">
                          <a:solidFill>
                            <a:srgbClr val="19285D"/>
                          </a:solidFill>
                          <a:latin typeface="+mn-lt"/>
                          <a:cs typeface="Arial" panose="020B0604020202020204" pitchFamily="34" charset="0"/>
                        </a:rPr>
                        <a:t>9:00-9:30 am</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Welcome &amp; Ice Breaker</a:t>
                      </a: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62979764"/>
                  </a:ext>
                </a:extLst>
              </a:tr>
              <a:tr h="0">
                <a:tc>
                  <a:txBody>
                    <a:bodyPr/>
                    <a:lstStyle/>
                    <a:p>
                      <a:pPr algn="r"/>
                      <a:r>
                        <a:rPr lang="en-US" sz="1000" b="1" dirty="0">
                          <a:solidFill>
                            <a:srgbClr val="19285D"/>
                          </a:solidFill>
                          <a:latin typeface="+mn-lt"/>
                          <a:cs typeface="Arial" panose="020B0604020202020204" pitchFamily="34" charset="0"/>
                        </a:rPr>
                        <a:t>9:30-10:45 am </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spcBef>
                          <a:spcPts val="0"/>
                        </a:spcBef>
                        <a:spcAft>
                          <a:spcPts val="0"/>
                        </a:spcAft>
                      </a:pPr>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Echo Clinical Cultivator</a:t>
                      </a: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30955845"/>
                  </a:ext>
                </a:extLst>
              </a:tr>
              <a:tr h="0">
                <a:tc>
                  <a:txBody>
                    <a:bodyPr/>
                    <a:lstStyle/>
                    <a:p>
                      <a:pPr marL="0" marR="0" lvl="0" indent="0" algn="r" defTabSz="412016" rtl="0" eaLnBrk="1" fontAlgn="auto" latinLnBrk="0" hangingPunct="0">
                        <a:lnSpc>
                          <a:spcPct val="100000"/>
                        </a:lnSpc>
                        <a:spcBef>
                          <a:spcPts val="0"/>
                        </a:spcBef>
                        <a:spcAft>
                          <a:spcPts val="0"/>
                        </a:spcAft>
                        <a:buClrTx/>
                        <a:buSzTx/>
                        <a:buFontTx/>
                        <a:buNone/>
                        <a:tabLst/>
                        <a:defRPr/>
                      </a:pPr>
                      <a:r>
                        <a:rPr lang="en-US" sz="1000" b="1" dirty="0">
                          <a:solidFill>
                            <a:srgbClr val="19285D"/>
                          </a:solidFill>
                          <a:latin typeface="+mn-lt"/>
                          <a:cs typeface="Arial" panose="020B0604020202020204" pitchFamily="34" charset="0"/>
                        </a:rPr>
                        <a:t>10:45-11:00 am </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BREAK</a:t>
                      </a:r>
                      <a:endParaRPr lang="en-US" sz="1000" dirty="0">
                        <a:solidFill>
                          <a:srgbClr val="53565A"/>
                        </a:solidFill>
                        <a:latin typeface="+mn-lt"/>
                        <a:cs typeface="Arial" panose="020B0604020202020204" pitchFamily="34" charset="0"/>
                      </a:endParaRP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01434639"/>
                  </a:ext>
                </a:extLst>
              </a:tr>
              <a:tr h="0">
                <a:tc>
                  <a:txBody>
                    <a:bodyPr/>
                    <a:lstStyle/>
                    <a:p>
                      <a:pPr algn="r"/>
                      <a:r>
                        <a:rPr lang="en-US" sz="1000" b="1" kern="1200" dirty="0">
                          <a:solidFill>
                            <a:srgbClr val="19285D"/>
                          </a:solidFill>
                          <a:latin typeface="+mn-lt"/>
                          <a:ea typeface="+mn-ea"/>
                          <a:cs typeface="Arial" panose="020B0604020202020204" pitchFamily="34" charset="0"/>
                        </a:rPr>
                        <a:t>11:00 am-12:00 pm </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Patient Identifiers</a:t>
                      </a:r>
                      <a:endParaRPr lang="en-US" sz="1000" b="1" dirty="0">
                        <a:solidFill>
                          <a:srgbClr val="19285D"/>
                        </a:solidFill>
                        <a:latin typeface="+mn-lt"/>
                        <a:cs typeface="Arial" panose="020B0604020202020204" pitchFamily="34" charset="0"/>
                      </a:endParaRP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897116"/>
                  </a:ext>
                </a:extLst>
              </a:tr>
            </a:tbl>
          </a:graphicData>
        </a:graphic>
      </p:graphicFrame>
      <p:graphicFrame>
        <p:nvGraphicFramePr>
          <p:cNvPr id="9" name="Table 8">
            <a:extLst>
              <a:ext uri="{FF2B5EF4-FFF2-40B4-BE49-F238E27FC236}">
                <a16:creationId xmlns:a16="http://schemas.microsoft.com/office/drawing/2014/main" id="{1AFC4457-33FA-D806-10B8-5DD9C7C00745}"/>
              </a:ext>
            </a:extLst>
          </p:cNvPr>
          <p:cNvGraphicFramePr>
            <a:graphicFrameLocks noGrp="1"/>
          </p:cNvGraphicFramePr>
          <p:nvPr>
            <p:extLst>
              <p:ext uri="{D42A27DB-BD31-4B8C-83A1-F6EECF244321}">
                <p14:modId xmlns:p14="http://schemas.microsoft.com/office/powerpoint/2010/main" val="53879485"/>
              </p:ext>
            </p:extLst>
          </p:nvPr>
        </p:nvGraphicFramePr>
        <p:xfrm>
          <a:off x="240214" y="4506330"/>
          <a:ext cx="4315702" cy="1546860"/>
        </p:xfrm>
        <a:graphic>
          <a:graphicData uri="http://schemas.openxmlformats.org/drawingml/2006/table">
            <a:tbl>
              <a:tblPr firstRow="1" bandRow="1">
                <a:tableStyleId>{5C22544A-7EE6-4342-B048-85BDC9FD1C3A}</a:tableStyleId>
              </a:tblPr>
              <a:tblGrid>
                <a:gridCol w="1397298">
                  <a:extLst>
                    <a:ext uri="{9D8B030D-6E8A-4147-A177-3AD203B41FA5}">
                      <a16:colId xmlns:a16="http://schemas.microsoft.com/office/drawing/2014/main" val="3460872777"/>
                    </a:ext>
                  </a:extLst>
                </a:gridCol>
                <a:gridCol w="2918404">
                  <a:extLst>
                    <a:ext uri="{9D8B030D-6E8A-4147-A177-3AD203B41FA5}">
                      <a16:colId xmlns:a16="http://schemas.microsoft.com/office/drawing/2014/main" val="3929844881"/>
                    </a:ext>
                  </a:extLst>
                </a:gridCol>
              </a:tblGrid>
              <a:tr h="131696">
                <a:tc gridSpan="2">
                  <a:txBody>
                    <a:bodyPr/>
                    <a:lstStyle/>
                    <a:p>
                      <a:pPr marL="0" marR="0">
                        <a:spcBef>
                          <a:spcPts val="0"/>
                        </a:spcBef>
                        <a:spcAft>
                          <a:spcPts val="0"/>
                        </a:spcAft>
                      </a:pPr>
                      <a:r>
                        <a:rPr lang="en-US" sz="1000" dirty="0">
                          <a:effectLst/>
                        </a:rPr>
                        <a:t>Day 1 PM Focus – </a:t>
                      </a:r>
                      <a:r>
                        <a:rPr kumimoji="0" lang="en-US" sz="1000" b="1" i="0" u="none" strike="noStrike" kern="1200" cap="none" spc="0" normalizeH="0" baseline="0" noProof="0" dirty="0">
                          <a:ln>
                            <a:noFill/>
                          </a:ln>
                          <a:solidFill>
                            <a:prstClr val="white"/>
                          </a:solidFill>
                          <a:effectLst/>
                          <a:uLnTx/>
                          <a:uFillTx/>
                          <a:latin typeface="+mn-lt"/>
                          <a:ea typeface="+mn-ea"/>
                          <a:cs typeface="+mn-cs"/>
                        </a:rPr>
                        <a:t>Echocardiogram</a:t>
                      </a:r>
                      <a:r>
                        <a:rPr lang="en-US" sz="1000" dirty="0">
                          <a:effectLst/>
                        </a:rPr>
                        <a:t>: Connection is Crucial/Application </a:t>
                      </a:r>
                      <a:endParaRPr lang="en-US" sz="1000" dirty="0">
                        <a:effectLst/>
                        <a:latin typeface="Century Schoolbook" panose="02040604050505020304" pitchFamily="18" charset="0"/>
                        <a:ea typeface="Times New Roman" panose="02020603050405020304" pitchFamily="18" charset="0"/>
                        <a:cs typeface="Times New Roman" panose="02020603050405020304" pitchFamily="18" charset="0"/>
                      </a:endParaRPr>
                    </a:p>
                  </a:txBody>
                  <a:tcPr marL="121920" marR="121920" marT="34290" marB="3429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9285D"/>
                    </a:solidFill>
                  </a:tcPr>
                </a:tc>
                <a:tc hMerge="1">
                  <a:txBody>
                    <a:bodyPr/>
                    <a:lstStyle/>
                    <a:p>
                      <a:pPr algn="l"/>
                      <a:endParaRPr lang="en-US" sz="1100" dirty="0">
                        <a:latin typeface="+mn-lt"/>
                        <a:cs typeface="Arial" panose="020B0604020202020204" pitchFamily="34" charset="0"/>
                      </a:endParaRP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9285D"/>
                    </a:solidFill>
                  </a:tcPr>
                </a:tc>
                <a:extLst>
                  <a:ext uri="{0D108BD9-81ED-4DB2-BD59-A6C34878D82A}">
                    <a16:rowId xmlns:a16="http://schemas.microsoft.com/office/drawing/2014/main" val="150405150"/>
                  </a:ext>
                </a:extLst>
              </a:tr>
              <a:tr h="131696">
                <a:tc>
                  <a:txBody>
                    <a:bodyPr/>
                    <a:lstStyle/>
                    <a:p>
                      <a:pPr algn="r"/>
                      <a:r>
                        <a:rPr lang="en-US" sz="1000" b="1" dirty="0">
                          <a:solidFill>
                            <a:srgbClr val="19285D"/>
                          </a:solidFill>
                          <a:latin typeface="+mn-lt"/>
                          <a:cs typeface="Arial" panose="020B0604020202020204" pitchFamily="34" charset="0"/>
                        </a:rPr>
                        <a:t>12:00-1:00 pm</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LUNCH</a:t>
                      </a: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762979764"/>
                  </a:ext>
                </a:extLst>
              </a:tr>
              <a:tr h="131696">
                <a:tc>
                  <a:txBody>
                    <a:bodyPr/>
                    <a:lstStyle/>
                    <a:p>
                      <a:pPr algn="r"/>
                      <a:r>
                        <a:rPr lang="en-US" sz="1000" b="1" dirty="0">
                          <a:solidFill>
                            <a:srgbClr val="19285D"/>
                          </a:solidFill>
                          <a:latin typeface="+mn-lt"/>
                          <a:cs typeface="Arial" panose="020B0604020202020204" pitchFamily="34" charset="0"/>
                        </a:rPr>
                        <a:t>1:00-2:00 pm</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Lead the Dialogue: Listening/Questioning</a:t>
                      </a: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769089221"/>
                  </a:ext>
                </a:extLst>
              </a:tr>
              <a:tr h="131696">
                <a:tc>
                  <a:txBody>
                    <a:bodyPr/>
                    <a:lstStyle/>
                    <a:p>
                      <a:pPr marL="0" marR="0" lvl="0" indent="0" algn="r" defTabSz="412016" rtl="0" eaLnBrk="1" fontAlgn="auto" latinLnBrk="0" hangingPunct="0">
                        <a:lnSpc>
                          <a:spcPct val="100000"/>
                        </a:lnSpc>
                        <a:spcBef>
                          <a:spcPts val="0"/>
                        </a:spcBef>
                        <a:spcAft>
                          <a:spcPts val="0"/>
                        </a:spcAft>
                        <a:buClrTx/>
                        <a:buSzTx/>
                        <a:buFontTx/>
                        <a:buNone/>
                        <a:tabLst/>
                        <a:defRPr/>
                      </a:pPr>
                      <a:r>
                        <a:rPr lang="en-US" sz="1000" b="1" dirty="0">
                          <a:solidFill>
                            <a:srgbClr val="19285D"/>
                          </a:solidFill>
                          <a:latin typeface="+mn-lt"/>
                          <a:cs typeface="Arial" panose="020B0604020202020204" pitchFamily="34" charset="0"/>
                        </a:rPr>
                        <a:t>2:00-2:15 pm</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BREAK</a:t>
                      </a:r>
                      <a:endParaRPr lang="en-US" sz="1000" dirty="0">
                        <a:solidFill>
                          <a:srgbClr val="53565A"/>
                        </a:solidFill>
                        <a:latin typeface="+mn-lt"/>
                        <a:cs typeface="Arial" panose="020B0604020202020204" pitchFamily="34" charset="0"/>
                      </a:endParaRP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901434639"/>
                  </a:ext>
                </a:extLst>
              </a:tr>
              <a:tr h="131696">
                <a:tc>
                  <a:txBody>
                    <a:bodyPr/>
                    <a:lstStyle/>
                    <a:p>
                      <a:pPr algn="r"/>
                      <a:r>
                        <a:rPr lang="en-US" sz="1000" b="1" kern="1200" dirty="0">
                          <a:solidFill>
                            <a:srgbClr val="19285D"/>
                          </a:solidFill>
                          <a:latin typeface="+mn-lt"/>
                          <a:ea typeface="+mn-ea"/>
                          <a:cs typeface="Arial" panose="020B0604020202020204" pitchFamily="34" charset="0"/>
                        </a:rPr>
                        <a:t>2:15-3:15 pm</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Managing ‘Rabbit Holes’</a:t>
                      </a:r>
                      <a:endParaRPr lang="en-US" sz="1000" b="1" dirty="0">
                        <a:solidFill>
                          <a:srgbClr val="19285D"/>
                        </a:solidFill>
                        <a:latin typeface="+mn-lt"/>
                        <a:cs typeface="Arial" panose="020B0604020202020204" pitchFamily="34" charset="0"/>
                      </a:endParaRP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897116"/>
                  </a:ext>
                </a:extLst>
              </a:tr>
              <a:tr h="131696">
                <a:tc>
                  <a:txBody>
                    <a:bodyPr/>
                    <a:lstStyle/>
                    <a:p>
                      <a:pPr algn="r"/>
                      <a:r>
                        <a:rPr lang="en-US" sz="1000" b="1" kern="1200" dirty="0">
                          <a:solidFill>
                            <a:srgbClr val="19285D"/>
                          </a:solidFill>
                          <a:latin typeface="+mn-lt"/>
                          <a:ea typeface="+mn-ea"/>
                          <a:cs typeface="Arial" panose="020B0604020202020204" pitchFamily="34" charset="0"/>
                        </a:rPr>
                        <a:t>3:15-3:45 pm</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GROW</a:t>
                      </a: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007396224"/>
                  </a:ext>
                </a:extLst>
              </a:tr>
              <a:tr h="131696">
                <a:tc>
                  <a:txBody>
                    <a:bodyPr/>
                    <a:lstStyle/>
                    <a:p>
                      <a:pPr algn="r"/>
                      <a:r>
                        <a:rPr lang="en-US" sz="1000" b="1" kern="1200" dirty="0">
                          <a:solidFill>
                            <a:srgbClr val="19285D"/>
                          </a:solidFill>
                          <a:latin typeface="+mn-lt"/>
                          <a:ea typeface="+mn-ea"/>
                          <a:cs typeface="Arial" panose="020B0604020202020204" pitchFamily="34" charset="0"/>
                        </a:rPr>
                        <a:t>3:45-5:00 pm</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Dialogue Duos</a:t>
                      </a: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453478042"/>
                  </a:ext>
                </a:extLst>
              </a:tr>
            </a:tbl>
          </a:graphicData>
        </a:graphic>
      </p:graphicFrame>
      <p:sp>
        <p:nvSpPr>
          <p:cNvPr id="10" name="Isosceles Triangle 6">
            <a:extLst>
              <a:ext uri="{FF2B5EF4-FFF2-40B4-BE49-F238E27FC236}">
                <a16:creationId xmlns:a16="http://schemas.microsoft.com/office/drawing/2014/main" id="{723C2FD1-7B49-BBEE-B076-0B537CEB3056}"/>
              </a:ext>
            </a:extLst>
          </p:cNvPr>
          <p:cNvSpPr/>
          <p:nvPr/>
        </p:nvSpPr>
        <p:spPr>
          <a:xfrm rot="5400000">
            <a:off x="50887" y="5547931"/>
            <a:ext cx="224950" cy="326722"/>
          </a:xfrm>
          <a:prstGeom prst="triangle">
            <a:avLst/>
          </a:prstGeom>
          <a:solidFill>
            <a:srgbClr val="C1D7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B119AE"/>
              </a:solidFill>
            </a:endParaRPr>
          </a:p>
        </p:txBody>
      </p:sp>
    </p:spTree>
    <p:extLst>
      <p:ext uri="{BB962C8B-B14F-4D97-AF65-F5344CB8AC3E}">
        <p14:creationId xmlns:p14="http://schemas.microsoft.com/office/powerpoint/2010/main" val="16115537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8A498F81-88F1-DC00-5BFF-A11C45F170E4}"/>
              </a:ext>
            </a:extLst>
          </p:cNvPr>
          <p:cNvGraphicFramePr>
            <a:graphicFrameLocks noGrp="1"/>
          </p:cNvGraphicFramePr>
          <p:nvPr>
            <p:extLst>
              <p:ext uri="{D42A27DB-BD31-4B8C-83A1-F6EECF244321}">
                <p14:modId xmlns:p14="http://schemas.microsoft.com/office/powerpoint/2010/main" val="689565223"/>
              </p:ext>
            </p:extLst>
          </p:nvPr>
        </p:nvGraphicFramePr>
        <p:xfrm>
          <a:off x="239697" y="3401430"/>
          <a:ext cx="4310908" cy="1104900"/>
        </p:xfrm>
        <a:graphic>
          <a:graphicData uri="http://schemas.openxmlformats.org/drawingml/2006/table">
            <a:tbl>
              <a:tblPr firstRow="1" bandRow="1">
                <a:tableStyleId>{5C22544A-7EE6-4342-B048-85BDC9FD1C3A}</a:tableStyleId>
              </a:tblPr>
              <a:tblGrid>
                <a:gridCol w="1399032">
                  <a:extLst>
                    <a:ext uri="{9D8B030D-6E8A-4147-A177-3AD203B41FA5}">
                      <a16:colId xmlns:a16="http://schemas.microsoft.com/office/drawing/2014/main" val="3460872777"/>
                    </a:ext>
                  </a:extLst>
                </a:gridCol>
                <a:gridCol w="2911876">
                  <a:extLst>
                    <a:ext uri="{9D8B030D-6E8A-4147-A177-3AD203B41FA5}">
                      <a16:colId xmlns:a16="http://schemas.microsoft.com/office/drawing/2014/main" val="3929844881"/>
                    </a:ext>
                  </a:extLst>
                </a:gridCol>
              </a:tblGrid>
              <a:tr h="0">
                <a:tc gridSpan="2">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white"/>
                          </a:solidFill>
                          <a:effectLst/>
                          <a:uLnTx/>
                          <a:uFillTx/>
                          <a:latin typeface="+mn-lt"/>
                          <a:ea typeface="+mn-ea"/>
                          <a:cs typeface="+mn-cs"/>
                        </a:rPr>
                        <a:t>Day 1 AM Focus – Echocardiogram &amp; Our Patients</a:t>
                      </a:r>
                      <a:endParaRPr kumimoji="0" lang="en-US" sz="1000" b="1" i="0" u="none" strike="noStrike" kern="1200" cap="none" spc="0" normalizeH="0" baseline="0" noProof="0" dirty="0">
                        <a:ln>
                          <a:noFill/>
                        </a:ln>
                        <a:solidFill>
                          <a:prstClr val="white"/>
                        </a:solidFill>
                        <a:effectLst/>
                        <a:uLnTx/>
                        <a:uFillTx/>
                        <a:latin typeface="Century Schoolbook" panose="02040604050505020304" pitchFamily="18" charset="0"/>
                        <a:ea typeface="Times New Roman" panose="02020603050405020304" pitchFamily="18" charset="0"/>
                        <a:cs typeface="Times New Roman" panose="02020603050405020304" pitchFamily="18" charset="0"/>
                      </a:endParaRPr>
                    </a:p>
                  </a:txBody>
                  <a:tcPr marL="121920" marR="121920" marT="34290" marB="3429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9285D"/>
                    </a:solidFill>
                  </a:tcPr>
                </a:tc>
                <a:tc hMerge="1">
                  <a:txBody>
                    <a:bodyPr/>
                    <a:lstStyle/>
                    <a:p>
                      <a:pPr algn="l"/>
                      <a:endParaRPr lang="en-US" sz="1100" dirty="0">
                        <a:latin typeface="+mn-lt"/>
                        <a:cs typeface="Arial" panose="020B0604020202020204" pitchFamily="34" charset="0"/>
                      </a:endParaRP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9285D"/>
                    </a:solidFill>
                  </a:tcPr>
                </a:tc>
                <a:extLst>
                  <a:ext uri="{0D108BD9-81ED-4DB2-BD59-A6C34878D82A}">
                    <a16:rowId xmlns:a16="http://schemas.microsoft.com/office/drawing/2014/main" val="150405150"/>
                  </a:ext>
                </a:extLst>
              </a:tr>
              <a:tr h="0">
                <a:tc>
                  <a:txBody>
                    <a:bodyPr/>
                    <a:lstStyle/>
                    <a:p>
                      <a:pPr algn="r"/>
                      <a:r>
                        <a:rPr lang="en-US" sz="1000" b="1" dirty="0">
                          <a:solidFill>
                            <a:srgbClr val="19285D"/>
                          </a:solidFill>
                          <a:latin typeface="+mn-lt"/>
                          <a:cs typeface="Arial" panose="020B0604020202020204" pitchFamily="34" charset="0"/>
                        </a:rPr>
                        <a:t>9:00-9:30 am</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Welcome &amp; Ice Breaker</a:t>
                      </a: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62979764"/>
                  </a:ext>
                </a:extLst>
              </a:tr>
              <a:tr h="0">
                <a:tc>
                  <a:txBody>
                    <a:bodyPr/>
                    <a:lstStyle/>
                    <a:p>
                      <a:pPr algn="r"/>
                      <a:r>
                        <a:rPr lang="en-US" sz="1000" b="1" dirty="0">
                          <a:solidFill>
                            <a:srgbClr val="19285D"/>
                          </a:solidFill>
                          <a:latin typeface="+mn-lt"/>
                          <a:cs typeface="Arial" panose="020B0604020202020204" pitchFamily="34" charset="0"/>
                        </a:rPr>
                        <a:t>9:30-10:45 am </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spcBef>
                          <a:spcPts val="0"/>
                        </a:spcBef>
                        <a:spcAft>
                          <a:spcPts val="0"/>
                        </a:spcAft>
                      </a:pPr>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Echo Clinical Cultivator</a:t>
                      </a: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30955845"/>
                  </a:ext>
                </a:extLst>
              </a:tr>
              <a:tr h="0">
                <a:tc>
                  <a:txBody>
                    <a:bodyPr/>
                    <a:lstStyle/>
                    <a:p>
                      <a:pPr marL="0" marR="0" lvl="0" indent="0" algn="r" defTabSz="412016" rtl="0" eaLnBrk="1" fontAlgn="auto" latinLnBrk="0" hangingPunct="0">
                        <a:lnSpc>
                          <a:spcPct val="100000"/>
                        </a:lnSpc>
                        <a:spcBef>
                          <a:spcPts val="0"/>
                        </a:spcBef>
                        <a:spcAft>
                          <a:spcPts val="0"/>
                        </a:spcAft>
                        <a:buClrTx/>
                        <a:buSzTx/>
                        <a:buFontTx/>
                        <a:buNone/>
                        <a:tabLst/>
                        <a:defRPr/>
                      </a:pPr>
                      <a:r>
                        <a:rPr lang="en-US" sz="1000" b="1" dirty="0">
                          <a:solidFill>
                            <a:srgbClr val="19285D"/>
                          </a:solidFill>
                          <a:latin typeface="+mn-lt"/>
                          <a:cs typeface="Arial" panose="020B0604020202020204" pitchFamily="34" charset="0"/>
                        </a:rPr>
                        <a:t>10:45-11:00 am </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BREAK</a:t>
                      </a:r>
                      <a:endParaRPr lang="en-US" sz="1000" dirty="0">
                        <a:solidFill>
                          <a:srgbClr val="53565A"/>
                        </a:solidFill>
                        <a:latin typeface="+mn-lt"/>
                        <a:cs typeface="Arial" panose="020B0604020202020204" pitchFamily="34" charset="0"/>
                      </a:endParaRP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01434639"/>
                  </a:ext>
                </a:extLst>
              </a:tr>
              <a:tr h="0">
                <a:tc>
                  <a:txBody>
                    <a:bodyPr/>
                    <a:lstStyle/>
                    <a:p>
                      <a:pPr algn="r"/>
                      <a:r>
                        <a:rPr lang="en-US" sz="1000" b="1" kern="1200" dirty="0">
                          <a:solidFill>
                            <a:srgbClr val="19285D"/>
                          </a:solidFill>
                          <a:latin typeface="+mn-lt"/>
                          <a:ea typeface="+mn-ea"/>
                          <a:cs typeface="Arial" panose="020B0604020202020204" pitchFamily="34" charset="0"/>
                        </a:rPr>
                        <a:t>11:00 am-12:00 pm </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Patient Identifiers</a:t>
                      </a:r>
                      <a:endParaRPr lang="en-US" sz="1000" b="1" dirty="0">
                        <a:solidFill>
                          <a:srgbClr val="19285D"/>
                        </a:solidFill>
                        <a:latin typeface="+mn-lt"/>
                        <a:cs typeface="Arial" panose="020B0604020202020204" pitchFamily="34" charset="0"/>
                      </a:endParaRP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897116"/>
                  </a:ext>
                </a:extLst>
              </a:tr>
            </a:tbl>
          </a:graphicData>
        </a:graphic>
      </p:graphicFrame>
      <p:sp>
        <p:nvSpPr>
          <p:cNvPr id="5" name="Slide Image Placeholder 4">
            <a:extLst>
              <a:ext uri="{FF2B5EF4-FFF2-40B4-BE49-F238E27FC236}">
                <a16:creationId xmlns:a16="http://schemas.microsoft.com/office/drawing/2014/main" id="{7CFA5034-538A-49EE-9071-0D5E1FEECD6B}"/>
              </a:ext>
            </a:extLst>
          </p:cNvPr>
          <p:cNvSpPr>
            <a:spLocks noGrp="1" noRot="1" noChangeAspect="1"/>
          </p:cNvSpPr>
          <p:nvPr>
            <p:ph type="sldImg"/>
          </p:nvPr>
        </p:nvSpPr>
        <p:spPr>
          <a:xfrm>
            <a:off x="206375" y="546100"/>
            <a:ext cx="4365625" cy="2455863"/>
          </a:xfrm>
        </p:spPr>
      </p:sp>
      <p:sp>
        <p:nvSpPr>
          <p:cNvPr id="6" name="Notes Placeholder 5">
            <a:extLst>
              <a:ext uri="{FF2B5EF4-FFF2-40B4-BE49-F238E27FC236}">
                <a16:creationId xmlns:a16="http://schemas.microsoft.com/office/drawing/2014/main" id="{3C3CF719-FA8E-46B6-A84B-1DF430680CCF}"/>
              </a:ext>
            </a:extLst>
          </p:cNvPr>
          <p:cNvSpPr>
            <a:spLocks noGrp="1"/>
          </p:cNvSpPr>
          <p:nvPr>
            <p:ph type="body" idx="1"/>
          </p:nvPr>
        </p:nvSpPr>
        <p:spPr/>
        <p:txBody>
          <a:bodyPr/>
          <a:lstStyle/>
          <a:p>
            <a:pPr marL="171450" indent="-171450">
              <a:spcAft>
                <a:spcPts val="600"/>
              </a:spcAft>
              <a:buFont typeface="Arial" panose="020B0604020202020204" pitchFamily="34" charset="0"/>
              <a:buChar char="•"/>
            </a:pPr>
            <a:r>
              <a:rPr lang="en-US" b="1" dirty="0"/>
              <a:t>Welcome</a:t>
            </a:r>
            <a:r>
              <a:rPr lang="en-US" dirty="0"/>
              <a:t> participants to Day 1 of RCPS Masterclass.</a:t>
            </a:r>
          </a:p>
          <a:p>
            <a:pPr marL="171450" indent="-171450">
              <a:spcAft>
                <a:spcPts val="600"/>
              </a:spcAft>
              <a:buFont typeface="Arial" panose="020B0604020202020204" pitchFamily="34" charset="0"/>
              <a:buChar char="•"/>
            </a:pPr>
            <a:r>
              <a:rPr lang="en-US" b="1" dirty="0"/>
              <a:t>Introduce</a:t>
            </a:r>
            <a:r>
              <a:rPr lang="en-US" dirty="0"/>
              <a:t> yourself and any other facilitators. </a:t>
            </a:r>
          </a:p>
          <a:p>
            <a:endParaRPr lang="en-US" dirty="0"/>
          </a:p>
        </p:txBody>
      </p:sp>
      <p:sp>
        <p:nvSpPr>
          <p:cNvPr id="4" name="Isosceles Triangle 6">
            <a:extLst>
              <a:ext uri="{FF2B5EF4-FFF2-40B4-BE49-F238E27FC236}">
                <a16:creationId xmlns:a16="http://schemas.microsoft.com/office/drawing/2014/main" id="{1DD03338-A339-07E6-66B1-F1A620279317}"/>
              </a:ext>
            </a:extLst>
          </p:cNvPr>
          <p:cNvSpPr/>
          <p:nvPr/>
        </p:nvSpPr>
        <p:spPr>
          <a:xfrm rot="5400000">
            <a:off x="50887" y="3550446"/>
            <a:ext cx="224950" cy="326722"/>
          </a:xfrm>
          <a:prstGeom prst="triangle">
            <a:avLst/>
          </a:prstGeom>
          <a:solidFill>
            <a:srgbClr val="C1D7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B119AE"/>
              </a:solidFill>
            </a:endParaRPr>
          </a:p>
        </p:txBody>
      </p:sp>
      <p:sp>
        <p:nvSpPr>
          <p:cNvPr id="2" name="Rectangle 1">
            <a:extLst>
              <a:ext uri="{FF2B5EF4-FFF2-40B4-BE49-F238E27FC236}">
                <a16:creationId xmlns:a16="http://schemas.microsoft.com/office/drawing/2014/main" id="{231AC2E9-D434-4644-E98A-62AB05ACA853}"/>
              </a:ext>
            </a:extLst>
          </p:cNvPr>
          <p:cNvSpPr/>
          <p:nvPr/>
        </p:nvSpPr>
        <p:spPr>
          <a:xfrm>
            <a:off x="116305" y="30115"/>
            <a:ext cx="4908120" cy="277785"/>
          </a:xfrm>
          <a:prstGeom prst="rect">
            <a:avLst/>
          </a:prstGeom>
        </p:spPr>
        <p:txBody>
          <a:bodyPr wrap="square" lIns="92217" tIns="46109" rIns="92217" bIns="46109" anchor="ctr">
            <a:spAutoFit/>
          </a:bodyPr>
          <a:lstStyle/>
          <a:p>
            <a:pPr algn="l">
              <a:spcBef>
                <a:spcPts val="403"/>
              </a:spcBef>
            </a:pPr>
            <a:r>
              <a:rPr lang="en-US" sz="1200" b="1" dirty="0">
                <a:solidFill>
                  <a:schemeClr val="bg1"/>
                </a:solidFill>
                <a:latin typeface="Arial" panose="020B0604020202020204" pitchFamily="34" charset="0"/>
                <a:cs typeface="Arial" panose="020B0604020202020204" pitchFamily="34" charset="0"/>
              </a:rPr>
              <a:t>DAY 1: RCPS MASTERCLASS</a:t>
            </a:r>
          </a:p>
        </p:txBody>
      </p:sp>
      <p:graphicFrame>
        <p:nvGraphicFramePr>
          <p:cNvPr id="7" name="Table 6">
            <a:extLst>
              <a:ext uri="{FF2B5EF4-FFF2-40B4-BE49-F238E27FC236}">
                <a16:creationId xmlns:a16="http://schemas.microsoft.com/office/drawing/2014/main" id="{73F46DF7-6C76-1BA2-2B70-492A396CE3E1}"/>
              </a:ext>
            </a:extLst>
          </p:cNvPr>
          <p:cNvGraphicFramePr>
            <a:graphicFrameLocks noGrp="1"/>
          </p:cNvGraphicFramePr>
          <p:nvPr>
            <p:extLst>
              <p:ext uri="{D42A27DB-BD31-4B8C-83A1-F6EECF244321}">
                <p14:modId xmlns:p14="http://schemas.microsoft.com/office/powerpoint/2010/main" val="892861911"/>
              </p:ext>
            </p:extLst>
          </p:nvPr>
        </p:nvGraphicFramePr>
        <p:xfrm>
          <a:off x="240214" y="4506330"/>
          <a:ext cx="4315702" cy="1546860"/>
        </p:xfrm>
        <a:graphic>
          <a:graphicData uri="http://schemas.openxmlformats.org/drawingml/2006/table">
            <a:tbl>
              <a:tblPr firstRow="1" bandRow="1">
                <a:tableStyleId>{5C22544A-7EE6-4342-B048-85BDC9FD1C3A}</a:tableStyleId>
              </a:tblPr>
              <a:tblGrid>
                <a:gridCol w="1397298">
                  <a:extLst>
                    <a:ext uri="{9D8B030D-6E8A-4147-A177-3AD203B41FA5}">
                      <a16:colId xmlns:a16="http://schemas.microsoft.com/office/drawing/2014/main" val="3460872777"/>
                    </a:ext>
                  </a:extLst>
                </a:gridCol>
                <a:gridCol w="2918404">
                  <a:extLst>
                    <a:ext uri="{9D8B030D-6E8A-4147-A177-3AD203B41FA5}">
                      <a16:colId xmlns:a16="http://schemas.microsoft.com/office/drawing/2014/main" val="3929844881"/>
                    </a:ext>
                  </a:extLst>
                </a:gridCol>
              </a:tblGrid>
              <a:tr h="131696">
                <a:tc gridSpan="2">
                  <a:txBody>
                    <a:bodyPr/>
                    <a:lstStyle/>
                    <a:p>
                      <a:pPr marL="0" marR="0">
                        <a:spcBef>
                          <a:spcPts val="0"/>
                        </a:spcBef>
                        <a:spcAft>
                          <a:spcPts val="0"/>
                        </a:spcAft>
                      </a:pPr>
                      <a:r>
                        <a:rPr lang="en-US" sz="1000" dirty="0">
                          <a:effectLst/>
                        </a:rPr>
                        <a:t>Day 1 PM Focus – </a:t>
                      </a:r>
                      <a:r>
                        <a:rPr kumimoji="0" lang="en-US" sz="1000" b="1" i="0" u="none" strike="noStrike" kern="1200" cap="none" spc="0" normalizeH="0" baseline="0" noProof="0" dirty="0">
                          <a:ln>
                            <a:noFill/>
                          </a:ln>
                          <a:solidFill>
                            <a:prstClr val="white"/>
                          </a:solidFill>
                          <a:effectLst/>
                          <a:uLnTx/>
                          <a:uFillTx/>
                          <a:latin typeface="+mn-lt"/>
                          <a:ea typeface="+mn-ea"/>
                          <a:cs typeface="+mn-cs"/>
                        </a:rPr>
                        <a:t>Echocardiogram</a:t>
                      </a:r>
                      <a:r>
                        <a:rPr lang="en-US" sz="1000" dirty="0">
                          <a:effectLst/>
                        </a:rPr>
                        <a:t>: Connection is Crucial/Application </a:t>
                      </a:r>
                      <a:endParaRPr lang="en-US" sz="1000" dirty="0">
                        <a:effectLst/>
                        <a:latin typeface="Century Schoolbook" panose="02040604050505020304" pitchFamily="18" charset="0"/>
                        <a:ea typeface="Times New Roman" panose="02020603050405020304" pitchFamily="18" charset="0"/>
                        <a:cs typeface="Times New Roman" panose="02020603050405020304" pitchFamily="18" charset="0"/>
                      </a:endParaRPr>
                    </a:p>
                  </a:txBody>
                  <a:tcPr marL="121920" marR="121920" marT="34290" marB="3429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9285D"/>
                    </a:solidFill>
                  </a:tcPr>
                </a:tc>
                <a:tc hMerge="1">
                  <a:txBody>
                    <a:bodyPr/>
                    <a:lstStyle/>
                    <a:p>
                      <a:pPr algn="l"/>
                      <a:endParaRPr lang="en-US" sz="1100" dirty="0">
                        <a:latin typeface="+mn-lt"/>
                        <a:cs typeface="Arial" panose="020B0604020202020204" pitchFamily="34" charset="0"/>
                      </a:endParaRP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9285D"/>
                    </a:solidFill>
                  </a:tcPr>
                </a:tc>
                <a:extLst>
                  <a:ext uri="{0D108BD9-81ED-4DB2-BD59-A6C34878D82A}">
                    <a16:rowId xmlns:a16="http://schemas.microsoft.com/office/drawing/2014/main" val="150405150"/>
                  </a:ext>
                </a:extLst>
              </a:tr>
              <a:tr h="131696">
                <a:tc>
                  <a:txBody>
                    <a:bodyPr/>
                    <a:lstStyle/>
                    <a:p>
                      <a:pPr algn="r"/>
                      <a:r>
                        <a:rPr lang="en-US" sz="1000" b="1" dirty="0">
                          <a:solidFill>
                            <a:srgbClr val="19285D"/>
                          </a:solidFill>
                          <a:latin typeface="+mn-lt"/>
                          <a:cs typeface="Arial" panose="020B0604020202020204" pitchFamily="34" charset="0"/>
                        </a:rPr>
                        <a:t>12:00-1:00 pm</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LUNCH</a:t>
                      </a: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762979764"/>
                  </a:ext>
                </a:extLst>
              </a:tr>
              <a:tr h="131696">
                <a:tc>
                  <a:txBody>
                    <a:bodyPr/>
                    <a:lstStyle/>
                    <a:p>
                      <a:pPr algn="r"/>
                      <a:r>
                        <a:rPr lang="en-US" sz="1000" b="1" dirty="0">
                          <a:solidFill>
                            <a:srgbClr val="19285D"/>
                          </a:solidFill>
                          <a:latin typeface="+mn-lt"/>
                          <a:cs typeface="Arial" panose="020B0604020202020204" pitchFamily="34" charset="0"/>
                        </a:rPr>
                        <a:t>1:00-2:00 pm</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Lead the Dialogue: Listening/Questioning</a:t>
                      </a: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769089221"/>
                  </a:ext>
                </a:extLst>
              </a:tr>
              <a:tr h="131696">
                <a:tc>
                  <a:txBody>
                    <a:bodyPr/>
                    <a:lstStyle/>
                    <a:p>
                      <a:pPr marL="0" marR="0" lvl="0" indent="0" algn="r" defTabSz="412016" rtl="0" eaLnBrk="1" fontAlgn="auto" latinLnBrk="0" hangingPunct="0">
                        <a:lnSpc>
                          <a:spcPct val="100000"/>
                        </a:lnSpc>
                        <a:spcBef>
                          <a:spcPts val="0"/>
                        </a:spcBef>
                        <a:spcAft>
                          <a:spcPts val="0"/>
                        </a:spcAft>
                        <a:buClrTx/>
                        <a:buSzTx/>
                        <a:buFontTx/>
                        <a:buNone/>
                        <a:tabLst/>
                        <a:defRPr/>
                      </a:pPr>
                      <a:r>
                        <a:rPr lang="en-US" sz="1000" b="1" dirty="0">
                          <a:solidFill>
                            <a:srgbClr val="19285D"/>
                          </a:solidFill>
                          <a:latin typeface="+mn-lt"/>
                          <a:cs typeface="Arial" panose="020B0604020202020204" pitchFamily="34" charset="0"/>
                        </a:rPr>
                        <a:t>2:00-2:15 pm</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BREAK</a:t>
                      </a:r>
                      <a:endParaRPr lang="en-US" sz="1000" dirty="0">
                        <a:solidFill>
                          <a:srgbClr val="53565A"/>
                        </a:solidFill>
                        <a:latin typeface="+mn-lt"/>
                        <a:cs typeface="Arial" panose="020B0604020202020204" pitchFamily="34" charset="0"/>
                      </a:endParaRP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901434639"/>
                  </a:ext>
                </a:extLst>
              </a:tr>
              <a:tr h="131696">
                <a:tc>
                  <a:txBody>
                    <a:bodyPr/>
                    <a:lstStyle/>
                    <a:p>
                      <a:pPr algn="r"/>
                      <a:r>
                        <a:rPr lang="en-US" sz="1000" b="1" kern="1200" dirty="0">
                          <a:solidFill>
                            <a:srgbClr val="19285D"/>
                          </a:solidFill>
                          <a:latin typeface="+mn-lt"/>
                          <a:ea typeface="+mn-ea"/>
                          <a:cs typeface="Arial" panose="020B0604020202020204" pitchFamily="34" charset="0"/>
                        </a:rPr>
                        <a:t>2:15-3:15 pm</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Managing ‘Rabbit Holes’</a:t>
                      </a:r>
                      <a:endParaRPr lang="en-US" sz="1000" b="1" dirty="0">
                        <a:solidFill>
                          <a:srgbClr val="19285D"/>
                        </a:solidFill>
                        <a:latin typeface="+mn-lt"/>
                        <a:cs typeface="Arial" panose="020B0604020202020204" pitchFamily="34" charset="0"/>
                      </a:endParaRP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897116"/>
                  </a:ext>
                </a:extLst>
              </a:tr>
              <a:tr h="131696">
                <a:tc>
                  <a:txBody>
                    <a:bodyPr/>
                    <a:lstStyle/>
                    <a:p>
                      <a:pPr algn="r"/>
                      <a:r>
                        <a:rPr lang="en-US" sz="1000" b="1" kern="1200" dirty="0">
                          <a:solidFill>
                            <a:srgbClr val="19285D"/>
                          </a:solidFill>
                          <a:latin typeface="+mn-lt"/>
                          <a:ea typeface="+mn-ea"/>
                          <a:cs typeface="Arial" panose="020B0604020202020204" pitchFamily="34" charset="0"/>
                        </a:rPr>
                        <a:t>3:15-3:45 pm</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GROW</a:t>
                      </a: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007396224"/>
                  </a:ext>
                </a:extLst>
              </a:tr>
              <a:tr h="131696">
                <a:tc>
                  <a:txBody>
                    <a:bodyPr/>
                    <a:lstStyle/>
                    <a:p>
                      <a:pPr algn="r"/>
                      <a:r>
                        <a:rPr lang="en-US" sz="1000" b="1" kern="1200" dirty="0">
                          <a:solidFill>
                            <a:srgbClr val="19285D"/>
                          </a:solidFill>
                          <a:latin typeface="+mn-lt"/>
                          <a:ea typeface="+mn-ea"/>
                          <a:cs typeface="Arial" panose="020B0604020202020204" pitchFamily="34" charset="0"/>
                        </a:rPr>
                        <a:t>3:45-5:00 pm</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Dialogue Duos</a:t>
                      </a: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453478042"/>
                  </a:ext>
                </a:extLst>
              </a:tr>
            </a:tbl>
          </a:graphicData>
        </a:graphic>
      </p:graphicFrame>
    </p:spTree>
    <p:extLst>
      <p:ext uri="{BB962C8B-B14F-4D97-AF65-F5344CB8AC3E}">
        <p14:creationId xmlns:p14="http://schemas.microsoft.com/office/powerpoint/2010/main" val="103825478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6375" y="546100"/>
            <a:ext cx="4365625" cy="2455863"/>
          </a:xfrm>
        </p:spPr>
      </p:sp>
      <p:sp>
        <p:nvSpPr>
          <p:cNvPr id="3" name="Notes Placeholder 2"/>
          <p:cNvSpPr>
            <a:spLocks noGrp="1"/>
          </p:cNvSpPr>
          <p:nvPr>
            <p:ph type="body" idx="1"/>
          </p:nvPr>
        </p:nvSpPr>
        <p:spPr/>
        <p:txBody>
          <a:bodyPr/>
          <a:lstStyle/>
          <a:p>
            <a:r>
              <a:rPr lang="en-US" b="1" dirty="0"/>
              <a:t>Review</a:t>
            </a:r>
            <a:r>
              <a:rPr lang="en-US" dirty="0"/>
              <a:t> the on-screen additional best practices for prepping for an HCP conversation.</a:t>
            </a:r>
          </a:p>
        </p:txBody>
      </p:sp>
      <p:sp>
        <p:nvSpPr>
          <p:cNvPr id="4" name="Rectangle 3">
            <a:extLst>
              <a:ext uri="{FF2B5EF4-FFF2-40B4-BE49-F238E27FC236}">
                <a16:creationId xmlns:a16="http://schemas.microsoft.com/office/drawing/2014/main" id="{FC7125C2-E914-9938-BE15-7BA9A3AA3411}"/>
              </a:ext>
            </a:extLst>
          </p:cNvPr>
          <p:cNvSpPr/>
          <p:nvPr/>
        </p:nvSpPr>
        <p:spPr>
          <a:xfrm>
            <a:off x="116305" y="30115"/>
            <a:ext cx="4908120" cy="277785"/>
          </a:xfrm>
          <a:prstGeom prst="rect">
            <a:avLst/>
          </a:prstGeom>
        </p:spPr>
        <p:txBody>
          <a:bodyPr wrap="square" lIns="92217" tIns="46109" rIns="92217" bIns="46109" anchor="ctr">
            <a:spAutoFit/>
          </a:bodyPr>
          <a:lstStyle/>
          <a:p>
            <a:pPr algn="l">
              <a:spcBef>
                <a:spcPts val="403"/>
              </a:spcBef>
            </a:pPr>
            <a:r>
              <a:rPr lang="en-US" sz="1200" b="1" dirty="0">
                <a:solidFill>
                  <a:schemeClr val="bg1"/>
                </a:solidFill>
                <a:latin typeface="Arial" panose="020B0604020202020204" pitchFamily="34" charset="0"/>
                <a:cs typeface="Arial" panose="020B0604020202020204" pitchFamily="34" charset="0"/>
              </a:rPr>
              <a:t>DAY 1: RCPS MASTERCLASS</a:t>
            </a:r>
          </a:p>
        </p:txBody>
      </p:sp>
      <p:graphicFrame>
        <p:nvGraphicFramePr>
          <p:cNvPr id="8" name="Table 7">
            <a:extLst>
              <a:ext uri="{FF2B5EF4-FFF2-40B4-BE49-F238E27FC236}">
                <a16:creationId xmlns:a16="http://schemas.microsoft.com/office/drawing/2014/main" id="{E48688CD-ED09-32E5-BCA3-044B10672616}"/>
              </a:ext>
            </a:extLst>
          </p:cNvPr>
          <p:cNvGraphicFramePr>
            <a:graphicFrameLocks noGrp="1"/>
          </p:cNvGraphicFramePr>
          <p:nvPr>
            <p:extLst>
              <p:ext uri="{D42A27DB-BD31-4B8C-83A1-F6EECF244321}">
                <p14:modId xmlns:p14="http://schemas.microsoft.com/office/powerpoint/2010/main" val="3359066552"/>
              </p:ext>
            </p:extLst>
          </p:nvPr>
        </p:nvGraphicFramePr>
        <p:xfrm>
          <a:off x="239697" y="3401430"/>
          <a:ext cx="4310908" cy="1104900"/>
        </p:xfrm>
        <a:graphic>
          <a:graphicData uri="http://schemas.openxmlformats.org/drawingml/2006/table">
            <a:tbl>
              <a:tblPr firstRow="1" bandRow="1">
                <a:tableStyleId>{5C22544A-7EE6-4342-B048-85BDC9FD1C3A}</a:tableStyleId>
              </a:tblPr>
              <a:tblGrid>
                <a:gridCol w="1399032">
                  <a:extLst>
                    <a:ext uri="{9D8B030D-6E8A-4147-A177-3AD203B41FA5}">
                      <a16:colId xmlns:a16="http://schemas.microsoft.com/office/drawing/2014/main" val="3460872777"/>
                    </a:ext>
                  </a:extLst>
                </a:gridCol>
                <a:gridCol w="2911876">
                  <a:extLst>
                    <a:ext uri="{9D8B030D-6E8A-4147-A177-3AD203B41FA5}">
                      <a16:colId xmlns:a16="http://schemas.microsoft.com/office/drawing/2014/main" val="3929844881"/>
                    </a:ext>
                  </a:extLst>
                </a:gridCol>
              </a:tblGrid>
              <a:tr h="0">
                <a:tc gridSpan="2">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white"/>
                          </a:solidFill>
                          <a:effectLst/>
                          <a:uLnTx/>
                          <a:uFillTx/>
                          <a:latin typeface="+mn-lt"/>
                          <a:ea typeface="+mn-ea"/>
                          <a:cs typeface="+mn-cs"/>
                        </a:rPr>
                        <a:t>Day 1 AM Focus – Echocardiogram &amp; Our Patients</a:t>
                      </a:r>
                      <a:endParaRPr kumimoji="0" lang="en-US" sz="1000" b="1" i="0" u="none" strike="noStrike" kern="1200" cap="none" spc="0" normalizeH="0" baseline="0" noProof="0" dirty="0">
                        <a:ln>
                          <a:noFill/>
                        </a:ln>
                        <a:solidFill>
                          <a:prstClr val="white"/>
                        </a:solidFill>
                        <a:effectLst/>
                        <a:uLnTx/>
                        <a:uFillTx/>
                        <a:latin typeface="Century Schoolbook" panose="02040604050505020304" pitchFamily="18" charset="0"/>
                        <a:ea typeface="Times New Roman" panose="02020603050405020304" pitchFamily="18" charset="0"/>
                        <a:cs typeface="Times New Roman" panose="02020603050405020304" pitchFamily="18" charset="0"/>
                      </a:endParaRPr>
                    </a:p>
                  </a:txBody>
                  <a:tcPr marL="121920" marR="121920" marT="34290" marB="3429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9285D"/>
                    </a:solidFill>
                  </a:tcPr>
                </a:tc>
                <a:tc hMerge="1">
                  <a:txBody>
                    <a:bodyPr/>
                    <a:lstStyle/>
                    <a:p>
                      <a:pPr algn="l"/>
                      <a:endParaRPr lang="en-US" sz="1100" dirty="0">
                        <a:latin typeface="+mn-lt"/>
                        <a:cs typeface="Arial" panose="020B0604020202020204" pitchFamily="34" charset="0"/>
                      </a:endParaRP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9285D"/>
                    </a:solidFill>
                  </a:tcPr>
                </a:tc>
                <a:extLst>
                  <a:ext uri="{0D108BD9-81ED-4DB2-BD59-A6C34878D82A}">
                    <a16:rowId xmlns:a16="http://schemas.microsoft.com/office/drawing/2014/main" val="150405150"/>
                  </a:ext>
                </a:extLst>
              </a:tr>
              <a:tr h="0">
                <a:tc>
                  <a:txBody>
                    <a:bodyPr/>
                    <a:lstStyle/>
                    <a:p>
                      <a:pPr algn="r"/>
                      <a:r>
                        <a:rPr lang="en-US" sz="1000" b="1" dirty="0">
                          <a:solidFill>
                            <a:srgbClr val="19285D"/>
                          </a:solidFill>
                          <a:latin typeface="+mn-lt"/>
                          <a:cs typeface="Arial" panose="020B0604020202020204" pitchFamily="34" charset="0"/>
                        </a:rPr>
                        <a:t>9:00-9:30 am</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Welcome &amp; Ice Breaker</a:t>
                      </a: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62979764"/>
                  </a:ext>
                </a:extLst>
              </a:tr>
              <a:tr h="0">
                <a:tc>
                  <a:txBody>
                    <a:bodyPr/>
                    <a:lstStyle/>
                    <a:p>
                      <a:pPr algn="r"/>
                      <a:r>
                        <a:rPr lang="en-US" sz="1000" b="1" dirty="0">
                          <a:solidFill>
                            <a:srgbClr val="19285D"/>
                          </a:solidFill>
                          <a:latin typeface="+mn-lt"/>
                          <a:cs typeface="Arial" panose="020B0604020202020204" pitchFamily="34" charset="0"/>
                        </a:rPr>
                        <a:t>9:30-10:45 am </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spcBef>
                          <a:spcPts val="0"/>
                        </a:spcBef>
                        <a:spcAft>
                          <a:spcPts val="0"/>
                        </a:spcAft>
                      </a:pPr>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Echo Clinical Cultivator</a:t>
                      </a: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30955845"/>
                  </a:ext>
                </a:extLst>
              </a:tr>
              <a:tr h="0">
                <a:tc>
                  <a:txBody>
                    <a:bodyPr/>
                    <a:lstStyle/>
                    <a:p>
                      <a:pPr marL="0" marR="0" lvl="0" indent="0" algn="r" defTabSz="412016" rtl="0" eaLnBrk="1" fontAlgn="auto" latinLnBrk="0" hangingPunct="0">
                        <a:lnSpc>
                          <a:spcPct val="100000"/>
                        </a:lnSpc>
                        <a:spcBef>
                          <a:spcPts val="0"/>
                        </a:spcBef>
                        <a:spcAft>
                          <a:spcPts val="0"/>
                        </a:spcAft>
                        <a:buClrTx/>
                        <a:buSzTx/>
                        <a:buFontTx/>
                        <a:buNone/>
                        <a:tabLst/>
                        <a:defRPr/>
                      </a:pPr>
                      <a:r>
                        <a:rPr lang="en-US" sz="1000" b="1" dirty="0">
                          <a:solidFill>
                            <a:srgbClr val="19285D"/>
                          </a:solidFill>
                          <a:latin typeface="+mn-lt"/>
                          <a:cs typeface="Arial" panose="020B0604020202020204" pitchFamily="34" charset="0"/>
                        </a:rPr>
                        <a:t>10:45-11:00 am </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BREAK</a:t>
                      </a:r>
                      <a:endParaRPr lang="en-US" sz="1000" dirty="0">
                        <a:solidFill>
                          <a:srgbClr val="53565A"/>
                        </a:solidFill>
                        <a:latin typeface="+mn-lt"/>
                        <a:cs typeface="Arial" panose="020B0604020202020204" pitchFamily="34" charset="0"/>
                      </a:endParaRP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01434639"/>
                  </a:ext>
                </a:extLst>
              </a:tr>
              <a:tr h="0">
                <a:tc>
                  <a:txBody>
                    <a:bodyPr/>
                    <a:lstStyle/>
                    <a:p>
                      <a:pPr algn="r"/>
                      <a:r>
                        <a:rPr lang="en-US" sz="1000" b="1" kern="1200" dirty="0">
                          <a:solidFill>
                            <a:srgbClr val="19285D"/>
                          </a:solidFill>
                          <a:latin typeface="+mn-lt"/>
                          <a:ea typeface="+mn-ea"/>
                          <a:cs typeface="Arial" panose="020B0604020202020204" pitchFamily="34" charset="0"/>
                        </a:rPr>
                        <a:t>11:00 am-12:00 pm </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Patient Identifiers</a:t>
                      </a:r>
                      <a:endParaRPr lang="en-US" sz="1000" b="1" dirty="0">
                        <a:solidFill>
                          <a:srgbClr val="19285D"/>
                        </a:solidFill>
                        <a:latin typeface="+mn-lt"/>
                        <a:cs typeface="Arial" panose="020B0604020202020204" pitchFamily="34" charset="0"/>
                      </a:endParaRP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897116"/>
                  </a:ext>
                </a:extLst>
              </a:tr>
            </a:tbl>
          </a:graphicData>
        </a:graphic>
      </p:graphicFrame>
      <p:graphicFrame>
        <p:nvGraphicFramePr>
          <p:cNvPr id="9" name="Table 8">
            <a:extLst>
              <a:ext uri="{FF2B5EF4-FFF2-40B4-BE49-F238E27FC236}">
                <a16:creationId xmlns:a16="http://schemas.microsoft.com/office/drawing/2014/main" id="{5AFA4229-41F7-A6A4-D68F-CD10182E95FE}"/>
              </a:ext>
            </a:extLst>
          </p:cNvPr>
          <p:cNvGraphicFramePr>
            <a:graphicFrameLocks noGrp="1"/>
          </p:cNvGraphicFramePr>
          <p:nvPr>
            <p:extLst>
              <p:ext uri="{D42A27DB-BD31-4B8C-83A1-F6EECF244321}">
                <p14:modId xmlns:p14="http://schemas.microsoft.com/office/powerpoint/2010/main" val="53879485"/>
              </p:ext>
            </p:extLst>
          </p:nvPr>
        </p:nvGraphicFramePr>
        <p:xfrm>
          <a:off x="240214" y="4506330"/>
          <a:ext cx="4315702" cy="1546860"/>
        </p:xfrm>
        <a:graphic>
          <a:graphicData uri="http://schemas.openxmlformats.org/drawingml/2006/table">
            <a:tbl>
              <a:tblPr firstRow="1" bandRow="1">
                <a:tableStyleId>{5C22544A-7EE6-4342-B048-85BDC9FD1C3A}</a:tableStyleId>
              </a:tblPr>
              <a:tblGrid>
                <a:gridCol w="1397298">
                  <a:extLst>
                    <a:ext uri="{9D8B030D-6E8A-4147-A177-3AD203B41FA5}">
                      <a16:colId xmlns:a16="http://schemas.microsoft.com/office/drawing/2014/main" val="3460872777"/>
                    </a:ext>
                  </a:extLst>
                </a:gridCol>
                <a:gridCol w="2918404">
                  <a:extLst>
                    <a:ext uri="{9D8B030D-6E8A-4147-A177-3AD203B41FA5}">
                      <a16:colId xmlns:a16="http://schemas.microsoft.com/office/drawing/2014/main" val="3929844881"/>
                    </a:ext>
                  </a:extLst>
                </a:gridCol>
              </a:tblGrid>
              <a:tr h="131696">
                <a:tc gridSpan="2">
                  <a:txBody>
                    <a:bodyPr/>
                    <a:lstStyle/>
                    <a:p>
                      <a:pPr marL="0" marR="0">
                        <a:spcBef>
                          <a:spcPts val="0"/>
                        </a:spcBef>
                        <a:spcAft>
                          <a:spcPts val="0"/>
                        </a:spcAft>
                      </a:pPr>
                      <a:r>
                        <a:rPr lang="en-US" sz="1000" dirty="0">
                          <a:effectLst/>
                        </a:rPr>
                        <a:t>Day 1 PM Focus – </a:t>
                      </a:r>
                      <a:r>
                        <a:rPr kumimoji="0" lang="en-US" sz="1000" b="1" i="0" u="none" strike="noStrike" kern="1200" cap="none" spc="0" normalizeH="0" baseline="0" noProof="0" dirty="0">
                          <a:ln>
                            <a:noFill/>
                          </a:ln>
                          <a:solidFill>
                            <a:prstClr val="white"/>
                          </a:solidFill>
                          <a:effectLst/>
                          <a:uLnTx/>
                          <a:uFillTx/>
                          <a:latin typeface="+mn-lt"/>
                          <a:ea typeface="+mn-ea"/>
                          <a:cs typeface="+mn-cs"/>
                        </a:rPr>
                        <a:t>Echocardiogram</a:t>
                      </a:r>
                      <a:r>
                        <a:rPr lang="en-US" sz="1000" dirty="0">
                          <a:effectLst/>
                        </a:rPr>
                        <a:t>: Connection is Crucial/Application </a:t>
                      </a:r>
                      <a:endParaRPr lang="en-US" sz="1000" dirty="0">
                        <a:effectLst/>
                        <a:latin typeface="Century Schoolbook" panose="02040604050505020304" pitchFamily="18" charset="0"/>
                        <a:ea typeface="Times New Roman" panose="02020603050405020304" pitchFamily="18" charset="0"/>
                        <a:cs typeface="Times New Roman" panose="02020603050405020304" pitchFamily="18" charset="0"/>
                      </a:endParaRPr>
                    </a:p>
                  </a:txBody>
                  <a:tcPr marL="121920" marR="121920" marT="34290" marB="3429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9285D"/>
                    </a:solidFill>
                  </a:tcPr>
                </a:tc>
                <a:tc hMerge="1">
                  <a:txBody>
                    <a:bodyPr/>
                    <a:lstStyle/>
                    <a:p>
                      <a:pPr algn="l"/>
                      <a:endParaRPr lang="en-US" sz="1100" dirty="0">
                        <a:latin typeface="+mn-lt"/>
                        <a:cs typeface="Arial" panose="020B0604020202020204" pitchFamily="34" charset="0"/>
                      </a:endParaRP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9285D"/>
                    </a:solidFill>
                  </a:tcPr>
                </a:tc>
                <a:extLst>
                  <a:ext uri="{0D108BD9-81ED-4DB2-BD59-A6C34878D82A}">
                    <a16:rowId xmlns:a16="http://schemas.microsoft.com/office/drawing/2014/main" val="150405150"/>
                  </a:ext>
                </a:extLst>
              </a:tr>
              <a:tr h="131696">
                <a:tc>
                  <a:txBody>
                    <a:bodyPr/>
                    <a:lstStyle/>
                    <a:p>
                      <a:pPr algn="r"/>
                      <a:r>
                        <a:rPr lang="en-US" sz="1000" b="1" dirty="0">
                          <a:solidFill>
                            <a:srgbClr val="19285D"/>
                          </a:solidFill>
                          <a:latin typeface="+mn-lt"/>
                          <a:cs typeface="Arial" panose="020B0604020202020204" pitchFamily="34" charset="0"/>
                        </a:rPr>
                        <a:t>12:00-1:00 pm</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LUNCH</a:t>
                      </a: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762979764"/>
                  </a:ext>
                </a:extLst>
              </a:tr>
              <a:tr h="131696">
                <a:tc>
                  <a:txBody>
                    <a:bodyPr/>
                    <a:lstStyle/>
                    <a:p>
                      <a:pPr algn="r"/>
                      <a:r>
                        <a:rPr lang="en-US" sz="1000" b="1" dirty="0">
                          <a:solidFill>
                            <a:srgbClr val="19285D"/>
                          </a:solidFill>
                          <a:latin typeface="+mn-lt"/>
                          <a:cs typeface="Arial" panose="020B0604020202020204" pitchFamily="34" charset="0"/>
                        </a:rPr>
                        <a:t>1:00-2:00 pm</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Lead the Dialogue: Listening/Questioning</a:t>
                      </a: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769089221"/>
                  </a:ext>
                </a:extLst>
              </a:tr>
              <a:tr h="131696">
                <a:tc>
                  <a:txBody>
                    <a:bodyPr/>
                    <a:lstStyle/>
                    <a:p>
                      <a:pPr marL="0" marR="0" lvl="0" indent="0" algn="r" defTabSz="412016" rtl="0" eaLnBrk="1" fontAlgn="auto" latinLnBrk="0" hangingPunct="0">
                        <a:lnSpc>
                          <a:spcPct val="100000"/>
                        </a:lnSpc>
                        <a:spcBef>
                          <a:spcPts val="0"/>
                        </a:spcBef>
                        <a:spcAft>
                          <a:spcPts val="0"/>
                        </a:spcAft>
                        <a:buClrTx/>
                        <a:buSzTx/>
                        <a:buFontTx/>
                        <a:buNone/>
                        <a:tabLst/>
                        <a:defRPr/>
                      </a:pPr>
                      <a:r>
                        <a:rPr lang="en-US" sz="1000" b="1" dirty="0">
                          <a:solidFill>
                            <a:srgbClr val="19285D"/>
                          </a:solidFill>
                          <a:latin typeface="+mn-lt"/>
                          <a:cs typeface="Arial" panose="020B0604020202020204" pitchFamily="34" charset="0"/>
                        </a:rPr>
                        <a:t>2:00-2:15 pm</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BREAK</a:t>
                      </a:r>
                      <a:endParaRPr lang="en-US" sz="1000" dirty="0">
                        <a:solidFill>
                          <a:srgbClr val="53565A"/>
                        </a:solidFill>
                        <a:latin typeface="+mn-lt"/>
                        <a:cs typeface="Arial" panose="020B0604020202020204" pitchFamily="34" charset="0"/>
                      </a:endParaRP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901434639"/>
                  </a:ext>
                </a:extLst>
              </a:tr>
              <a:tr h="131696">
                <a:tc>
                  <a:txBody>
                    <a:bodyPr/>
                    <a:lstStyle/>
                    <a:p>
                      <a:pPr algn="r"/>
                      <a:r>
                        <a:rPr lang="en-US" sz="1000" b="1" kern="1200" dirty="0">
                          <a:solidFill>
                            <a:srgbClr val="19285D"/>
                          </a:solidFill>
                          <a:latin typeface="+mn-lt"/>
                          <a:ea typeface="+mn-ea"/>
                          <a:cs typeface="Arial" panose="020B0604020202020204" pitchFamily="34" charset="0"/>
                        </a:rPr>
                        <a:t>2:15-3:15 pm</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Managing ‘Rabbit Holes’</a:t>
                      </a:r>
                      <a:endParaRPr lang="en-US" sz="1000" b="1" dirty="0">
                        <a:solidFill>
                          <a:srgbClr val="19285D"/>
                        </a:solidFill>
                        <a:latin typeface="+mn-lt"/>
                        <a:cs typeface="Arial" panose="020B0604020202020204" pitchFamily="34" charset="0"/>
                      </a:endParaRP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897116"/>
                  </a:ext>
                </a:extLst>
              </a:tr>
              <a:tr h="131696">
                <a:tc>
                  <a:txBody>
                    <a:bodyPr/>
                    <a:lstStyle/>
                    <a:p>
                      <a:pPr algn="r"/>
                      <a:r>
                        <a:rPr lang="en-US" sz="1000" b="1" kern="1200" dirty="0">
                          <a:solidFill>
                            <a:srgbClr val="19285D"/>
                          </a:solidFill>
                          <a:latin typeface="+mn-lt"/>
                          <a:ea typeface="+mn-ea"/>
                          <a:cs typeface="Arial" panose="020B0604020202020204" pitchFamily="34" charset="0"/>
                        </a:rPr>
                        <a:t>3:15-3:45 pm</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GROW</a:t>
                      </a: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007396224"/>
                  </a:ext>
                </a:extLst>
              </a:tr>
              <a:tr h="131696">
                <a:tc>
                  <a:txBody>
                    <a:bodyPr/>
                    <a:lstStyle/>
                    <a:p>
                      <a:pPr algn="r"/>
                      <a:r>
                        <a:rPr lang="en-US" sz="1000" b="1" kern="1200" dirty="0">
                          <a:solidFill>
                            <a:srgbClr val="19285D"/>
                          </a:solidFill>
                          <a:latin typeface="+mn-lt"/>
                          <a:ea typeface="+mn-ea"/>
                          <a:cs typeface="Arial" panose="020B0604020202020204" pitchFamily="34" charset="0"/>
                        </a:rPr>
                        <a:t>3:45-5:00 pm</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Dialogue Duos</a:t>
                      </a: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453478042"/>
                  </a:ext>
                </a:extLst>
              </a:tr>
            </a:tbl>
          </a:graphicData>
        </a:graphic>
      </p:graphicFrame>
      <p:sp>
        <p:nvSpPr>
          <p:cNvPr id="10" name="Isosceles Triangle 6">
            <a:extLst>
              <a:ext uri="{FF2B5EF4-FFF2-40B4-BE49-F238E27FC236}">
                <a16:creationId xmlns:a16="http://schemas.microsoft.com/office/drawing/2014/main" id="{592D07FD-131E-2D6C-4B0D-B74374B28072}"/>
              </a:ext>
            </a:extLst>
          </p:cNvPr>
          <p:cNvSpPr/>
          <p:nvPr/>
        </p:nvSpPr>
        <p:spPr>
          <a:xfrm rot="5400000">
            <a:off x="50887" y="5547931"/>
            <a:ext cx="224950" cy="326722"/>
          </a:xfrm>
          <a:prstGeom prst="triangle">
            <a:avLst/>
          </a:prstGeom>
          <a:solidFill>
            <a:srgbClr val="C1D7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B119AE"/>
              </a:solidFill>
            </a:endParaRPr>
          </a:p>
        </p:txBody>
      </p:sp>
    </p:spTree>
    <p:extLst>
      <p:ext uri="{BB962C8B-B14F-4D97-AF65-F5344CB8AC3E}">
        <p14:creationId xmlns:p14="http://schemas.microsoft.com/office/powerpoint/2010/main" val="121967658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6375" y="546100"/>
            <a:ext cx="4365625" cy="2455863"/>
          </a:xfrm>
        </p:spPr>
      </p:sp>
      <p:sp>
        <p:nvSpPr>
          <p:cNvPr id="3" name="Notes Placeholder 2"/>
          <p:cNvSpPr>
            <a:spLocks noGrp="1"/>
          </p:cNvSpPr>
          <p:nvPr>
            <p:ph type="body" idx="1"/>
          </p:nvPr>
        </p:nvSpPr>
        <p:spPr/>
        <p:txBody>
          <a:bodyPr/>
          <a:lstStyle/>
          <a:p>
            <a:r>
              <a:rPr lang="en-US" b="1" dirty="0"/>
              <a:t>Review</a:t>
            </a:r>
            <a:r>
              <a:rPr lang="en-US" dirty="0"/>
              <a:t> the on-screen additional best practices for following up on an HCP conversation.</a:t>
            </a:r>
          </a:p>
        </p:txBody>
      </p:sp>
      <p:sp>
        <p:nvSpPr>
          <p:cNvPr id="4" name="Rectangle 3">
            <a:extLst>
              <a:ext uri="{FF2B5EF4-FFF2-40B4-BE49-F238E27FC236}">
                <a16:creationId xmlns:a16="http://schemas.microsoft.com/office/drawing/2014/main" id="{FCC3A9B5-CF7C-34B2-158B-D501F67AB8FC}"/>
              </a:ext>
            </a:extLst>
          </p:cNvPr>
          <p:cNvSpPr/>
          <p:nvPr/>
        </p:nvSpPr>
        <p:spPr>
          <a:xfrm>
            <a:off x="116305" y="30115"/>
            <a:ext cx="4908120" cy="277785"/>
          </a:xfrm>
          <a:prstGeom prst="rect">
            <a:avLst/>
          </a:prstGeom>
        </p:spPr>
        <p:txBody>
          <a:bodyPr wrap="square" lIns="92217" tIns="46109" rIns="92217" bIns="46109" anchor="ctr">
            <a:spAutoFit/>
          </a:bodyPr>
          <a:lstStyle/>
          <a:p>
            <a:pPr algn="l">
              <a:spcBef>
                <a:spcPts val="403"/>
              </a:spcBef>
            </a:pPr>
            <a:r>
              <a:rPr lang="en-US" sz="1200" b="1" dirty="0">
                <a:solidFill>
                  <a:schemeClr val="bg1"/>
                </a:solidFill>
                <a:latin typeface="Arial" panose="020B0604020202020204" pitchFamily="34" charset="0"/>
                <a:cs typeface="Arial" panose="020B0604020202020204" pitchFamily="34" charset="0"/>
              </a:rPr>
              <a:t>DAY 1: RCPS MASTERCLASS</a:t>
            </a:r>
          </a:p>
        </p:txBody>
      </p:sp>
      <p:graphicFrame>
        <p:nvGraphicFramePr>
          <p:cNvPr id="8" name="Table 7">
            <a:extLst>
              <a:ext uri="{FF2B5EF4-FFF2-40B4-BE49-F238E27FC236}">
                <a16:creationId xmlns:a16="http://schemas.microsoft.com/office/drawing/2014/main" id="{EA7613D8-0A4B-0F35-7358-96A9D606D279}"/>
              </a:ext>
            </a:extLst>
          </p:cNvPr>
          <p:cNvGraphicFramePr>
            <a:graphicFrameLocks noGrp="1"/>
          </p:cNvGraphicFramePr>
          <p:nvPr>
            <p:extLst>
              <p:ext uri="{D42A27DB-BD31-4B8C-83A1-F6EECF244321}">
                <p14:modId xmlns:p14="http://schemas.microsoft.com/office/powerpoint/2010/main" val="3359066552"/>
              </p:ext>
            </p:extLst>
          </p:nvPr>
        </p:nvGraphicFramePr>
        <p:xfrm>
          <a:off x="239697" y="3401430"/>
          <a:ext cx="4310908" cy="1104900"/>
        </p:xfrm>
        <a:graphic>
          <a:graphicData uri="http://schemas.openxmlformats.org/drawingml/2006/table">
            <a:tbl>
              <a:tblPr firstRow="1" bandRow="1">
                <a:tableStyleId>{5C22544A-7EE6-4342-B048-85BDC9FD1C3A}</a:tableStyleId>
              </a:tblPr>
              <a:tblGrid>
                <a:gridCol w="1399032">
                  <a:extLst>
                    <a:ext uri="{9D8B030D-6E8A-4147-A177-3AD203B41FA5}">
                      <a16:colId xmlns:a16="http://schemas.microsoft.com/office/drawing/2014/main" val="3460872777"/>
                    </a:ext>
                  </a:extLst>
                </a:gridCol>
                <a:gridCol w="2911876">
                  <a:extLst>
                    <a:ext uri="{9D8B030D-6E8A-4147-A177-3AD203B41FA5}">
                      <a16:colId xmlns:a16="http://schemas.microsoft.com/office/drawing/2014/main" val="3929844881"/>
                    </a:ext>
                  </a:extLst>
                </a:gridCol>
              </a:tblGrid>
              <a:tr h="0">
                <a:tc gridSpan="2">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white"/>
                          </a:solidFill>
                          <a:effectLst/>
                          <a:uLnTx/>
                          <a:uFillTx/>
                          <a:latin typeface="+mn-lt"/>
                          <a:ea typeface="+mn-ea"/>
                          <a:cs typeface="+mn-cs"/>
                        </a:rPr>
                        <a:t>Day 1 AM Focus – Echocardiogram &amp; Our Patients</a:t>
                      </a:r>
                      <a:endParaRPr kumimoji="0" lang="en-US" sz="1000" b="1" i="0" u="none" strike="noStrike" kern="1200" cap="none" spc="0" normalizeH="0" baseline="0" noProof="0" dirty="0">
                        <a:ln>
                          <a:noFill/>
                        </a:ln>
                        <a:solidFill>
                          <a:prstClr val="white"/>
                        </a:solidFill>
                        <a:effectLst/>
                        <a:uLnTx/>
                        <a:uFillTx/>
                        <a:latin typeface="Century Schoolbook" panose="02040604050505020304" pitchFamily="18" charset="0"/>
                        <a:ea typeface="Times New Roman" panose="02020603050405020304" pitchFamily="18" charset="0"/>
                        <a:cs typeface="Times New Roman" panose="02020603050405020304" pitchFamily="18" charset="0"/>
                      </a:endParaRPr>
                    </a:p>
                  </a:txBody>
                  <a:tcPr marL="121920" marR="121920" marT="34290" marB="3429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9285D"/>
                    </a:solidFill>
                  </a:tcPr>
                </a:tc>
                <a:tc hMerge="1">
                  <a:txBody>
                    <a:bodyPr/>
                    <a:lstStyle/>
                    <a:p>
                      <a:pPr algn="l"/>
                      <a:endParaRPr lang="en-US" sz="1100" dirty="0">
                        <a:latin typeface="+mn-lt"/>
                        <a:cs typeface="Arial" panose="020B0604020202020204" pitchFamily="34" charset="0"/>
                      </a:endParaRP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9285D"/>
                    </a:solidFill>
                  </a:tcPr>
                </a:tc>
                <a:extLst>
                  <a:ext uri="{0D108BD9-81ED-4DB2-BD59-A6C34878D82A}">
                    <a16:rowId xmlns:a16="http://schemas.microsoft.com/office/drawing/2014/main" val="150405150"/>
                  </a:ext>
                </a:extLst>
              </a:tr>
              <a:tr h="0">
                <a:tc>
                  <a:txBody>
                    <a:bodyPr/>
                    <a:lstStyle/>
                    <a:p>
                      <a:pPr algn="r"/>
                      <a:r>
                        <a:rPr lang="en-US" sz="1000" b="1" dirty="0">
                          <a:solidFill>
                            <a:srgbClr val="19285D"/>
                          </a:solidFill>
                          <a:latin typeface="+mn-lt"/>
                          <a:cs typeface="Arial" panose="020B0604020202020204" pitchFamily="34" charset="0"/>
                        </a:rPr>
                        <a:t>9:00-9:30 am</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Welcome &amp; Ice Breaker</a:t>
                      </a: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62979764"/>
                  </a:ext>
                </a:extLst>
              </a:tr>
              <a:tr h="0">
                <a:tc>
                  <a:txBody>
                    <a:bodyPr/>
                    <a:lstStyle/>
                    <a:p>
                      <a:pPr algn="r"/>
                      <a:r>
                        <a:rPr lang="en-US" sz="1000" b="1" dirty="0">
                          <a:solidFill>
                            <a:srgbClr val="19285D"/>
                          </a:solidFill>
                          <a:latin typeface="+mn-lt"/>
                          <a:cs typeface="Arial" panose="020B0604020202020204" pitchFamily="34" charset="0"/>
                        </a:rPr>
                        <a:t>9:30-10:45 am </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spcBef>
                          <a:spcPts val="0"/>
                        </a:spcBef>
                        <a:spcAft>
                          <a:spcPts val="0"/>
                        </a:spcAft>
                      </a:pPr>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Echo Clinical Cultivator</a:t>
                      </a: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30955845"/>
                  </a:ext>
                </a:extLst>
              </a:tr>
              <a:tr h="0">
                <a:tc>
                  <a:txBody>
                    <a:bodyPr/>
                    <a:lstStyle/>
                    <a:p>
                      <a:pPr marL="0" marR="0" lvl="0" indent="0" algn="r" defTabSz="412016" rtl="0" eaLnBrk="1" fontAlgn="auto" latinLnBrk="0" hangingPunct="0">
                        <a:lnSpc>
                          <a:spcPct val="100000"/>
                        </a:lnSpc>
                        <a:spcBef>
                          <a:spcPts val="0"/>
                        </a:spcBef>
                        <a:spcAft>
                          <a:spcPts val="0"/>
                        </a:spcAft>
                        <a:buClrTx/>
                        <a:buSzTx/>
                        <a:buFontTx/>
                        <a:buNone/>
                        <a:tabLst/>
                        <a:defRPr/>
                      </a:pPr>
                      <a:r>
                        <a:rPr lang="en-US" sz="1000" b="1" dirty="0">
                          <a:solidFill>
                            <a:srgbClr val="19285D"/>
                          </a:solidFill>
                          <a:latin typeface="+mn-lt"/>
                          <a:cs typeface="Arial" panose="020B0604020202020204" pitchFamily="34" charset="0"/>
                        </a:rPr>
                        <a:t>10:45-11:00 am </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BREAK</a:t>
                      </a:r>
                      <a:endParaRPr lang="en-US" sz="1000" dirty="0">
                        <a:solidFill>
                          <a:srgbClr val="53565A"/>
                        </a:solidFill>
                        <a:latin typeface="+mn-lt"/>
                        <a:cs typeface="Arial" panose="020B0604020202020204" pitchFamily="34" charset="0"/>
                      </a:endParaRP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01434639"/>
                  </a:ext>
                </a:extLst>
              </a:tr>
              <a:tr h="0">
                <a:tc>
                  <a:txBody>
                    <a:bodyPr/>
                    <a:lstStyle/>
                    <a:p>
                      <a:pPr algn="r"/>
                      <a:r>
                        <a:rPr lang="en-US" sz="1000" b="1" kern="1200" dirty="0">
                          <a:solidFill>
                            <a:srgbClr val="19285D"/>
                          </a:solidFill>
                          <a:latin typeface="+mn-lt"/>
                          <a:ea typeface="+mn-ea"/>
                          <a:cs typeface="Arial" panose="020B0604020202020204" pitchFamily="34" charset="0"/>
                        </a:rPr>
                        <a:t>11:00 am-12:00 pm </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Patient Identifiers</a:t>
                      </a:r>
                      <a:endParaRPr lang="en-US" sz="1000" b="1" dirty="0">
                        <a:solidFill>
                          <a:srgbClr val="19285D"/>
                        </a:solidFill>
                        <a:latin typeface="+mn-lt"/>
                        <a:cs typeface="Arial" panose="020B0604020202020204" pitchFamily="34" charset="0"/>
                      </a:endParaRP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897116"/>
                  </a:ext>
                </a:extLst>
              </a:tr>
            </a:tbl>
          </a:graphicData>
        </a:graphic>
      </p:graphicFrame>
      <p:graphicFrame>
        <p:nvGraphicFramePr>
          <p:cNvPr id="9" name="Table 8">
            <a:extLst>
              <a:ext uri="{FF2B5EF4-FFF2-40B4-BE49-F238E27FC236}">
                <a16:creationId xmlns:a16="http://schemas.microsoft.com/office/drawing/2014/main" id="{4B4E0802-83CF-0BAB-05E4-F645C91B86D8}"/>
              </a:ext>
            </a:extLst>
          </p:cNvPr>
          <p:cNvGraphicFramePr>
            <a:graphicFrameLocks noGrp="1"/>
          </p:cNvGraphicFramePr>
          <p:nvPr>
            <p:extLst>
              <p:ext uri="{D42A27DB-BD31-4B8C-83A1-F6EECF244321}">
                <p14:modId xmlns:p14="http://schemas.microsoft.com/office/powerpoint/2010/main" val="53879485"/>
              </p:ext>
            </p:extLst>
          </p:nvPr>
        </p:nvGraphicFramePr>
        <p:xfrm>
          <a:off x="240214" y="4506330"/>
          <a:ext cx="4315702" cy="1546860"/>
        </p:xfrm>
        <a:graphic>
          <a:graphicData uri="http://schemas.openxmlformats.org/drawingml/2006/table">
            <a:tbl>
              <a:tblPr firstRow="1" bandRow="1">
                <a:tableStyleId>{5C22544A-7EE6-4342-B048-85BDC9FD1C3A}</a:tableStyleId>
              </a:tblPr>
              <a:tblGrid>
                <a:gridCol w="1397298">
                  <a:extLst>
                    <a:ext uri="{9D8B030D-6E8A-4147-A177-3AD203B41FA5}">
                      <a16:colId xmlns:a16="http://schemas.microsoft.com/office/drawing/2014/main" val="3460872777"/>
                    </a:ext>
                  </a:extLst>
                </a:gridCol>
                <a:gridCol w="2918404">
                  <a:extLst>
                    <a:ext uri="{9D8B030D-6E8A-4147-A177-3AD203B41FA5}">
                      <a16:colId xmlns:a16="http://schemas.microsoft.com/office/drawing/2014/main" val="3929844881"/>
                    </a:ext>
                  </a:extLst>
                </a:gridCol>
              </a:tblGrid>
              <a:tr h="131696">
                <a:tc gridSpan="2">
                  <a:txBody>
                    <a:bodyPr/>
                    <a:lstStyle/>
                    <a:p>
                      <a:pPr marL="0" marR="0">
                        <a:spcBef>
                          <a:spcPts val="0"/>
                        </a:spcBef>
                        <a:spcAft>
                          <a:spcPts val="0"/>
                        </a:spcAft>
                      </a:pPr>
                      <a:r>
                        <a:rPr lang="en-US" sz="1000" dirty="0">
                          <a:effectLst/>
                        </a:rPr>
                        <a:t>Day 1 PM Focus – </a:t>
                      </a:r>
                      <a:r>
                        <a:rPr kumimoji="0" lang="en-US" sz="1000" b="1" i="0" u="none" strike="noStrike" kern="1200" cap="none" spc="0" normalizeH="0" baseline="0" noProof="0" dirty="0">
                          <a:ln>
                            <a:noFill/>
                          </a:ln>
                          <a:solidFill>
                            <a:prstClr val="white"/>
                          </a:solidFill>
                          <a:effectLst/>
                          <a:uLnTx/>
                          <a:uFillTx/>
                          <a:latin typeface="+mn-lt"/>
                          <a:ea typeface="+mn-ea"/>
                          <a:cs typeface="+mn-cs"/>
                        </a:rPr>
                        <a:t>Echocardiogram</a:t>
                      </a:r>
                      <a:r>
                        <a:rPr lang="en-US" sz="1000" dirty="0">
                          <a:effectLst/>
                        </a:rPr>
                        <a:t>: Connection is Crucial/Application </a:t>
                      </a:r>
                      <a:endParaRPr lang="en-US" sz="1000" dirty="0">
                        <a:effectLst/>
                        <a:latin typeface="Century Schoolbook" panose="02040604050505020304" pitchFamily="18" charset="0"/>
                        <a:ea typeface="Times New Roman" panose="02020603050405020304" pitchFamily="18" charset="0"/>
                        <a:cs typeface="Times New Roman" panose="02020603050405020304" pitchFamily="18" charset="0"/>
                      </a:endParaRPr>
                    </a:p>
                  </a:txBody>
                  <a:tcPr marL="121920" marR="121920" marT="34290" marB="3429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9285D"/>
                    </a:solidFill>
                  </a:tcPr>
                </a:tc>
                <a:tc hMerge="1">
                  <a:txBody>
                    <a:bodyPr/>
                    <a:lstStyle/>
                    <a:p>
                      <a:pPr algn="l"/>
                      <a:endParaRPr lang="en-US" sz="1100" dirty="0">
                        <a:latin typeface="+mn-lt"/>
                        <a:cs typeface="Arial" panose="020B0604020202020204" pitchFamily="34" charset="0"/>
                      </a:endParaRP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9285D"/>
                    </a:solidFill>
                  </a:tcPr>
                </a:tc>
                <a:extLst>
                  <a:ext uri="{0D108BD9-81ED-4DB2-BD59-A6C34878D82A}">
                    <a16:rowId xmlns:a16="http://schemas.microsoft.com/office/drawing/2014/main" val="150405150"/>
                  </a:ext>
                </a:extLst>
              </a:tr>
              <a:tr h="131696">
                <a:tc>
                  <a:txBody>
                    <a:bodyPr/>
                    <a:lstStyle/>
                    <a:p>
                      <a:pPr algn="r"/>
                      <a:r>
                        <a:rPr lang="en-US" sz="1000" b="1" dirty="0">
                          <a:solidFill>
                            <a:srgbClr val="19285D"/>
                          </a:solidFill>
                          <a:latin typeface="+mn-lt"/>
                          <a:cs typeface="Arial" panose="020B0604020202020204" pitchFamily="34" charset="0"/>
                        </a:rPr>
                        <a:t>12:00-1:00 pm</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LUNCH</a:t>
                      </a: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762979764"/>
                  </a:ext>
                </a:extLst>
              </a:tr>
              <a:tr h="131696">
                <a:tc>
                  <a:txBody>
                    <a:bodyPr/>
                    <a:lstStyle/>
                    <a:p>
                      <a:pPr algn="r"/>
                      <a:r>
                        <a:rPr lang="en-US" sz="1000" b="1" dirty="0">
                          <a:solidFill>
                            <a:srgbClr val="19285D"/>
                          </a:solidFill>
                          <a:latin typeface="+mn-lt"/>
                          <a:cs typeface="Arial" panose="020B0604020202020204" pitchFamily="34" charset="0"/>
                        </a:rPr>
                        <a:t>1:00-2:00 pm</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Lead the Dialogue: Listening/Questioning</a:t>
                      </a: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769089221"/>
                  </a:ext>
                </a:extLst>
              </a:tr>
              <a:tr h="131696">
                <a:tc>
                  <a:txBody>
                    <a:bodyPr/>
                    <a:lstStyle/>
                    <a:p>
                      <a:pPr marL="0" marR="0" lvl="0" indent="0" algn="r" defTabSz="412016" rtl="0" eaLnBrk="1" fontAlgn="auto" latinLnBrk="0" hangingPunct="0">
                        <a:lnSpc>
                          <a:spcPct val="100000"/>
                        </a:lnSpc>
                        <a:spcBef>
                          <a:spcPts val="0"/>
                        </a:spcBef>
                        <a:spcAft>
                          <a:spcPts val="0"/>
                        </a:spcAft>
                        <a:buClrTx/>
                        <a:buSzTx/>
                        <a:buFontTx/>
                        <a:buNone/>
                        <a:tabLst/>
                        <a:defRPr/>
                      </a:pPr>
                      <a:r>
                        <a:rPr lang="en-US" sz="1000" b="1" dirty="0">
                          <a:solidFill>
                            <a:srgbClr val="19285D"/>
                          </a:solidFill>
                          <a:latin typeface="+mn-lt"/>
                          <a:cs typeface="Arial" panose="020B0604020202020204" pitchFamily="34" charset="0"/>
                        </a:rPr>
                        <a:t>2:00-2:15 pm</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BREAK</a:t>
                      </a:r>
                      <a:endParaRPr lang="en-US" sz="1000" dirty="0">
                        <a:solidFill>
                          <a:srgbClr val="53565A"/>
                        </a:solidFill>
                        <a:latin typeface="+mn-lt"/>
                        <a:cs typeface="Arial" panose="020B0604020202020204" pitchFamily="34" charset="0"/>
                      </a:endParaRP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901434639"/>
                  </a:ext>
                </a:extLst>
              </a:tr>
              <a:tr h="131696">
                <a:tc>
                  <a:txBody>
                    <a:bodyPr/>
                    <a:lstStyle/>
                    <a:p>
                      <a:pPr algn="r"/>
                      <a:r>
                        <a:rPr lang="en-US" sz="1000" b="1" kern="1200" dirty="0">
                          <a:solidFill>
                            <a:srgbClr val="19285D"/>
                          </a:solidFill>
                          <a:latin typeface="+mn-lt"/>
                          <a:ea typeface="+mn-ea"/>
                          <a:cs typeface="Arial" panose="020B0604020202020204" pitchFamily="34" charset="0"/>
                        </a:rPr>
                        <a:t>2:15-3:15 pm</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Managing ‘Rabbit Holes’</a:t>
                      </a:r>
                      <a:endParaRPr lang="en-US" sz="1000" b="1" dirty="0">
                        <a:solidFill>
                          <a:srgbClr val="19285D"/>
                        </a:solidFill>
                        <a:latin typeface="+mn-lt"/>
                        <a:cs typeface="Arial" panose="020B0604020202020204" pitchFamily="34" charset="0"/>
                      </a:endParaRP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897116"/>
                  </a:ext>
                </a:extLst>
              </a:tr>
              <a:tr h="131696">
                <a:tc>
                  <a:txBody>
                    <a:bodyPr/>
                    <a:lstStyle/>
                    <a:p>
                      <a:pPr algn="r"/>
                      <a:r>
                        <a:rPr lang="en-US" sz="1000" b="1" kern="1200" dirty="0">
                          <a:solidFill>
                            <a:srgbClr val="19285D"/>
                          </a:solidFill>
                          <a:latin typeface="+mn-lt"/>
                          <a:ea typeface="+mn-ea"/>
                          <a:cs typeface="Arial" panose="020B0604020202020204" pitchFamily="34" charset="0"/>
                        </a:rPr>
                        <a:t>3:15-3:45 pm</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GROW</a:t>
                      </a: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007396224"/>
                  </a:ext>
                </a:extLst>
              </a:tr>
              <a:tr h="131696">
                <a:tc>
                  <a:txBody>
                    <a:bodyPr/>
                    <a:lstStyle/>
                    <a:p>
                      <a:pPr algn="r"/>
                      <a:r>
                        <a:rPr lang="en-US" sz="1000" b="1" kern="1200" dirty="0">
                          <a:solidFill>
                            <a:srgbClr val="19285D"/>
                          </a:solidFill>
                          <a:latin typeface="+mn-lt"/>
                          <a:ea typeface="+mn-ea"/>
                          <a:cs typeface="Arial" panose="020B0604020202020204" pitchFamily="34" charset="0"/>
                        </a:rPr>
                        <a:t>3:45-5:00 pm</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Dialogue Duos</a:t>
                      </a: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453478042"/>
                  </a:ext>
                </a:extLst>
              </a:tr>
            </a:tbl>
          </a:graphicData>
        </a:graphic>
      </p:graphicFrame>
      <p:sp>
        <p:nvSpPr>
          <p:cNvPr id="10" name="Isosceles Triangle 6">
            <a:extLst>
              <a:ext uri="{FF2B5EF4-FFF2-40B4-BE49-F238E27FC236}">
                <a16:creationId xmlns:a16="http://schemas.microsoft.com/office/drawing/2014/main" id="{8A051EF3-8C8B-0412-4971-2452D7A148FA}"/>
              </a:ext>
            </a:extLst>
          </p:cNvPr>
          <p:cNvSpPr/>
          <p:nvPr/>
        </p:nvSpPr>
        <p:spPr>
          <a:xfrm rot="5400000">
            <a:off x="50887" y="5547931"/>
            <a:ext cx="224950" cy="326722"/>
          </a:xfrm>
          <a:prstGeom prst="triangle">
            <a:avLst/>
          </a:prstGeom>
          <a:solidFill>
            <a:srgbClr val="C1D7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B119AE"/>
              </a:solidFill>
            </a:endParaRPr>
          </a:p>
        </p:txBody>
      </p:sp>
    </p:spTree>
    <p:extLst>
      <p:ext uri="{BB962C8B-B14F-4D97-AF65-F5344CB8AC3E}">
        <p14:creationId xmlns:p14="http://schemas.microsoft.com/office/powerpoint/2010/main" val="373072168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F02E968-C9B0-D336-A298-27E4189CA3CB}"/>
              </a:ext>
            </a:extLst>
          </p:cNvPr>
          <p:cNvSpPr/>
          <p:nvPr/>
        </p:nvSpPr>
        <p:spPr>
          <a:xfrm>
            <a:off x="71021" y="479395"/>
            <a:ext cx="8922059" cy="587701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8C5D505B-77CC-5873-68B7-B0A41237C309}"/>
              </a:ext>
            </a:extLst>
          </p:cNvPr>
          <p:cNvSpPr/>
          <p:nvPr/>
        </p:nvSpPr>
        <p:spPr>
          <a:xfrm>
            <a:off x="116305" y="30115"/>
            <a:ext cx="4908120" cy="277785"/>
          </a:xfrm>
          <a:prstGeom prst="rect">
            <a:avLst/>
          </a:prstGeom>
        </p:spPr>
        <p:txBody>
          <a:bodyPr wrap="square" lIns="92217" tIns="46109" rIns="92217" bIns="46109" anchor="ctr">
            <a:spAutoFit/>
          </a:bodyPr>
          <a:lstStyle/>
          <a:p>
            <a:pPr algn="l">
              <a:spcBef>
                <a:spcPts val="403"/>
              </a:spcBef>
            </a:pPr>
            <a:r>
              <a:rPr lang="en-US" sz="1200" b="1" dirty="0">
                <a:solidFill>
                  <a:schemeClr val="bg1"/>
                </a:solidFill>
                <a:latin typeface="Arial" panose="020B0604020202020204" pitchFamily="34" charset="0"/>
                <a:cs typeface="Arial" panose="020B0604020202020204" pitchFamily="34" charset="0"/>
              </a:rPr>
              <a:t>DAY 1: RCPS MASTERCLASS</a:t>
            </a:r>
          </a:p>
        </p:txBody>
      </p:sp>
      <p:pic>
        <p:nvPicPr>
          <p:cNvPr id="3" name="Picture 2">
            <a:extLst>
              <a:ext uri="{FF2B5EF4-FFF2-40B4-BE49-F238E27FC236}">
                <a16:creationId xmlns:a16="http://schemas.microsoft.com/office/drawing/2014/main" id="{A382D4E0-E713-ED88-8650-1DA47965544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332651" y="526562"/>
            <a:ext cx="4478697" cy="5804876"/>
          </a:xfrm>
          <a:prstGeom prst="rect">
            <a:avLst/>
          </a:prstGeom>
          <a:ln>
            <a:solidFill>
              <a:schemeClr val="tx2"/>
            </a:solidFill>
          </a:ln>
        </p:spPr>
      </p:pic>
    </p:spTree>
    <p:extLst>
      <p:ext uri="{BB962C8B-B14F-4D97-AF65-F5344CB8AC3E}">
        <p14:creationId xmlns:p14="http://schemas.microsoft.com/office/powerpoint/2010/main" val="178529056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Image Placeholder 4">
            <a:extLst>
              <a:ext uri="{FF2B5EF4-FFF2-40B4-BE49-F238E27FC236}">
                <a16:creationId xmlns:a16="http://schemas.microsoft.com/office/drawing/2014/main" id="{7CFA5034-538A-49EE-9071-0D5E1FEECD6B}"/>
              </a:ext>
            </a:extLst>
          </p:cNvPr>
          <p:cNvSpPr>
            <a:spLocks noGrp="1" noRot="1" noChangeAspect="1"/>
          </p:cNvSpPr>
          <p:nvPr>
            <p:ph type="sldImg"/>
          </p:nvPr>
        </p:nvSpPr>
        <p:spPr>
          <a:xfrm>
            <a:off x="206375" y="546100"/>
            <a:ext cx="4365625" cy="2455863"/>
          </a:xfrm>
        </p:spPr>
      </p:sp>
      <p:sp>
        <p:nvSpPr>
          <p:cNvPr id="6" name="Notes Placeholder 5">
            <a:extLst>
              <a:ext uri="{FF2B5EF4-FFF2-40B4-BE49-F238E27FC236}">
                <a16:creationId xmlns:a16="http://schemas.microsoft.com/office/drawing/2014/main" id="{3C3CF719-FA8E-46B6-A84B-1DF430680CCF}"/>
              </a:ext>
            </a:extLst>
          </p:cNvPr>
          <p:cNvSpPr>
            <a:spLocks noGrp="1"/>
          </p:cNvSpPr>
          <p:nvPr>
            <p:ph type="body" idx="1"/>
          </p:nvPr>
        </p:nvSpPr>
        <p:spPr/>
        <p:txBody>
          <a:bodyPr/>
          <a:lstStyle/>
          <a:p>
            <a:pPr>
              <a:spcBef>
                <a:spcPts val="600"/>
              </a:spcBef>
              <a:spcAft>
                <a:spcPts val="600"/>
              </a:spcAft>
            </a:pPr>
            <a:r>
              <a:rPr lang="en-US" b="1" dirty="0"/>
              <a:t>Say: </a:t>
            </a:r>
            <a:r>
              <a:rPr lang="en-US" i="1" dirty="0"/>
              <a:t>In your last activity of the day, pairs will work through a series of pre-set scenarios, each tailored to a specific set of HCP issues.</a:t>
            </a:r>
          </a:p>
          <a:p>
            <a:endParaRPr lang="en-US" dirty="0"/>
          </a:p>
        </p:txBody>
      </p:sp>
      <p:sp>
        <p:nvSpPr>
          <p:cNvPr id="2" name="Rectangle 1">
            <a:extLst>
              <a:ext uri="{FF2B5EF4-FFF2-40B4-BE49-F238E27FC236}">
                <a16:creationId xmlns:a16="http://schemas.microsoft.com/office/drawing/2014/main" id="{29847BBD-14A5-E67F-F611-431D66E99602}"/>
              </a:ext>
            </a:extLst>
          </p:cNvPr>
          <p:cNvSpPr/>
          <p:nvPr/>
        </p:nvSpPr>
        <p:spPr>
          <a:xfrm>
            <a:off x="116305" y="30115"/>
            <a:ext cx="4908120" cy="277785"/>
          </a:xfrm>
          <a:prstGeom prst="rect">
            <a:avLst/>
          </a:prstGeom>
        </p:spPr>
        <p:txBody>
          <a:bodyPr wrap="square" lIns="92217" tIns="46109" rIns="92217" bIns="46109" anchor="ctr">
            <a:spAutoFit/>
          </a:bodyPr>
          <a:lstStyle/>
          <a:p>
            <a:pPr algn="l">
              <a:spcBef>
                <a:spcPts val="403"/>
              </a:spcBef>
            </a:pPr>
            <a:r>
              <a:rPr lang="en-US" sz="1200" b="1" dirty="0">
                <a:solidFill>
                  <a:schemeClr val="bg1"/>
                </a:solidFill>
                <a:latin typeface="Arial" panose="020B0604020202020204" pitchFamily="34" charset="0"/>
                <a:cs typeface="Arial" panose="020B0604020202020204" pitchFamily="34" charset="0"/>
              </a:rPr>
              <a:t>DAY 1: RCPS MASTERCLASS</a:t>
            </a:r>
          </a:p>
        </p:txBody>
      </p:sp>
      <p:graphicFrame>
        <p:nvGraphicFramePr>
          <p:cNvPr id="8" name="Table 7">
            <a:extLst>
              <a:ext uri="{FF2B5EF4-FFF2-40B4-BE49-F238E27FC236}">
                <a16:creationId xmlns:a16="http://schemas.microsoft.com/office/drawing/2014/main" id="{17B9F790-C188-EC0E-93E1-806081AFD25A}"/>
              </a:ext>
            </a:extLst>
          </p:cNvPr>
          <p:cNvGraphicFramePr>
            <a:graphicFrameLocks noGrp="1"/>
          </p:cNvGraphicFramePr>
          <p:nvPr>
            <p:extLst>
              <p:ext uri="{D42A27DB-BD31-4B8C-83A1-F6EECF244321}">
                <p14:modId xmlns:p14="http://schemas.microsoft.com/office/powerpoint/2010/main" val="3359066552"/>
              </p:ext>
            </p:extLst>
          </p:nvPr>
        </p:nvGraphicFramePr>
        <p:xfrm>
          <a:off x="239697" y="3401430"/>
          <a:ext cx="4310908" cy="1104900"/>
        </p:xfrm>
        <a:graphic>
          <a:graphicData uri="http://schemas.openxmlformats.org/drawingml/2006/table">
            <a:tbl>
              <a:tblPr firstRow="1" bandRow="1">
                <a:tableStyleId>{5C22544A-7EE6-4342-B048-85BDC9FD1C3A}</a:tableStyleId>
              </a:tblPr>
              <a:tblGrid>
                <a:gridCol w="1399032">
                  <a:extLst>
                    <a:ext uri="{9D8B030D-6E8A-4147-A177-3AD203B41FA5}">
                      <a16:colId xmlns:a16="http://schemas.microsoft.com/office/drawing/2014/main" val="3460872777"/>
                    </a:ext>
                  </a:extLst>
                </a:gridCol>
                <a:gridCol w="2911876">
                  <a:extLst>
                    <a:ext uri="{9D8B030D-6E8A-4147-A177-3AD203B41FA5}">
                      <a16:colId xmlns:a16="http://schemas.microsoft.com/office/drawing/2014/main" val="3929844881"/>
                    </a:ext>
                  </a:extLst>
                </a:gridCol>
              </a:tblGrid>
              <a:tr h="0">
                <a:tc gridSpan="2">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white"/>
                          </a:solidFill>
                          <a:effectLst/>
                          <a:uLnTx/>
                          <a:uFillTx/>
                          <a:latin typeface="+mn-lt"/>
                          <a:ea typeface="+mn-ea"/>
                          <a:cs typeface="+mn-cs"/>
                        </a:rPr>
                        <a:t>Day 1 AM Focus – Echocardiogram &amp; Our Patients</a:t>
                      </a:r>
                      <a:endParaRPr kumimoji="0" lang="en-US" sz="1000" b="1" i="0" u="none" strike="noStrike" kern="1200" cap="none" spc="0" normalizeH="0" baseline="0" noProof="0" dirty="0">
                        <a:ln>
                          <a:noFill/>
                        </a:ln>
                        <a:solidFill>
                          <a:prstClr val="white"/>
                        </a:solidFill>
                        <a:effectLst/>
                        <a:uLnTx/>
                        <a:uFillTx/>
                        <a:latin typeface="Century Schoolbook" panose="02040604050505020304" pitchFamily="18" charset="0"/>
                        <a:ea typeface="Times New Roman" panose="02020603050405020304" pitchFamily="18" charset="0"/>
                        <a:cs typeface="Times New Roman" panose="02020603050405020304" pitchFamily="18" charset="0"/>
                      </a:endParaRPr>
                    </a:p>
                  </a:txBody>
                  <a:tcPr marL="121920" marR="121920" marT="34290" marB="3429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9285D"/>
                    </a:solidFill>
                  </a:tcPr>
                </a:tc>
                <a:tc hMerge="1">
                  <a:txBody>
                    <a:bodyPr/>
                    <a:lstStyle/>
                    <a:p>
                      <a:pPr algn="l"/>
                      <a:endParaRPr lang="en-US" sz="1100" dirty="0">
                        <a:latin typeface="+mn-lt"/>
                        <a:cs typeface="Arial" panose="020B0604020202020204" pitchFamily="34" charset="0"/>
                      </a:endParaRP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9285D"/>
                    </a:solidFill>
                  </a:tcPr>
                </a:tc>
                <a:extLst>
                  <a:ext uri="{0D108BD9-81ED-4DB2-BD59-A6C34878D82A}">
                    <a16:rowId xmlns:a16="http://schemas.microsoft.com/office/drawing/2014/main" val="150405150"/>
                  </a:ext>
                </a:extLst>
              </a:tr>
              <a:tr h="0">
                <a:tc>
                  <a:txBody>
                    <a:bodyPr/>
                    <a:lstStyle/>
                    <a:p>
                      <a:pPr algn="r"/>
                      <a:r>
                        <a:rPr lang="en-US" sz="1000" b="1" dirty="0">
                          <a:solidFill>
                            <a:srgbClr val="19285D"/>
                          </a:solidFill>
                          <a:latin typeface="+mn-lt"/>
                          <a:cs typeface="Arial" panose="020B0604020202020204" pitchFamily="34" charset="0"/>
                        </a:rPr>
                        <a:t>9:00-9:30 am</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Welcome &amp; Ice Breaker</a:t>
                      </a: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62979764"/>
                  </a:ext>
                </a:extLst>
              </a:tr>
              <a:tr h="0">
                <a:tc>
                  <a:txBody>
                    <a:bodyPr/>
                    <a:lstStyle/>
                    <a:p>
                      <a:pPr algn="r"/>
                      <a:r>
                        <a:rPr lang="en-US" sz="1000" b="1" dirty="0">
                          <a:solidFill>
                            <a:srgbClr val="19285D"/>
                          </a:solidFill>
                          <a:latin typeface="+mn-lt"/>
                          <a:cs typeface="Arial" panose="020B0604020202020204" pitchFamily="34" charset="0"/>
                        </a:rPr>
                        <a:t>9:30-10:45 am </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spcBef>
                          <a:spcPts val="0"/>
                        </a:spcBef>
                        <a:spcAft>
                          <a:spcPts val="0"/>
                        </a:spcAft>
                      </a:pPr>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Echo Clinical Cultivator</a:t>
                      </a: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30955845"/>
                  </a:ext>
                </a:extLst>
              </a:tr>
              <a:tr h="0">
                <a:tc>
                  <a:txBody>
                    <a:bodyPr/>
                    <a:lstStyle/>
                    <a:p>
                      <a:pPr marL="0" marR="0" lvl="0" indent="0" algn="r" defTabSz="412016" rtl="0" eaLnBrk="1" fontAlgn="auto" latinLnBrk="0" hangingPunct="0">
                        <a:lnSpc>
                          <a:spcPct val="100000"/>
                        </a:lnSpc>
                        <a:spcBef>
                          <a:spcPts val="0"/>
                        </a:spcBef>
                        <a:spcAft>
                          <a:spcPts val="0"/>
                        </a:spcAft>
                        <a:buClrTx/>
                        <a:buSzTx/>
                        <a:buFontTx/>
                        <a:buNone/>
                        <a:tabLst/>
                        <a:defRPr/>
                      </a:pPr>
                      <a:r>
                        <a:rPr lang="en-US" sz="1000" b="1" dirty="0">
                          <a:solidFill>
                            <a:srgbClr val="19285D"/>
                          </a:solidFill>
                          <a:latin typeface="+mn-lt"/>
                          <a:cs typeface="Arial" panose="020B0604020202020204" pitchFamily="34" charset="0"/>
                        </a:rPr>
                        <a:t>10:45-11:00 am </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BREAK</a:t>
                      </a:r>
                      <a:endParaRPr lang="en-US" sz="1000" dirty="0">
                        <a:solidFill>
                          <a:srgbClr val="53565A"/>
                        </a:solidFill>
                        <a:latin typeface="+mn-lt"/>
                        <a:cs typeface="Arial" panose="020B0604020202020204" pitchFamily="34" charset="0"/>
                      </a:endParaRP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01434639"/>
                  </a:ext>
                </a:extLst>
              </a:tr>
              <a:tr h="0">
                <a:tc>
                  <a:txBody>
                    <a:bodyPr/>
                    <a:lstStyle/>
                    <a:p>
                      <a:pPr algn="r"/>
                      <a:r>
                        <a:rPr lang="en-US" sz="1000" b="1" kern="1200" dirty="0">
                          <a:solidFill>
                            <a:srgbClr val="19285D"/>
                          </a:solidFill>
                          <a:latin typeface="+mn-lt"/>
                          <a:ea typeface="+mn-ea"/>
                          <a:cs typeface="Arial" panose="020B0604020202020204" pitchFamily="34" charset="0"/>
                        </a:rPr>
                        <a:t>11:00 am-12:00 pm </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Patient Identifiers</a:t>
                      </a:r>
                      <a:endParaRPr lang="en-US" sz="1000" b="1" dirty="0">
                        <a:solidFill>
                          <a:srgbClr val="19285D"/>
                        </a:solidFill>
                        <a:latin typeface="+mn-lt"/>
                        <a:cs typeface="Arial" panose="020B0604020202020204" pitchFamily="34" charset="0"/>
                      </a:endParaRP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897116"/>
                  </a:ext>
                </a:extLst>
              </a:tr>
            </a:tbl>
          </a:graphicData>
        </a:graphic>
      </p:graphicFrame>
      <p:graphicFrame>
        <p:nvGraphicFramePr>
          <p:cNvPr id="9" name="Table 8">
            <a:extLst>
              <a:ext uri="{FF2B5EF4-FFF2-40B4-BE49-F238E27FC236}">
                <a16:creationId xmlns:a16="http://schemas.microsoft.com/office/drawing/2014/main" id="{0FE81E33-54C0-0A83-FA34-159094DFE78B}"/>
              </a:ext>
            </a:extLst>
          </p:cNvPr>
          <p:cNvGraphicFramePr>
            <a:graphicFrameLocks noGrp="1"/>
          </p:cNvGraphicFramePr>
          <p:nvPr>
            <p:extLst>
              <p:ext uri="{D42A27DB-BD31-4B8C-83A1-F6EECF244321}">
                <p14:modId xmlns:p14="http://schemas.microsoft.com/office/powerpoint/2010/main" val="53879485"/>
              </p:ext>
            </p:extLst>
          </p:nvPr>
        </p:nvGraphicFramePr>
        <p:xfrm>
          <a:off x="240214" y="4506330"/>
          <a:ext cx="4315702" cy="1546860"/>
        </p:xfrm>
        <a:graphic>
          <a:graphicData uri="http://schemas.openxmlformats.org/drawingml/2006/table">
            <a:tbl>
              <a:tblPr firstRow="1" bandRow="1">
                <a:tableStyleId>{5C22544A-7EE6-4342-B048-85BDC9FD1C3A}</a:tableStyleId>
              </a:tblPr>
              <a:tblGrid>
                <a:gridCol w="1397298">
                  <a:extLst>
                    <a:ext uri="{9D8B030D-6E8A-4147-A177-3AD203B41FA5}">
                      <a16:colId xmlns:a16="http://schemas.microsoft.com/office/drawing/2014/main" val="3460872777"/>
                    </a:ext>
                  </a:extLst>
                </a:gridCol>
                <a:gridCol w="2918404">
                  <a:extLst>
                    <a:ext uri="{9D8B030D-6E8A-4147-A177-3AD203B41FA5}">
                      <a16:colId xmlns:a16="http://schemas.microsoft.com/office/drawing/2014/main" val="3929844881"/>
                    </a:ext>
                  </a:extLst>
                </a:gridCol>
              </a:tblGrid>
              <a:tr h="131696">
                <a:tc gridSpan="2">
                  <a:txBody>
                    <a:bodyPr/>
                    <a:lstStyle/>
                    <a:p>
                      <a:pPr marL="0" marR="0">
                        <a:spcBef>
                          <a:spcPts val="0"/>
                        </a:spcBef>
                        <a:spcAft>
                          <a:spcPts val="0"/>
                        </a:spcAft>
                      </a:pPr>
                      <a:r>
                        <a:rPr lang="en-US" sz="1000" dirty="0">
                          <a:effectLst/>
                        </a:rPr>
                        <a:t>Day 1 PM Focus – </a:t>
                      </a:r>
                      <a:r>
                        <a:rPr kumimoji="0" lang="en-US" sz="1000" b="1" i="0" u="none" strike="noStrike" kern="1200" cap="none" spc="0" normalizeH="0" baseline="0" noProof="0" dirty="0">
                          <a:ln>
                            <a:noFill/>
                          </a:ln>
                          <a:solidFill>
                            <a:prstClr val="white"/>
                          </a:solidFill>
                          <a:effectLst/>
                          <a:uLnTx/>
                          <a:uFillTx/>
                          <a:latin typeface="+mn-lt"/>
                          <a:ea typeface="+mn-ea"/>
                          <a:cs typeface="+mn-cs"/>
                        </a:rPr>
                        <a:t>Echocardiogram</a:t>
                      </a:r>
                      <a:r>
                        <a:rPr lang="en-US" sz="1000" dirty="0">
                          <a:effectLst/>
                        </a:rPr>
                        <a:t>: Connection is Crucial/Application </a:t>
                      </a:r>
                      <a:endParaRPr lang="en-US" sz="1000" dirty="0">
                        <a:effectLst/>
                        <a:latin typeface="Century Schoolbook" panose="02040604050505020304" pitchFamily="18" charset="0"/>
                        <a:ea typeface="Times New Roman" panose="02020603050405020304" pitchFamily="18" charset="0"/>
                        <a:cs typeface="Times New Roman" panose="02020603050405020304" pitchFamily="18" charset="0"/>
                      </a:endParaRPr>
                    </a:p>
                  </a:txBody>
                  <a:tcPr marL="121920" marR="121920" marT="34290" marB="3429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9285D"/>
                    </a:solidFill>
                  </a:tcPr>
                </a:tc>
                <a:tc hMerge="1">
                  <a:txBody>
                    <a:bodyPr/>
                    <a:lstStyle/>
                    <a:p>
                      <a:pPr algn="l"/>
                      <a:endParaRPr lang="en-US" sz="1100" dirty="0">
                        <a:latin typeface="+mn-lt"/>
                        <a:cs typeface="Arial" panose="020B0604020202020204" pitchFamily="34" charset="0"/>
                      </a:endParaRP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9285D"/>
                    </a:solidFill>
                  </a:tcPr>
                </a:tc>
                <a:extLst>
                  <a:ext uri="{0D108BD9-81ED-4DB2-BD59-A6C34878D82A}">
                    <a16:rowId xmlns:a16="http://schemas.microsoft.com/office/drawing/2014/main" val="150405150"/>
                  </a:ext>
                </a:extLst>
              </a:tr>
              <a:tr h="131696">
                <a:tc>
                  <a:txBody>
                    <a:bodyPr/>
                    <a:lstStyle/>
                    <a:p>
                      <a:pPr algn="r"/>
                      <a:r>
                        <a:rPr lang="en-US" sz="1000" b="1" dirty="0">
                          <a:solidFill>
                            <a:srgbClr val="19285D"/>
                          </a:solidFill>
                          <a:latin typeface="+mn-lt"/>
                          <a:cs typeface="Arial" panose="020B0604020202020204" pitchFamily="34" charset="0"/>
                        </a:rPr>
                        <a:t>12:00-1:00 pm</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LUNCH</a:t>
                      </a: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762979764"/>
                  </a:ext>
                </a:extLst>
              </a:tr>
              <a:tr h="131696">
                <a:tc>
                  <a:txBody>
                    <a:bodyPr/>
                    <a:lstStyle/>
                    <a:p>
                      <a:pPr algn="r"/>
                      <a:r>
                        <a:rPr lang="en-US" sz="1000" b="1" dirty="0">
                          <a:solidFill>
                            <a:srgbClr val="19285D"/>
                          </a:solidFill>
                          <a:latin typeface="+mn-lt"/>
                          <a:cs typeface="Arial" panose="020B0604020202020204" pitchFamily="34" charset="0"/>
                        </a:rPr>
                        <a:t>1:00-2:00 pm</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Lead the Dialogue: Listening/Questioning</a:t>
                      </a: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769089221"/>
                  </a:ext>
                </a:extLst>
              </a:tr>
              <a:tr h="131696">
                <a:tc>
                  <a:txBody>
                    <a:bodyPr/>
                    <a:lstStyle/>
                    <a:p>
                      <a:pPr marL="0" marR="0" lvl="0" indent="0" algn="r" defTabSz="412016" rtl="0" eaLnBrk="1" fontAlgn="auto" latinLnBrk="0" hangingPunct="0">
                        <a:lnSpc>
                          <a:spcPct val="100000"/>
                        </a:lnSpc>
                        <a:spcBef>
                          <a:spcPts val="0"/>
                        </a:spcBef>
                        <a:spcAft>
                          <a:spcPts val="0"/>
                        </a:spcAft>
                        <a:buClrTx/>
                        <a:buSzTx/>
                        <a:buFontTx/>
                        <a:buNone/>
                        <a:tabLst/>
                        <a:defRPr/>
                      </a:pPr>
                      <a:r>
                        <a:rPr lang="en-US" sz="1000" b="1" dirty="0">
                          <a:solidFill>
                            <a:srgbClr val="19285D"/>
                          </a:solidFill>
                          <a:latin typeface="+mn-lt"/>
                          <a:cs typeface="Arial" panose="020B0604020202020204" pitchFamily="34" charset="0"/>
                        </a:rPr>
                        <a:t>2:00-2:15 pm</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BREAK</a:t>
                      </a:r>
                      <a:endParaRPr lang="en-US" sz="1000" dirty="0">
                        <a:solidFill>
                          <a:srgbClr val="53565A"/>
                        </a:solidFill>
                        <a:latin typeface="+mn-lt"/>
                        <a:cs typeface="Arial" panose="020B0604020202020204" pitchFamily="34" charset="0"/>
                      </a:endParaRP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901434639"/>
                  </a:ext>
                </a:extLst>
              </a:tr>
              <a:tr h="131696">
                <a:tc>
                  <a:txBody>
                    <a:bodyPr/>
                    <a:lstStyle/>
                    <a:p>
                      <a:pPr algn="r"/>
                      <a:r>
                        <a:rPr lang="en-US" sz="1000" b="1" kern="1200" dirty="0">
                          <a:solidFill>
                            <a:srgbClr val="19285D"/>
                          </a:solidFill>
                          <a:latin typeface="+mn-lt"/>
                          <a:ea typeface="+mn-ea"/>
                          <a:cs typeface="Arial" panose="020B0604020202020204" pitchFamily="34" charset="0"/>
                        </a:rPr>
                        <a:t>2:15-3:15 pm</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Managing ‘Rabbit Holes’</a:t>
                      </a:r>
                      <a:endParaRPr lang="en-US" sz="1000" b="1" dirty="0">
                        <a:solidFill>
                          <a:srgbClr val="19285D"/>
                        </a:solidFill>
                        <a:latin typeface="+mn-lt"/>
                        <a:cs typeface="Arial" panose="020B0604020202020204" pitchFamily="34" charset="0"/>
                      </a:endParaRP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897116"/>
                  </a:ext>
                </a:extLst>
              </a:tr>
              <a:tr h="131696">
                <a:tc>
                  <a:txBody>
                    <a:bodyPr/>
                    <a:lstStyle/>
                    <a:p>
                      <a:pPr algn="r"/>
                      <a:r>
                        <a:rPr lang="en-US" sz="1000" b="1" kern="1200" dirty="0">
                          <a:solidFill>
                            <a:srgbClr val="19285D"/>
                          </a:solidFill>
                          <a:latin typeface="+mn-lt"/>
                          <a:ea typeface="+mn-ea"/>
                          <a:cs typeface="Arial" panose="020B0604020202020204" pitchFamily="34" charset="0"/>
                        </a:rPr>
                        <a:t>3:15-3:45 pm</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GROW</a:t>
                      </a: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007396224"/>
                  </a:ext>
                </a:extLst>
              </a:tr>
              <a:tr h="131696">
                <a:tc>
                  <a:txBody>
                    <a:bodyPr/>
                    <a:lstStyle/>
                    <a:p>
                      <a:pPr algn="r"/>
                      <a:r>
                        <a:rPr lang="en-US" sz="1000" b="1" kern="1200" dirty="0">
                          <a:solidFill>
                            <a:srgbClr val="19285D"/>
                          </a:solidFill>
                          <a:latin typeface="+mn-lt"/>
                          <a:ea typeface="+mn-ea"/>
                          <a:cs typeface="Arial" panose="020B0604020202020204" pitchFamily="34" charset="0"/>
                        </a:rPr>
                        <a:t>3:45-5:00 pm</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Dialogue Duos</a:t>
                      </a: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453478042"/>
                  </a:ext>
                </a:extLst>
              </a:tr>
            </a:tbl>
          </a:graphicData>
        </a:graphic>
      </p:graphicFrame>
      <p:sp>
        <p:nvSpPr>
          <p:cNvPr id="10" name="Isosceles Triangle 6">
            <a:extLst>
              <a:ext uri="{FF2B5EF4-FFF2-40B4-BE49-F238E27FC236}">
                <a16:creationId xmlns:a16="http://schemas.microsoft.com/office/drawing/2014/main" id="{7DEF9773-44BE-F6D9-DDC0-B3F3E83FAD37}"/>
              </a:ext>
            </a:extLst>
          </p:cNvPr>
          <p:cNvSpPr/>
          <p:nvPr/>
        </p:nvSpPr>
        <p:spPr>
          <a:xfrm rot="5400000">
            <a:off x="50887" y="5787629"/>
            <a:ext cx="224950" cy="326722"/>
          </a:xfrm>
          <a:prstGeom prst="triangle">
            <a:avLst/>
          </a:prstGeom>
          <a:solidFill>
            <a:srgbClr val="C1D7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B119AE"/>
              </a:solidFill>
            </a:endParaRPr>
          </a:p>
        </p:txBody>
      </p:sp>
    </p:spTree>
    <p:extLst>
      <p:ext uri="{BB962C8B-B14F-4D97-AF65-F5344CB8AC3E}">
        <p14:creationId xmlns:p14="http://schemas.microsoft.com/office/powerpoint/2010/main" val="77005316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6375" y="546100"/>
            <a:ext cx="4365625" cy="2455863"/>
          </a:xfrm>
        </p:spPr>
      </p:sp>
      <p:sp>
        <p:nvSpPr>
          <p:cNvPr id="3" name="Notes Placeholder 2"/>
          <p:cNvSpPr>
            <a:spLocks noGrp="1"/>
          </p:cNvSpPr>
          <p:nvPr>
            <p:ph type="body" idx="1"/>
          </p:nvPr>
        </p:nvSpPr>
        <p:spPr>
          <a:xfrm>
            <a:off x="4758724" y="736847"/>
            <a:ext cx="4179286" cy="6091038"/>
          </a:xfrm>
        </p:spPr>
        <p:txBody>
          <a:bodyPr/>
          <a:lstStyle/>
          <a:p>
            <a:pPr>
              <a:spcAft>
                <a:spcPts val="300"/>
              </a:spcAft>
            </a:pPr>
            <a:r>
              <a:rPr lang="en-US" b="1" dirty="0"/>
              <a:t>Review</a:t>
            </a:r>
            <a:r>
              <a:rPr lang="en-US" dirty="0"/>
              <a:t> on-screen directions.</a:t>
            </a:r>
          </a:p>
          <a:p>
            <a:pPr>
              <a:spcAft>
                <a:spcPts val="300"/>
              </a:spcAft>
            </a:pPr>
            <a:r>
              <a:rPr lang="en-US" b="1" dirty="0"/>
              <a:t>Facilitate</a:t>
            </a:r>
            <a:r>
              <a:rPr lang="en-US" dirty="0"/>
              <a:t> the formation of participants into pairs.</a:t>
            </a:r>
          </a:p>
          <a:p>
            <a:pPr eaLnBrk="1" hangingPunct="1">
              <a:spcAft>
                <a:spcPts val="300"/>
              </a:spcAft>
              <a:defRPr/>
            </a:pPr>
            <a:r>
              <a:rPr lang="en-US" dirty="0"/>
              <a:t>Part 1: (10 minutes)</a:t>
            </a:r>
          </a:p>
          <a:p>
            <a:pPr lvl="1">
              <a:spcAft>
                <a:spcPts val="300"/>
              </a:spcAft>
              <a:defRPr/>
            </a:pPr>
            <a:r>
              <a:rPr lang="en-US" b="1" dirty="0"/>
              <a:t>Instruct</a:t>
            </a:r>
            <a:r>
              <a:rPr lang="en-US" dirty="0"/>
              <a:t> pairs to review the HCP context and practice role-playing it both ways with each other.</a:t>
            </a:r>
          </a:p>
          <a:p>
            <a:pPr eaLnBrk="1" hangingPunct="1">
              <a:spcAft>
                <a:spcPts val="300"/>
              </a:spcAft>
              <a:defRPr/>
            </a:pPr>
            <a:r>
              <a:rPr lang="en-US" dirty="0"/>
              <a:t>Part 2: (3–4 minutes each; 6–8 minutes total)</a:t>
            </a:r>
          </a:p>
          <a:p>
            <a:pPr lvl="1">
              <a:spcAft>
                <a:spcPts val="300"/>
              </a:spcAft>
            </a:pPr>
            <a:r>
              <a:rPr lang="en-US" b="1" dirty="0"/>
              <a:t>Call on </a:t>
            </a:r>
            <a:r>
              <a:rPr lang="en-US" dirty="0"/>
              <a:t>one duo to demonstrate their HCP conversation in front of the room.</a:t>
            </a:r>
          </a:p>
          <a:p>
            <a:pPr marL="1085850" lvl="2" indent="-171450">
              <a:spcAft>
                <a:spcPts val="300"/>
              </a:spcAft>
              <a:buClr>
                <a:srgbClr val="C1D72E"/>
              </a:buClr>
              <a:buFont typeface="Wingdings" panose="05000000000000000000" pitchFamily="2" charset="2"/>
              <a:buChar char="§"/>
            </a:pPr>
            <a:r>
              <a:rPr lang="en-US" dirty="0">
                <a:latin typeface="Arial" panose="020B0604020202020204" pitchFamily="34" charset="0"/>
                <a:cs typeface="Arial" panose="020B0604020202020204" pitchFamily="34" charset="0"/>
              </a:rPr>
              <a:t>At any time during the verbalization, the facilitator (April) or other expert (Kristi) may approach and hand the HCP a rabbit hole card. </a:t>
            </a:r>
          </a:p>
          <a:p>
            <a:pPr marL="1085850" lvl="2" indent="-171450">
              <a:spcAft>
                <a:spcPts val="300"/>
              </a:spcAft>
              <a:buClr>
                <a:srgbClr val="C1D72E"/>
              </a:buClr>
              <a:buFont typeface="Wingdings" panose="05000000000000000000" pitchFamily="2" charset="2"/>
              <a:buChar char="§"/>
            </a:pPr>
            <a:r>
              <a:rPr lang="en-US" dirty="0">
                <a:latin typeface="Arial" panose="020B0604020202020204" pitchFamily="34" charset="0"/>
                <a:cs typeface="Arial" panose="020B0604020202020204" pitchFamily="34" charset="0"/>
              </a:rPr>
              <a:t>The individual playing the “Rep” will then need to alter their approach for reaching a productive outcome.</a:t>
            </a:r>
          </a:p>
          <a:p>
            <a:pPr marL="1085850" lvl="2" indent="-171450">
              <a:spcAft>
                <a:spcPts val="300"/>
              </a:spcAft>
              <a:buClr>
                <a:srgbClr val="C1D72E"/>
              </a:buClr>
              <a:buFont typeface="Wingdings" panose="05000000000000000000" pitchFamily="2" charset="2"/>
              <a:buChar char="§"/>
            </a:pPr>
            <a:r>
              <a:rPr lang="en-US" dirty="0">
                <a:latin typeface="Arial" panose="020B0604020202020204" pitchFamily="34" charset="0"/>
                <a:cs typeface="Arial" panose="020B0604020202020204" pitchFamily="34" charset="0"/>
              </a:rPr>
              <a:t>Have the pair switch roles and repeat the conversation role-play.</a:t>
            </a:r>
          </a:p>
          <a:p>
            <a:pPr eaLnBrk="1" hangingPunct="1">
              <a:spcAft>
                <a:spcPts val="300"/>
              </a:spcAft>
              <a:defRPr/>
            </a:pPr>
            <a:r>
              <a:rPr lang="en-US" dirty="0"/>
              <a:t>Part 3: (2–4 minutes)</a:t>
            </a:r>
          </a:p>
          <a:p>
            <a:pPr lvl="1">
              <a:spcAft>
                <a:spcPts val="300"/>
              </a:spcAft>
              <a:defRPr/>
            </a:pPr>
            <a:r>
              <a:rPr lang="en-US" b="1" dirty="0"/>
              <a:t>Facilitate</a:t>
            </a:r>
            <a:r>
              <a:rPr lang="en-US" dirty="0"/>
              <a:t> a brief full-room debrief for the pair on their verbalization as the “Rep.” </a:t>
            </a:r>
          </a:p>
          <a:p>
            <a:pPr marL="1085850" lvl="2" indent="-171450">
              <a:spcAft>
                <a:spcPts val="300"/>
              </a:spcAft>
              <a:buClr>
                <a:srgbClr val="C1D72E"/>
              </a:buClr>
              <a:buFont typeface="Wingdings" panose="05000000000000000000" pitchFamily="2" charset="2"/>
              <a:buChar char="§"/>
              <a:defRPr/>
            </a:pPr>
            <a:r>
              <a:rPr lang="en-US" dirty="0">
                <a:latin typeface="Arial" panose="020B0604020202020204" pitchFamily="34" charset="0"/>
                <a:cs typeface="Arial" panose="020B0604020202020204" pitchFamily="34" charset="0"/>
              </a:rPr>
              <a:t>What went well?</a:t>
            </a:r>
          </a:p>
          <a:p>
            <a:pPr marL="1085850" lvl="2" indent="-171450">
              <a:spcAft>
                <a:spcPts val="300"/>
              </a:spcAft>
              <a:buClr>
                <a:srgbClr val="C1D72E"/>
              </a:buClr>
              <a:buFont typeface="Wingdings" panose="05000000000000000000" pitchFamily="2" charset="2"/>
              <a:buChar char="§"/>
              <a:defRPr/>
            </a:pPr>
            <a:r>
              <a:rPr lang="en-US" dirty="0">
                <a:latin typeface="Arial" panose="020B0604020202020204" pitchFamily="34" charset="0"/>
                <a:cs typeface="Arial" panose="020B0604020202020204" pitchFamily="34" charset="0"/>
              </a:rPr>
              <a:t>What can you improve for next time?</a:t>
            </a:r>
          </a:p>
          <a:p>
            <a:pPr>
              <a:spcAft>
                <a:spcPts val="300"/>
              </a:spcAft>
              <a:defRPr/>
            </a:pPr>
            <a:r>
              <a:rPr lang="en-US" b="1" dirty="0"/>
              <a:t>Continue</a:t>
            </a:r>
            <a:r>
              <a:rPr lang="en-US" dirty="0"/>
              <a:t> the above sequence until all pairs have demonstrated their HCP conversation.</a:t>
            </a:r>
          </a:p>
        </p:txBody>
      </p:sp>
      <p:sp>
        <p:nvSpPr>
          <p:cNvPr id="5" name="Rectangle 4">
            <a:extLst>
              <a:ext uri="{FF2B5EF4-FFF2-40B4-BE49-F238E27FC236}">
                <a16:creationId xmlns:a16="http://schemas.microsoft.com/office/drawing/2014/main" id="{14D756B4-64BC-9D48-4C97-3C8D1C4714AD}"/>
              </a:ext>
            </a:extLst>
          </p:cNvPr>
          <p:cNvSpPr/>
          <p:nvPr/>
        </p:nvSpPr>
        <p:spPr>
          <a:xfrm>
            <a:off x="116305" y="30115"/>
            <a:ext cx="4908120" cy="277785"/>
          </a:xfrm>
          <a:prstGeom prst="rect">
            <a:avLst/>
          </a:prstGeom>
        </p:spPr>
        <p:txBody>
          <a:bodyPr wrap="square" lIns="92217" tIns="46109" rIns="92217" bIns="46109" anchor="ctr">
            <a:spAutoFit/>
          </a:bodyPr>
          <a:lstStyle/>
          <a:p>
            <a:pPr algn="l">
              <a:spcBef>
                <a:spcPts val="403"/>
              </a:spcBef>
            </a:pPr>
            <a:r>
              <a:rPr lang="en-US" sz="1200" b="1" dirty="0">
                <a:solidFill>
                  <a:schemeClr val="bg1"/>
                </a:solidFill>
                <a:latin typeface="Arial" panose="020B0604020202020204" pitchFamily="34" charset="0"/>
                <a:cs typeface="Arial" panose="020B0604020202020204" pitchFamily="34" charset="0"/>
              </a:rPr>
              <a:t>DAY 1: RCPS MASTERCLASS</a:t>
            </a:r>
          </a:p>
        </p:txBody>
      </p:sp>
      <p:graphicFrame>
        <p:nvGraphicFramePr>
          <p:cNvPr id="8" name="Table 7">
            <a:extLst>
              <a:ext uri="{FF2B5EF4-FFF2-40B4-BE49-F238E27FC236}">
                <a16:creationId xmlns:a16="http://schemas.microsoft.com/office/drawing/2014/main" id="{C8D86306-37C9-6CCA-BAB1-FBA8BD2B4457}"/>
              </a:ext>
            </a:extLst>
          </p:cNvPr>
          <p:cNvGraphicFramePr>
            <a:graphicFrameLocks noGrp="1"/>
          </p:cNvGraphicFramePr>
          <p:nvPr>
            <p:extLst>
              <p:ext uri="{D42A27DB-BD31-4B8C-83A1-F6EECF244321}">
                <p14:modId xmlns:p14="http://schemas.microsoft.com/office/powerpoint/2010/main" val="273616337"/>
              </p:ext>
            </p:extLst>
          </p:nvPr>
        </p:nvGraphicFramePr>
        <p:xfrm>
          <a:off x="239697" y="3401430"/>
          <a:ext cx="4310908" cy="1104900"/>
        </p:xfrm>
        <a:graphic>
          <a:graphicData uri="http://schemas.openxmlformats.org/drawingml/2006/table">
            <a:tbl>
              <a:tblPr firstRow="1" bandRow="1">
                <a:tableStyleId>{5C22544A-7EE6-4342-B048-85BDC9FD1C3A}</a:tableStyleId>
              </a:tblPr>
              <a:tblGrid>
                <a:gridCol w="1399032">
                  <a:extLst>
                    <a:ext uri="{9D8B030D-6E8A-4147-A177-3AD203B41FA5}">
                      <a16:colId xmlns:a16="http://schemas.microsoft.com/office/drawing/2014/main" val="3460872777"/>
                    </a:ext>
                  </a:extLst>
                </a:gridCol>
                <a:gridCol w="2911876">
                  <a:extLst>
                    <a:ext uri="{9D8B030D-6E8A-4147-A177-3AD203B41FA5}">
                      <a16:colId xmlns:a16="http://schemas.microsoft.com/office/drawing/2014/main" val="3929844881"/>
                    </a:ext>
                  </a:extLst>
                </a:gridCol>
              </a:tblGrid>
              <a:tr h="0">
                <a:tc gridSpan="2">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white"/>
                          </a:solidFill>
                          <a:effectLst/>
                          <a:uLnTx/>
                          <a:uFillTx/>
                          <a:latin typeface="+mn-lt"/>
                          <a:ea typeface="+mn-ea"/>
                          <a:cs typeface="+mn-cs"/>
                        </a:rPr>
                        <a:t>Day 1 AM Focus – Echocardiogram &amp; Our Patients</a:t>
                      </a:r>
                      <a:endParaRPr kumimoji="0" lang="en-US" sz="1000" b="1" i="0" u="none" strike="noStrike" kern="1200" cap="none" spc="0" normalizeH="0" baseline="0" noProof="0" dirty="0">
                        <a:ln>
                          <a:noFill/>
                        </a:ln>
                        <a:solidFill>
                          <a:prstClr val="white"/>
                        </a:solidFill>
                        <a:effectLst/>
                        <a:uLnTx/>
                        <a:uFillTx/>
                        <a:latin typeface="Century Schoolbook" panose="02040604050505020304" pitchFamily="18" charset="0"/>
                        <a:ea typeface="Times New Roman" panose="02020603050405020304" pitchFamily="18" charset="0"/>
                        <a:cs typeface="Times New Roman" panose="02020603050405020304" pitchFamily="18" charset="0"/>
                      </a:endParaRPr>
                    </a:p>
                  </a:txBody>
                  <a:tcPr marL="121920" marR="121920" marT="34290" marB="3429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9285D"/>
                    </a:solidFill>
                  </a:tcPr>
                </a:tc>
                <a:tc hMerge="1">
                  <a:txBody>
                    <a:bodyPr/>
                    <a:lstStyle/>
                    <a:p>
                      <a:pPr algn="l"/>
                      <a:endParaRPr lang="en-US" sz="1100" dirty="0">
                        <a:latin typeface="+mn-lt"/>
                        <a:cs typeface="Arial" panose="020B0604020202020204" pitchFamily="34" charset="0"/>
                      </a:endParaRP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9285D"/>
                    </a:solidFill>
                  </a:tcPr>
                </a:tc>
                <a:extLst>
                  <a:ext uri="{0D108BD9-81ED-4DB2-BD59-A6C34878D82A}">
                    <a16:rowId xmlns:a16="http://schemas.microsoft.com/office/drawing/2014/main" val="150405150"/>
                  </a:ext>
                </a:extLst>
              </a:tr>
              <a:tr h="0">
                <a:tc>
                  <a:txBody>
                    <a:bodyPr/>
                    <a:lstStyle/>
                    <a:p>
                      <a:pPr algn="r"/>
                      <a:r>
                        <a:rPr lang="en-US" sz="1000" b="1" dirty="0">
                          <a:solidFill>
                            <a:srgbClr val="19285D"/>
                          </a:solidFill>
                          <a:latin typeface="+mn-lt"/>
                          <a:cs typeface="Arial" panose="020B0604020202020204" pitchFamily="34" charset="0"/>
                        </a:rPr>
                        <a:t>9:00-9:30 am</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Welcome &amp; Ice Breaker</a:t>
                      </a: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62979764"/>
                  </a:ext>
                </a:extLst>
              </a:tr>
              <a:tr h="0">
                <a:tc>
                  <a:txBody>
                    <a:bodyPr/>
                    <a:lstStyle/>
                    <a:p>
                      <a:pPr algn="r"/>
                      <a:r>
                        <a:rPr lang="en-US" sz="1000" b="1" dirty="0">
                          <a:solidFill>
                            <a:srgbClr val="19285D"/>
                          </a:solidFill>
                          <a:latin typeface="+mn-lt"/>
                          <a:cs typeface="Arial" panose="020B0604020202020204" pitchFamily="34" charset="0"/>
                        </a:rPr>
                        <a:t>9:30-10:45 am </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spcBef>
                          <a:spcPts val="0"/>
                        </a:spcBef>
                        <a:spcAft>
                          <a:spcPts val="0"/>
                        </a:spcAft>
                      </a:pPr>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Echo Clinical Cultivator</a:t>
                      </a: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30955845"/>
                  </a:ext>
                </a:extLst>
              </a:tr>
              <a:tr h="0">
                <a:tc>
                  <a:txBody>
                    <a:bodyPr/>
                    <a:lstStyle/>
                    <a:p>
                      <a:pPr marL="0" marR="0" lvl="0" indent="0" algn="r" defTabSz="412016" rtl="0" eaLnBrk="1" fontAlgn="auto" latinLnBrk="0" hangingPunct="0">
                        <a:lnSpc>
                          <a:spcPct val="100000"/>
                        </a:lnSpc>
                        <a:spcBef>
                          <a:spcPts val="0"/>
                        </a:spcBef>
                        <a:spcAft>
                          <a:spcPts val="0"/>
                        </a:spcAft>
                        <a:buClrTx/>
                        <a:buSzTx/>
                        <a:buFontTx/>
                        <a:buNone/>
                        <a:tabLst/>
                        <a:defRPr/>
                      </a:pPr>
                      <a:r>
                        <a:rPr lang="en-US" sz="1000" b="1" dirty="0">
                          <a:solidFill>
                            <a:srgbClr val="19285D"/>
                          </a:solidFill>
                          <a:latin typeface="+mn-lt"/>
                          <a:cs typeface="Arial" panose="020B0604020202020204" pitchFamily="34" charset="0"/>
                        </a:rPr>
                        <a:t>10:45-11:00 am </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BREAK</a:t>
                      </a:r>
                      <a:endParaRPr lang="en-US" sz="1000" dirty="0">
                        <a:solidFill>
                          <a:srgbClr val="53565A"/>
                        </a:solidFill>
                        <a:latin typeface="+mn-lt"/>
                        <a:cs typeface="Arial" panose="020B0604020202020204" pitchFamily="34" charset="0"/>
                      </a:endParaRP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01434639"/>
                  </a:ext>
                </a:extLst>
              </a:tr>
              <a:tr h="0">
                <a:tc>
                  <a:txBody>
                    <a:bodyPr/>
                    <a:lstStyle/>
                    <a:p>
                      <a:pPr algn="r"/>
                      <a:r>
                        <a:rPr lang="en-US" sz="1000" b="1" kern="1200" dirty="0">
                          <a:solidFill>
                            <a:srgbClr val="19285D"/>
                          </a:solidFill>
                          <a:latin typeface="+mn-lt"/>
                          <a:ea typeface="+mn-ea"/>
                          <a:cs typeface="Arial" panose="020B0604020202020204" pitchFamily="34" charset="0"/>
                        </a:rPr>
                        <a:t>11:00 am-12:00 pm </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Patient Identifiers</a:t>
                      </a:r>
                      <a:endParaRPr lang="en-US" sz="1000" b="1" dirty="0">
                        <a:solidFill>
                          <a:srgbClr val="19285D"/>
                        </a:solidFill>
                        <a:latin typeface="+mn-lt"/>
                        <a:cs typeface="Arial" panose="020B0604020202020204" pitchFamily="34" charset="0"/>
                      </a:endParaRP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897116"/>
                  </a:ext>
                </a:extLst>
              </a:tr>
            </a:tbl>
          </a:graphicData>
        </a:graphic>
      </p:graphicFrame>
      <p:graphicFrame>
        <p:nvGraphicFramePr>
          <p:cNvPr id="9" name="Table 8">
            <a:extLst>
              <a:ext uri="{FF2B5EF4-FFF2-40B4-BE49-F238E27FC236}">
                <a16:creationId xmlns:a16="http://schemas.microsoft.com/office/drawing/2014/main" id="{FC9C2FC3-4CFC-7360-D5AE-25769849174F}"/>
              </a:ext>
            </a:extLst>
          </p:cNvPr>
          <p:cNvGraphicFramePr>
            <a:graphicFrameLocks noGrp="1"/>
          </p:cNvGraphicFramePr>
          <p:nvPr>
            <p:extLst>
              <p:ext uri="{D42A27DB-BD31-4B8C-83A1-F6EECF244321}">
                <p14:modId xmlns:p14="http://schemas.microsoft.com/office/powerpoint/2010/main" val="19476265"/>
              </p:ext>
            </p:extLst>
          </p:nvPr>
        </p:nvGraphicFramePr>
        <p:xfrm>
          <a:off x="240214" y="4506330"/>
          <a:ext cx="4315702" cy="1546860"/>
        </p:xfrm>
        <a:graphic>
          <a:graphicData uri="http://schemas.openxmlformats.org/drawingml/2006/table">
            <a:tbl>
              <a:tblPr firstRow="1" bandRow="1">
                <a:tableStyleId>{5C22544A-7EE6-4342-B048-85BDC9FD1C3A}</a:tableStyleId>
              </a:tblPr>
              <a:tblGrid>
                <a:gridCol w="1397298">
                  <a:extLst>
                    <a:ext uri="{9D8B030D-6E8A-4147-A177-3AD203B41FA5}">
                      <a16:colId xmlns:a16="http://schemas.microsoft.com/office/drawing/2014/main" val="3460872777"/>
                    </a:ext>
                  </a:extLst>
                </a:gridCol>
                <a:gridCol w="2918404">
                  <a:extLst>
                    <a:ext uri="{9D8B030D-6E8A-4147-A177-3AD203B41FA5}">
                      <a16:colId xmlns:a16="http://schemas.microsoft.com/office/drawing/2014/main" val="3929844881"/>
                    </a:ext>
                  </a:extLst>
                </a:gridCol>
              </a:tblGrid>
              <a:tr h="131696">
                <a:tc gridSpan="2">
                  <a:txBody>
                    <a:bodyPr/>
                    <a:lstStyle/>
                    <a:p>
                      <a:pPr marL="0" marR="0">
                        <a:spcBef>
                          <a:spcPts val="0"/>
                        </a:spcBef>
                        <a:spcAft>
                          <a:spcPts val="0"/>
                        </a:spcAft>
                      </a:pPr>
                      <a:r>
                        <a:rPr lang="en-US" sz="1000" dirty="0">
                          <a:effectLst/>
                        </a:rPr>
                        <a:t>Day 1 PM Focus – </a:t>
                      </a:r>
                      <a:r>
                        <a:rPr kumimoji="0" lang="en-US" sz="1000" b="1" i="0" u="none" strike="noStrike" kern="1200" cap="none" spc="0" normalizeH="0" baseline="0" noProof="0" dirty="0">
                          <a:ln>
                            <a:noFill/>
                          </a:ln>
                          <a:solidFill>
                            <a:prstClr val="white"/>
                          </a:solidFill>
                          <a:effectLst/>
                          <a:uLnTx/>
                          <a:uFillTx/>
                          <a:latin typeface="+mn-lt"/>
                          <a:ea typeface="+mn-ea"/>
                          <a:cs typeface="+mn-cs"/>
                        </a:rPr>
                        <a:t>Echocardiogram</a:t>
                      </a:r>
                      <a:r>
                        <a:rPr lang="en-US" sz="1000" dirty="0">
                          <a:effectLst/>
                        </a:rPr>
                        <a:t>: Connection is Crucial/Application </a:t>
                      </a:r>
                      <a:endParaRPr lang="en-US" sz="1000" dirty="0">
                        <a:effectLst/>
                        <a:latin typeface="Century Schoolbook" panose="02040604050505020304" pitchFamily="18" charset="0"/>
                        <a:ea typeface="Times New Roman" panose="02020603050405020304" pitchFamily="18" charset="0"/>
                        <a:cs typeface="Times New Roman" panose="02020603050405020304" pitchFamily="18" charset="0"/>
                      </a:endParaRPr>
                    </a:p>
                  </a:txBody>
                  <a:tcPr marL="121920" marR="121920" marT="34290" marB="3429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9285D"/>
                    </a:solidFill>
                  </a:tcPr>
                </a:tc>
                <a:tc hMerge="1">
                  <a:txBody>
                    <a:bodyPr/>
                    <a:lstStyle/>
                    <a:p>
                      <a:pPr algn="l"/>
                      <a:endParaRPr lang="en-US" sz="1100" dirty="0">
                        <a:latin typeface="+mn-lt"/>
                        <a:cs typeface="Arial" panose="020B0604020202020204" pitchFamily="34" charset="0"/>
                      </a:endParaRP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9285D"/>
                    </a:solidFill>
                  </a:tcPr>
                </a:tc>
                <a:extLst>
                  <a:ext uri="{0D108BD9-81ED-4DB2-BD59-A6C34878D82A}">
                    <a16:rowId xmlns:a16="http://schemas.microsoft.com/office/drawing/2014/main" val="150405150"/>
                  </a:ext>
                </a:extLst>
              </a:tr>
              <a:tr h="131696">
                <a:tc>
                  <a:txBody>
                    <a:bodyPr/>
                    <a:lstStyle/>
                    <a:p>
                      <a:pPr algn="r"/>
                      <a:r>
                        <a:rPr lang="en-US" sz="1000" b="1" dirty="0">
                          <a:solidFill>
                            <a:srgbClr val="19285D"/>
                          </a:solidFill>
                          <a:latin typeface="+mn-lt"/>
                          <a:cs typeface="Arial" panose="020B0604020202020204" pitchFamily="34" charset="0"/>
                        </a:rPr>
                        <a:t>12:00-1:00 pm</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LUNCH</a:t>
                      </a: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762979764"/>
                  </a:ext>
                </a:extLst>
              </a:tr>
              <a:tr h="131696">
                <a:tc>
                  <a:txBody>
                    <a:bodyPr/>
                    <a:lstStyle/>
                    <a:p>
                      <a:pPr algn="r"/>
                      <a:r>
                        <a:rPr lang="en-US" sz="1000" b="1" dirty="0">
                          <a:solidFill>
                            <a:srgbClr val="19285D"/>
                          </a:solidFill>
                          <a:latin typeface="+mn-lt"/>
                          <a:cs typeface="Arial" panose="020B0604020202020204" pitchFamily="34" charset="0"/>
                        </a:rPr>
                        <a:t>1:00-2:00 pm</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Lead the Dialogue: Listening/Questioning</a:t>
                      </a: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769089221"/>
                  </a:ext>
                </a:extLst>
              </a:tr>
              <a:tr h="131696">
                <a:tc>
                  <a:txBody>
                    <a:bodyPr/>
                    <a:lstStyle/>
                    <a:p>
                      <a:pPr marL="0" marR="0" lvl="0" indent="0" algn="r" defTabSz="412016" rtl="0" eaLnBrk="1" fontAlgn="auto" latinLnBrk="0" hangingPunct="0">
                        <a:lnSpc>
                          <a:spcPct val="100000"/>
                        </a:lnSpc>
                        <a:spcBef>
                          <a:spcPts val="0"/>
                        </a:spcBef>
                        <a:spcAft>
                          <a:spcPts val="0"/>
                        </a:spcAft>
                        <a:buClrTx/>
                        <a:buSzTx/>
                        <a:buFontTx/>
                        <a:buNone/>
                        <a:tabLst/>
                        <a:defRPr/>
                      </a:pPr>
                      <a:r>
                        <a:rPr lang="en-US" sz="1000" b="1" dirty="0">
                          <a:solidFill>
                            <a:srgbClr val="19285D"/>
                          </a:solidFill>
                          <a:latin typeface="+mn-lt"/>
                          <a:cs typeface="Arial" panose="020B0604020202020204" pitchFamily="34" charset="0"/>
                        </a:rPr>
                        <a:t>2:00-2:15 pm</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BREAK</a:t>
                      </a:r>
                      <a:endParaRPr lang="en-US" sz="1000" dirty="0">
                        <a:solidFill>
                          <a:srgbClr val="53565A"/>
                        </a:solidFill>
                        <a:latin typeface="+mn-lt"/>
                        <a:cs typeface="Arial" panose="020B0604020202020204" pitchFamily="34" charset="0"/>
                      </a:endParaRP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901434639"/>
                  </a:ext>
                </a:extLst>
              </a:tr>
              <a:tr h="131696">
                <a:tc>
                  <a:txBody>
                    <a:bodyPr/>
                    <a:lstStyle/>
                    <a:p>
                      <a:pPr algn="r"/>
                      <a:r>
                        <a:rPr lang="en-US" sz="1000" b="1" kern="1200" dirty="0">
                          <a:solidFill>
                            <a:srgbClr val="19285D"/>
                          </a:solidFill>
                          <a:latin typeface="+mn-lt"/>
                          <a:ea typeface="+mn-ea"/>
                          <a:cs typeface="Arial" panose="020B0604020202020204" pitchFamily="34" charset="0"/>
                        </a:rPr>
                        <a:t>2:15-3:15 pm</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Managing ‘Rabbit Holes’</a:t>
                      </a:r>
                      <a:endParaRPr lang="en-US" sz="1000" b="1" dirty="0">
                        <a:solidFill>
                          <a:srgbClr val="19285D"/>
                        </a:solidFill>
                        <a:latin typeface="+mn-lt"/>
                        <a:cs typeface="Arial" panose="020B0604020202020204" pitchFamily="34" charset="0"/>
                      </a:endParaRP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897116"/>
                  </a:ext>
                </a:extLst>
              </a:tr>
              <a:tr h="131696">
                <a:tc>
                  <a:txBody>
                    <a:bodyPr/>
                    <a:lstStyle/>
                    <a:p>
                      <a:pPr algn="r"/>
                      <a:r>
                        <a:rPr lang="en-US" sz="1000" b="1" kern="1200" dirty="0">
                          <a:solidFill>
                            <a:srgbClr val="19285D"/>
                          </a:solidFill>
                          <a:latin typeface="+mn-lt"/>
                          <a:ea typeface="+mn-ea"/>
                          <a:cs typeface="Arial" panose="020B0604020202020204" pitchFamily="34" charset="0"/>
                        </a:rPr>
                        <a:t>3:15-3:45 pm</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GROW</a:t>
                      </a: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007396224"/>
                  </a:ext>
                </a:extLst>
              </a:tr>
              <a:tr h="131696">
                <a:tc>
                  <a:txBody>
                    <a:bodyPr/>
                    <a:lstStyle/>
                    <a:p>
                      <a:pPr algn="r"/>
                      <a:r>
                        <a:rPr lang="en-US" sz="1000" b="1" kern="1200" dirty="0">
                          <a:solidFill>
                            <a:srgbClr val="19285D"/>
                          </a:solidFill>
                          <a:latin typeface="+mn-lt"/>
                          <a:ea typeface="+mn-ea"/>
                          <a:cs typeface="Arial" panose="020B0604020202020204" pitchFamily="34" charset="0"/>
                        </a:rPr>
                        <a:t>3:45-5:00 pm</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Dialogue Duos</a:t>
                      </a: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453478042"/>
                  </a:ext>
                </a:extLst>
              </a:tr>
            </a:tbl>
          </a:graphicData>
        </a:graphic>
      </p:graphicFrame>
      <p:sp>
        <p:nvSpPr>
          <p:cNvPr id="10" name="Isosceles Triangle 6">
            <a:extLst>
              <a:ext uri="{FF2B5EF4-FFF2-40B4-BE49-F238E27FC236}">
                <a16:creationId xmlns:a16="http://schemas.microsoft.com/office/drawing/2014/main" id="{6BE057C5-516F-E00E-07DD-B4C647C0F016}"/>
              </a:ext>
            </a:extLst>
          </p:cNvPr>
          <p:cNvSpPr/>
          <p:nvPr/>
        </p:nvSpPr>
        <p:spPr>
          <a:xfrm rot="5400000">
            <a:off x="50887" y="5787629"/>
            <a:ext cx="224950" cy="326722"/>
          </a:xfrm>
          <a:prstGeom prst="triangle">
            <a:avLst/>
          </a:prstGeom>
          <a:solidFill>
            <a:srgbClr val="C1D7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B119AE"/>
              </a:solidFill>
            </a:endParaRPr>
          </a:p>
        </p:txBody>
      </p:sp>
    </p:spTree>
    <p:extLst>
      <p:ext uri="{BB962C8B-B14F-4D97-AF65-F5344CB8AC3E}">
        <p14:creationId xmlns:p14="http://schemas.microsoft.com/office/powerpoint/2010/main" val="409522638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133457" y="423077"/>
            <a:ext cx="8832989" cy="5667005"/>
          </a:xfrm>
          <a:solidFill>
            <a:schemeClr val="bg1"/>
          </a:solidFill>
        </p:spPr>
        <p:txBody>
          <a:bodyPr/>
          <a:lstStyle/>
          <a:p>
            <a:pPr marL="0" indent="0">
              <a:buNone/>
            </a:pPr>
            <a:endParaRPr lang="en-US" dirty="0"/>
          </a:p>
        </p:txBody>
      </p:sp>
      <p:sp>
        <p:nvSpPr>
          <p:cNvPr id="4" name="Rectangle 3">
            <a:extLst>
              <a:ext uri="{FF2B5EF4-FFF2-40B4-BE49-F238E27FC236}">
                <a16:creationId xmlns:a16="http://schemas.microsoft.com/office/drawing/2014/main" id="{4C28C2E8-4FF9-AF83-EA6F-28891575AD8B}"/>
              </a:ext>
            </a:extLst>
          </p:cNvPr>
          <p:cNvSpPr/>
          <p:nvPr/>
        </p:nvSpPr>
        <p:spPr>
          <a:xfrm>
            <a:off x="116305" y="30115"/>
            <a:ext cx="4908120" cy="277785"/>
          </a:xfrm>
          <a:prstGeom prst="rect">
            <a:avLst/>
          </a:prstGeom>
        </p:spPr>
        <p:txBody>
          <a:bodyPr wrap="square" lIns="92217" tIns="46109" rIns="92217" bIns="46109" anchor="ctr">
            <a:spAutoFit/>
          </a:bodyPr>
          <a:lstStyle/>
          <a:p>
            <a:pPr algn="l">
              <a:spcBef>
                <a:spcPts val="403"/>
              </a:spcBef>
            </a:pPr>
            <a:r>
              <a:rPr lang="fr-FR" sz="1200" b="1" dirty="0">
                <a:solidFill>
                  <a:schemeClr val="bg1"/>
                </a:solidFill>
                <a:latin typeface="Arial" panose="020B0604020202020204" pitchFamily="34" charset="0"/>
                <a:cs typeface="Arial" panose="020B0604020202020204" pitchFamily="34" charset="0"/>
              </a:rPr>
              <a:t>DIALOGUE DUO PRACTICE RABBIT HOLE CARDS</a:t>
            </a:r>
          </a:p>
        </p:txBody>
      </p:sp>
      <p:graphicFrame>
        <p:nvGraphicFramePr>
          <p:cNvPr id="5" name="Table 5">
            <a:extLst>
              <a:ext uri="{FF2B5EF4-FFF2-40B4-BE49-F238E27FC236}">
                <a16:creationId xmlns:a16="http://schemas.microsoft.com/office/drawing/2014/main" id="{5F9AE4E5-EBEB-A0CB-3E40-CF37DB471E26}"/>
              </a:ext>
            </a:extLst>
          </p:cNvPr>
          <p:cNvGraphicFramePr>
            <a:graphicFrameLocks noGrp="1"/>
          </p:cNvGraphicFramePr>
          <p:nvPr>
            <p:extLst>
              <p:ext uri="{D42A27DB-BD31-4B8C-83A1-F6EECF244321}">
                <p14:modId xmlns:p14="http://schemas.microsoft.com/office/powerpoint/2010/main" val="1277311221"/>
              </p:ext>
            </p:extLst>
          </p:nvPr>
        </p:nvGraphicFramePr>
        <p:xfrm>
          <a:off x="177554" y="439445"/>
          <a:ext cx="8788893" cy="5887722"/>
        </p:xfrm>
        <a:graphic>
          <a:graphicData uri="http://schemas.openxmlformats.org/drawingml/2006/table">
            <a:tbl>
              <a:tblPr firstRow="1" bandRow="1">
                <a:tableStyleId>{5C22544A-7EE6-4342-B048-85BDC9FD1C3A}</a:tableStyleId>
              </a:tblPr>
              <a:tblGrid>
                <a:gridCol w="2929631">
                  <a:extLst>
                    <a:ext uri="{9D8B030D-6E8A-4147-A177-3AD203B41FA5}">
                      <a16:colId xmlns:a16="http://schemas.microsoft.com/office/drawing/2014/main" val="1932199150"/>
                    </a:ext>
                  </a:extLst>
                </a:gridCol>
                <a:gridCol w="2929631">
                  <a:extLst>
                    <a:ext uri="{9D8B030D-6E8A-4147-A177-3AD203B41FA5}">
                      <a16:colId xmlns:a16="http://schemas.microsoft.com/office/drawing/2014/main" val="3656360796"/>
                    </a:ext>
                  </a:extLst>
                </a:gridCol>
                <a:gridCol w="2929631">
                  <a:extLst>
                    <a:ext uri="{9D8B030D-6E8A-4147-A177-3AD203B41FA5}">
                      <a16:colId xmlns:a16="http://schemas.microsoft.com/office/drawing/2014/main" val="3878247076"/>
                    </a:ext>
                  </a:extLst>
                </a:gridCol>
              </a:tblGrid>
              <a:tr h="1962574">
                <a:tc>
                  <a:txBody>
                    <a:bodyPr/>
                    <a:lstStyle/>
                    <a:p>
                      <a:endParaRPr lang="en-US" dirty="0"/>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bg1"/>
                    </a:solidFill>
                  </a:tcPr>
                </a:tc>
                <a:extLst>
                  <a:ext uri="{0D108BD9-81ED-4DB2-BD59-A6C34878D82A}">
                    <a16:rowId xmlns:a16="http://schemas.microsoft.com/office/drawing/2014/main" val="1339389990"/>
                  </a:ext>
                </a:extLst>
              </a:tr>
              <a:tr h="1962574">
                <a:tc>
                  <a:txBody>
                    <a:bodyPr/>
                    <a:lstStyle/>
                    <a:p>
                      <a:endParaRPr lang="en-US"/>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bg1"/>
                    </a:solidFill>
                  </a:tcPr>
                </a:tc>
                <a:extLst>
                  <a:ext uri="{0D108BD9-81ED-4DB2-BD59-A6C34878D82A}">
                    <a16:rowId xmlns:a16="http://schemas.microsoft.com/office/drawing/2014/main" val="1832492321"/>
                  </a:ext>
                </a:extLst>
              </a:tr>
              <a:tr h="1962574">
                <a:tc>
                  <a:txBody>
                    <a:bodyPr/>
                    <a:lstStyle/>
                    <a:p>
                      <a:endParaRPr lang="en-US" dirty="0"/>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bg1"/>
                    </a:solidFill>
                  </a:tcPr>
                </a:tc>
                <a:extLst>
                  <a:ext uri="{0D108BD9-81ED-4DB2-BD59-A6C34878D82A}">
                    <a16:rowId xmlns:a16="http://schemas.microsoft.com/office/drawing/2014/main" val="1562277701"/>
                  </a:ext>
                </a:extLst>
              </a:tr>
            </a:tbl>
          </a:graphicData>
        </a:graphic>
      </p:graphicFrame>
      <p:sp>
        <p:nvSpPr>
          <p:cNvPr id="8" name="Notes Placeholder 2">
            <a:extLst>
              <a:ext uri="{FF2B5EF4-FFF2-40B4-BE49-F238E27FC236}">
                <a16:creationId xmlns:a16="http://schemas.microsoft.com/office/drawing/2014/main" id="{07677F02-A43F-601E-FEAD-59CA33C0B10F}"/>
              </a:ext>
            </a:extLst>
          </p:cNvPr>
          <p:cNvSpPr txBox="1">
            <a:spLocks/>
          </p:cNvSpPr>
          <p:nvPr/>
        </p:nvSpPr>
        <p:spPr>
          <a:xfrm>
            <a:off x="259775" y="530832"/>
            <a:ext cx="2494013" cy="265440"/>
          </a:xfrm>
          <a:prstGeom prst="rect">
            <a:avLst/>
          </a:prstGeom>
          <a:noFill/>
        </p:spPr>
        <p:txBody>
          <a:bodyPr vert="horz" lIns="91440" tIns="45720" rIns="91440" bIns="45720" rtlCol="0"/>
          <a:lstStyle>
            <a:lvl1pPr marL="171450" indent="-171450" algn="l" defTabSz="914400" rtl="0" eaLnBrk="1" latinLnBrk="0" hangingPunct="1">
              <a:buClr>
                <a:srgbClr val="C1D72E"/>
              </a:buClr>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1pPr>
            <a:lvl2pPr marL="450000" indent="-171450" algn="l" defTabSz="914400" rtl="0" eaLnBrk="1" latinLnBrk="0" hangingPunct="1">
              <a:buClr>
                <a:srgbClr val="C1D72E"/>
              </a:buClr>
              <a:buFont typeface="Courier New" panose="02070309020205020404" pitchFamily="49" charset="0"/>
              <a:buChar char="o"/>
              <a:defRPr sz="1200" kern="1200">
                <a:solidFill>
                  <a:schemeClr val="tx1"/>
                </a:solidFill>
                <a:latin typeface="Arial" panose="020B0604020202020204" pitchFamily="34" charset="0"/>
                <a:ea typeface="+mn-ea"/>
                <a:cs typeface="Arial" panose="020B0604020202020204" pitchFamily="34" charset="0"/>
              </a:defRPr>
            </a:lvl2pPr>
            <a:lvl3pPr marL="914400" algn="l" defTabSz="914400" rtl="0" eaLnBrk="1" latinLnBrk="0" hangingPunct="1">
              <a:defRPr sz="1200" kern="1200">
                <a:solidFill>
                  <a:schemeClr val="tx1"/>
                </a:solidFill>
                <a:latin typeface="+mn-lt"/>
                <a:ea typeface="+mn-ea"/>
                <a:cs typeface="+mn-cs"/>
              </a:defRPr>
            </a:lvl3pPr>
            <a:lvl4pPr marL="720000" indent="-171450" algn="l" defTabSz="914400" rtl="0" eaLnBrk="1" latinLnBrk="0" hangingPunct="1">
              <a:buClr>
                <a:srgbClr val="C1D72E"/>
              </a:buClr>
              <a:buFont typeface="Arial Black"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4pPr>
            <a:lvl5pPr marL="990000" indent="-171450" algn="l" defTabSz="914400" rtl="0" eaLnBrk="1" latinLnBrk="0" hangingPunct="1">
              <a:buClr>
                <a:srgbClr val="C1D72E"/>
              </a:buClr>
              <a:buFont typeface="Wingdings" pitchFamily="2" charset="2"/>
              <a:buChar char="§"/>
              <a:defRPr sz="1200" kern="1200">
                <a:solidFill>
                  <a:schemeClr val="tx1"/>
                </a:solidFill>
                <a:latin typeface="Arial" panose="020B0604020202020204" pitchFamily="34" charset="0"/>
                <a:ea typeface="+mn-ea"/>
                <a:cs typeface="Arial" panose="020B0604020202020204" pitchFamily="34" charset="0"/>
              </a:defRPr>
            </a:lvl5pPr>
            <a:lvl6pPr marL="1350000" indent="-171450" algn="l" defTabSz="914400" rtl="0" eaLnBrk="1" latinLnBrk="0" hangingPunct="1">
              <a:buClr>
                <a:srgbClr val="C1D72E"/>
              </a:buClr>
              <a:buFont typeface="Arial Unicode MS" panose="020B0604020202020204" pitchFamily="34" charset="-128"/>
              <a:buChar char="‣"/>
              <a:defRPr sz="1200"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a:lstStyle>
          <a:p>
            <a:pPr marL="0" indent="0" defTabSz="457200">
              <a:buNone/>
            </a:pPr>
            <a:r>
              <a:rPr lang="en-US" sz="1600" b="1" dirty="0">
                <a:solidFill>
                  <a:srgbClr val="19285D"/>
                </a:solidFill>
                <a:latin typeface="Corbel" panose="020B0503020204020204" pitchFamily="34" charset="0"/>
              </a:rPr>
              <a:t>RABBIT HOLE CARD</a:t>
            </a:r>
          </a:p>
        </p:txBody>
      </p:sp>
      <p:cxnSp>
        <p:nvCxnSpPr>
          <p:cNvPr id="9" name="Straight Connector 8">
            <a:extLst>
              <a:ext uri="{FF2B5EF4-FFF2-40B4-BE49-F238E27FC236}">
                <a16:creationId xmlns:a16="http://schemas.microsoft.com/office/drawing/2014/main" id="{A7A7F1A2-D328-EB6A-D112-28BA58DD3C97}"/>
              </a:ext>
            </a:extLst>
          </p:cNvPr>
          <p:cNvCxnSpPr>
            <a:cxnSpLocks/>
          </p:cNvCxnSpPr>
          <p:nvPr/>
        </p:nvCxnSpPr>
        <p:spPr>
          <a:xfrm>
            <a:off x="177554" y="877161"/>
            <a:ext cx="2103120" cy="0"/>
          </a:xfrm>
          <a:prstGeom prst="line">
            <a:avLst/>
          </a:prstGeom>
          <a:ln w="12700">
            <a:solidFill>
              <a:srgbClr val="C1D72E"/>
            </a:solidFill>
          </a:ln>
          <a:effectLst/>
        </p:spPr>
        <p:style>
          <a:lnRef idx="2">
            <a:schemeClr val="accent1"/>
          </a:lnRef>
          <a:fillRef idx="0">
            <a:schemeClr val="accent1"/>
          </a:fillRef>
          <a:effectRef idx="1">
            <a:schemeClr val="accent1"/>
          </a:effectRef>
          <a:fontRef idx="minor">
            <a:schemeClr val="tx1"/>
          </a:fontRef>
        </p:style>
      </p:cxnSp>
      <p:sp>
        <p:nvSpPr>
          <p:cNvPr id="10" name="TextBox 9">
            <a:extLst>
              <a:ext uri="{FF2B5EF4-FFF2-40B4-BE49-F238E27FC236}">
                <a16:creationId xmlns:a16="http://schemas.microsoft.com/office/drawing/2014/main" id="{2C443A86-8E76-B1E5-6AE9-721B5EEBC2B4}"/>
              </a:ext>
            </a:extLst>
          </p:cNvPr>
          <p:cNvSpPr txBox="1"/>
          <p:nvPr/>
        </p:nvSpPr>
        <p:spPr>
          <a:xfrm>
            <a:off x="355107" y="1020932"/>
            <a:ext cx="2565646" cy="369332"/>
          </a:xfrm>
          <a:prstGeom prst="rect">
            <a:avLst/>
          </a:prstGeom>
          <a:noFill/>
        </p:spPr>
        <p:txBody>
          <a:bodyPr wrap="square" rtlCol="0">
            <a:spAutoFit/>
          </a:bodyPr>
          <a:lstStyle/>
          <a:p>
            <a:r>
              <a:rPr lang="en-US" dirty="0">
                <a:highlight>
                  <a:srgbClr val="FFFF00"/>
                </a:highlight>
                <a:latin typeface="Corbel" panose="020B0503020204020204" pitchFamily="34" charset="0"/>
              </a:rPr>
              <a:t>Placeholder</a:t>
            </a:r>
          </a:p>
        </p:txBody>
      </p:sp>
      <p:sp>
        <p:nvSpPr>
          <p:cNvPr id="11" name="Notes Placeholder 2">
            <a:extLst>
              <a:ext uri="{FF2B5EF4-FFF2-40B4-BE49-F238E27FC236}">
                <a16:creationId xmlns:a16="http://schemas.microsoft.com/office/drawing/2014/main" id="{346CBFCA-F1FE-D235-6889-6532FEC4A92E}"/>
              </a:ext>
            </a:extLst>
          </p:cNvPr>
          <p:cNvSpPr txBox="1">
            <a:spLocks/>
          </p:cNvSpPr>
          <p:nvPr/>
        </p:nvSpPr>
        <p:spPr>
          <a:xfrm>
            <a:off x="3193845" y="530832"/>
            <a:ext cx="2494013" cy="265440"/>
          </a:xfrm>
          <a:prstGeom prst="rect">
            <a:avLst/>
          </a:prstGeom>
          <a:noFill/>
        </p:spPr>
        <p:txBody>
          <a:bodyPr vert="horz" lIns="91440" tIns="45720" rIns="91440" bIns="45720" rtlCol="0"/>
          <a:lstStyle>
            <a:lvl1pPr marL="171450" indent="-171450" algn="l" defTabSz="914400" rtl="0" eaLnBrk="1" latinLnBrk="0" hangingPunct="1">
              <a:buClr>
                <a:srgbClr val="C1D72E"/>
              </a:buClr>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1pPr>
            <a:lvl2pPr marL="450000" indent="-171450" algn="l" defTabSz="914400" rtl="0" eaLnBrk="1" latinLnBrk="0" hangingPunct="1">
              <a:buClr>
                <a:srgbClr val="C1D72E"/>
              </a:buClr>
              <a:buFont typeface="Courier New" panose="02070309020205020404" pitchFamily="49" charset="0"/>
              <a:buChar char="o"/>
              <a:defRPr sz="1200" kern="1200">
                <a:solidFill>
                  <a:schemeClr val="tx1"/>
                </a:solidFill>
                <a:latin typeface="Arial" panose="020B0604020202020204" pitchFamily="34" charset="0"/>
                <a:ea typeface="+mn-ea"/>
                <a:cs typeface="Arial" panose="020B0604020202020204" pitchFamily="34" charset="0"/>
              </a:defRPr>
            </a:lvl2pPr>
            <a:lvl3pPr marL="914400" algn="l" defTabSz="914400" rtl="0" eaLnBrk="1" latinLnBrk="0" hangingPunct="1">
              <a:defRPr sz="1200" kern="1200">
                <a:solidFill>
                  <a:schemeClr val="tx1"/>
                </a:solidFill>
                <a:latin typeface="+mn-lt"/>
                <a:ea typeface="+mn-ea"/>
                <a:cs typeface="+mn-cs"/>
              </a:defRPr>
            </a:lvl3pPr>
            <a:lvl4pPr marL="720000" indent="-171450" algn="l" defTabSz="914400" rtl="0" eaLnBrk="1" latinLnBrk="0" hangingPunct="1">
              <a:buClr>
                <a:srgbClr val="C1D72E"/>
              </a:buClr>
              <a:buFont typeface="Arial Black"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4pPr>
            <a:lvl5pPr marL="990000" indent="-171450" algn="l" defTabSz="914400" rtl="0" eaLnBrk="1" latinLnBrk="0" hangingPunct="1">
              <a:buClr>
                <a:srgbClr val="C1D72E"/>
              </a:buClr>
              <a:buFont typeface="Wingdings" pitchFamily="2" charset="2"/>
              <a:buChar char="§"/>
              <a:defRPr sz="1200" kern="1200">
                <a:solidFill>
                  <a:schemeClr val="tx1"/>
                </a:solidFill>
                <a:latin typeface="Arial" panose="020B0604020202020204" pitchFamily="34" charset="0"/>
                <a:ea typeface="+mn-ea"/>
                <a:cs typeface="Arial" panose="020B0604020202020204" pitchFamily="34" charset="0"/>
              </a:defRPr>
            </a:lvl5pPr>
            <a:lvl6pPr marL="1350000" indent="-171450" algn="l" defTabSz="914400" rtl="0" eaLnBrk="1" latinLnBrk="0" hangingPunct="1">
              <a:buClr>
                <a:srgbClr val="C1D72E"/>
              </a:buClr>
              <a:buFont typeface="Arial Unicode MS" panose="020B0604020202020204" pitchFamily="34" charset="-128"/>
              <a:buChar char="‣"/>
              <a:defRPr sz="1200"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a:lstStyle>
          <a:p>
            <a:pPr marL="0" indent="0" defTabSz="457200">
              <a:buNone/>
            </a:pPr>
            <a:r>
              <a:rPr lang="en-US" sz="1600" b="1" dirty="0">
                <a:solidFill>
                  <a:srgbClr val="19285D"/>
                </a:solidFill>
                <a:latin typeface="Corbel" panose="020B0503020204020204" pitchFamily="34" charset="0"/>
              </a:rPr>
              <a:t>RABBIT HOLE CARD</a:t>
            </a:r>
          </a:p>
        </p:txBody>
      </p:sp>
      <p:cxnSp>
        <p:nvCxnSpPr>
          <p:cNvPr id="12" name="Straight Connector 11">
            <a:extLst>
              <a:ext uri="{FF2B5EF4-FFF2-40B4-BE49-F238E27FC236}">
                <a16:creationId xmlns:a16="http://schemas.microsoft.com/office/drawing/2014/main" id="{7D413D0B-C4EA-15D9-D2D1-5C55487A7E44}"/>
              </a:ext>
            </a:extLst>
          </p:cNvPr>
          <p:cNvCxnSpPr>
            <a:cxnSpLocks/>
          </p:cNvCxnSpPr>
          <p:nvPr/>
        </p:nvCxnSpPr>
        <p:spPr>
          <a:xfrm>
            <a:off x="3111624" y="877161"/>
            <a:ext cx="2103120" cy="0"/>
          </a:xfrm>
          <a:prstGeom prst="line">
            <a:avLst/>
          </a:prstGeom>
          <a:ln w="12700">
            <a:solidFill>
              <a:srgbClr val="C1D72E"/>
            </a:solidFill>
          </a:ln>
          <a:effectLst/>
        </p:spPr>
        <p:style>
          <a:lnRef idx="2">
            <a:schemeClr val="accent1"/>
          </a:lnRef>
          <a:fillRef idx="0">
            <a:schemeClr val="accent1"/>
          </a:fillRef>
          <a:effectRef idx="1">
            <a:schemeClr val="accent1"/>
          </a:effectRef>
          <a:fontRef idx="minor">
            <a:schemeClr val="tx1"/>
          </a:fontRef>
        </p:style>
      </p:cxnSp>
      <p:sp>
        <p:nvSpPr>
          <p:cNvPr id="13" name="TextBox 12">
            <a:extLst>
              <a:ext uri="{FF2B5EF4-FFF2-40B4-BE49-F238E27FC236}">
                <a16:creationId xmlns:a16="http://schemas.microsoft.com/office/drawing/2014/main" id="{BC6444EA-D285-9AD3-B39A-E72BF7032BC1}"/>
              </a:ext>
            </a:extLst>
          </p:cNvPr>
          <p:cNvSpPr txBox="1"/>
          <p:nvPr/>
        </p:nvSpPr>
        <p:spPr>
          <a:xfrm>
            <a:off x="3289177" y="1020932"/>
            <a:ext cx="2565646" cy="369332"/>
          </a:xfrm>
          <a:prstGeom prst="rect">
            <a:avLst/>
          </a:prstGeom>
          <a:noFill/>
        </p:spPr>
        <p:txBody>
          <a:bodyPr wrap="square" rtlCol="0">
            <a:spAutoFit/>
          </a:bodyPr>
          <a:lstStyle/>
          <a:p>
            <a:r>
              <a:rPr lang="en-US" dirty="0">
                <a:highlight>
                  <a:srgbClr val="FFFF00"/>
                </a:highlight>
                <a:latin typeface="Corbel" panose="020B0503020204020204" pitchFamily="34" charset="0"/>
              </a:rPr>
              <a:t>Placeholder</a:t>
            </a:r>
          </a:p>
        </p:txBody>
      </p:sp>
      <p:sp>
        <p:nvSpPr>
          <p:cNvPr id="14" name="Notes Placeholder 2">
            <a:extLst>
              <a:ext uri="{FF2B5EF4-FFF2-40B4-BE49-F238E27FC236}">
                <a16:creationId xmlns:a16="http://schemas.microsoft.com/office/drawing/2014/main" id="{29EE433D-FECE-25D5-B090-0D8B545A8859}"/>
              </a:ext>
            </a:extLst>
          </p:cNvPr>
          <p:cNvSpPr txBox="1">
            <a:spLocks/>
          </p:cNvSpPr>
          <p:nvPr/>
        </p:nvSpPr>
        <p:spPr>
          <a:xfrm>
            <a:off x="6127915" y="530832"/>
            <a:ext cx="2494013" cy="265440"/>
          </a:xfrm>
          <a:prstGeom prst="rect">
            <a:avLst/>
          </a:prstGeom>
          <a:noFill/>
        </p:spPr>
        <p:txBody>
          <a:bodyPr vert="horz" lIns="91440" tIns="45720" rIns="91440" bIns="45720" rtlCol="0"/>
          <a:lstStyle>
            <a:lvl1pPr marL="171450" indent="-171450" algn="l" defTabSz="914400" rtl="0" eaLnBrk="1" latinLnBrk="0" hangingPunct="1">
              <a:buClr>
                <a:srgbClr val="C1D72E"/>
              </a:buClr>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1pPr>
            <a:lvl2pPr marL="450000" indent="-171450" algn="l" defTabSz="914400" rtl="0" eaLnBrk="1" latinLnBrk="0" hangingPunct="1">
              <a:buClr>
                <a:srgbClr val="C1D72E"/>
              </a:buClr>
              <a:buFont typeface="Courier New" panose="02070309020205020404" pitchFamily="49" charset="0"/>
              <a:buChar char="o"/>
              <a:defRPr sz="1200" kern="1200">
                <a:solidFill>
                  <a:schemeClr val="tx1"/>
                </a:solidFill>
                <a:latin typeface="Arial" panose="020B0604020202020204" pitchFamily="34" charset="0"/>
                <a:ea typeface="+mn-ea"/>
                <a:cs typeface="Arial" panose="020B0604020202020204" pitchFamily="34" charset="0"/>
              </a:defRPr>
            </a:lvl2pPr>
            <a:lvl3pPr marL="914400" algn="l" defTabSz="914400" rtl="0" eaLnBrk="1" latinLnBrk="0" hangingPunct="1">
              <a:defRPr sz="1200" kern="1200">
                <a:solidFill>
                  <a:schemeClr val="tx1"/>
                </a:solidFill>
                <a:latin typeface="+mn-lt"/>
                <a:ea typeface="+mn-ea"/>
                <a:cs typeface="+mn-cs"/>
              </a:defRPr>
            </a:lvl3pPr>
            <a:lvl4pPr marL="720000" indent="-171450" algn="l" defTabSz="914400" rtl="0" eaLnBrk="1" latinLnBrk="0" hangingPunct="1">
              <a:buClr>
                <a:srgbClr val="C1D72E"/>
              </a:buClr>
              <a:buFont typeface="Arial Black"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4pPr>
            <a:lvl5pPr marL="990000" indent="-171450" algn="l" defTabSz="914400" rtl="0" eaLnBrk="1" latinLnBrk="0" hangingPunct="1">
              <a:buClr>
                <a:srgbClr val="C1D72E"/>
              </a:buClr>
              <a:buFont typeface="Wingdings" pitchFamily="2" charset="2"/>
              <a:buChar char="§"/>
              <a:defRPr sz="1200" kern="1200">
                <a:solidFill>
                  <a:schemeClr val="tx1"/>
                </a:solidFill>
                <a:latin typeface="Arial" panose="020B0604020202020204" pitchFamily="34" charset="0"/>
                <a:ea typeface="+mn-ea"/>
                <a:cs typeface="Arial" panose="020B0604020202020204" pitchFamily="34" charset="0"/>
              </a:defRPr>
            </a:lvl5pPr>
            <a:lvl6pPr marL="1350000" indent="-171450" algn="l" defTabSz="914400" rtl="0" eaLnBrk="1" latinLnBrk="0" hangingPunct="1">
              <a:buClr>
                <a:srgbClr val="C1D72E"/>
              </a:buClr>
              <a:buFont typeface="Arial Unicode MS" panose="020B0604020202020204" pitchFamily="34" charset="-128"/>
              <a:buChar char="‣"/>
              <a:defRPr sz="1200"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a:lstStyle>
          <a:p>
            <a:pPr marL="0" indent="0" defTabSz="457200">
              <a:buNone/>
            </a:pPr>
            <a:r>
              <a:rPr lang="en-US" sz="1600" b="1" dirty="0">
                <a:solidFill>
                  <a:srgbClr val="19285D"/>
                </a:solidFill>
                <a:latin typeface="Corbel" panose="020B0503020204020204" pitchFamily="34" charset="0"/>
              </a:rPr>
              <a:t>RABBIT HOLE CARD</a:t>
            </a:r>
          </a:p>
        </p:txBody>
      </p:sp>
      <p:cxnSp>
        <p:nvCxnSpPr>
          <p:cNvPr id="15" name="Straight Connector 14">
            <a:extLst>
              <a:ext uri="{FF2B5EF4-FFF2-40B4-BE49-F238E27FC236}">
                <a16:creationId xmlns:a16="http://schemas.microsoft.com/office/drawing/2014/main" id="{5CB3FCB3-EE7B-4187-9142-8659B28A0A8F}"/>
              </a:ext>
            </a:extLst>
          </p:cNvPr>
          <p:cNvCxnSpPr>
            <a:cxnSpLocks/>
          </p:cNvCxnSpPr>
          <p:nvPr/>
        </p:nvCxnSpPr>
        <p:spPr>
          <a:xfrm>
            <a:off x="6045694" y="877161"/>
            <a:ext cx="2103120" cy="0"/>
          </a:xfrm>
          <a:prstGeom prst="line">
            <a:avLst/>
          </a:prstGeom>
          <a:ln w="12700">
            <a:solidFill>
              <a:srgbClr val="C1D72E"/>
            </a:solidFill>
          </a:ln>
          <a:effectLst/>
        </p:spPr>
        <p:style>
          <a:lnRef idx="2">
            <a:schemeClr val="accent1"/>
          </a:lnRef>
          <a:fillRef idx="0">
            <a:schemeClr val="accent1"/>
          </a:fillRef>
          <a:effectRef idx="1">
            <a:schemeClr val="accent1"/>
          </a:effectRef>
          <a:fontRef idx="minor">
            <a:schemeClr val="tx1"/>
          </a:fontRef>
        </p:style>
      </p:cxnSp>
      <p:sp>
        <p:nvSpPr>
          <p:cNvPr id="16" name="TextBox 15">
            <a:extLst>
              <a:ext uri="{FF2B5EF4-FFF2-40B4-BE49-F238E27FC236}">
                <a16:creationId xmlns:a16="http://schemas.microsoft.com/office/drawing/2014/main" id="{636EEAF2-4A83-5E7A-6197-4FB4D2197311}"/>
              </a:ext>
            </a:extLst>
          </p:cNvPr>
          <p:cNvSpPr txBox="1"/>
          <p:nvPr/>
        </p:nvSpPr>
        <p:spPr>
          <a:xfrm>
            <a:off x="6223247" y="1020932"/>
            <a:ext cx="2565646" cy="369332"/>
          </a:xfrm>
          <a:prstGeom prst="rect">
            <a:avLst/>
          </a:prstGeom>
          <a:noFill/>
        </p:spPr>
        <p:txBody>
          <a:bodyPr wrap="square" rtlCol="0">
            <a:spAutoFit/>
          </a:bodyPr>
          <a:lstStyle/>
          <a:p>
            <a:r>
              <a:rPr lang="en-US" dirty="0">
                <a:highlight>
                  <a:srgbClr val="FFFF00"/>
                </a:highlight>
                <a:latin typeface="Corbel" panose="020B0503020204020204" pitchFamily="34" charset="0"/>
              </a:rPr>
              <a:t>Placeholder</a:t>
            </a:r>
          </a:p>
        </p:txBody>
      </p:sp>
      <p:sp>
        <p:nvSpPr>
          <p:cNvPr id="17" name="Notes Placeholder 2">
            <a:extLst>
              <a:ext uri="{FF2B5EF4-FFF2-40B4-BE49-F238E27FC236}">
                <a16:creationId xmlns:a16="http://schemas.microsoft.com/office/drawing/2014/main" id="{82AEC7C6-32D1-C3A9-461E-16E8E890BD36}"/>
              </a:ext>
            </a:extLst>
          </p:cNvPr>
          <p:cNvSpPr txBox="1">
            <a:spLocks/>
          </p:cNvSpPr>
          <p:nvPr/>
        </p:nvSpPr>
        <p:spPr>
          <a:xfrm>
            <a:off x="259775" y="2543376"/>
            <a:ext cx="2494013" cy="265440"/>
          </a:xfrm>
          <a:prstGeom prst="rect">
            <a:avLst/>
          </a:prstGeom>
          <a:noFill/>
        </p:spPr>
        <p:txBody>
          <a:bodyPr vert="horz" lIns="91440" tIns="45720" rIns="91440" bIns="45720" rtlCol="0"/>
          <a:lstStyle>
            <a:lvl1pPr marL="171450" indent="-171450" algn="l" defTabSz="914400" rtl="0" eaLnBrk="1" latinLnBrk="0" hangingPunct="1">
              <a:buClr>
                <a:srgbClr val="C1D72E"/>
              </a:buClr>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1pPr>
            <a:lvl2pPr marL="450000" indent="-171450" algn="l" defTabSz="914400" rtl="0" eaLnBrk="1" latinLnBrk="0" hangingPunct="1">
              <a:buClr>
                <a:srgbClr val="C1D72E"/>
              </a:buClr>
              <a:buFont typeface="Courier New" panose="02070309020205020404" pitchFamily="49" charset="0"/>
              <a:buChar char="o"/>
              <a:defRPr sz="1200" kern="1200">
                <a:solidFill>
                  <a:schemeClr val="tx1"/>
                </a:solidFill>
                <a:latin typeface="Arial" panose="020B0604020202020204" pitchFamily="34" charset="0"/>
                <a:ea typeface="+mn-ea"/>
                <a:cs typeface="Arial" panose="020B0604020202020204" pitchFamily="34" charset="0"/>
              </a:defRPr>
            </a:lvl2pPr>
            <a:lvl3pPr marL="914400" algn="l" defTabSz="914400" rtl="0" eaLnBrk="1" latinLnBrk="0" hangingPunct="1">
              <a:defRPr sz="1200" kern="1200">
                <a:solidFill>
                  <a:schemeClr val="tx1"/>
                </a:solidFill>
                <a:latin typeface="+mn-lt"/>
                <a:ea typeface="+mn-ea"/>
                <a:cs typeface="+mn-cs"/>
              </a:defRPr>
            </a:lvl3pPr>
            <a:lvl4pPr marL="720000" indent="-171450" algn="l" defTabSz="914400" rtl="0" eaLnBrk="1" latinLnBrk="0" hangingPunct="1">
              <a:buClr>
                <a:srgbClr val="C1D72E"/>
              </a:buClr>
              <a:buFont typeface="Arial Black"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4pPr>
            <a:lvl5pPr marL="990000" indent="-171450" algn="l" defTabSz="914400" rtl="0" eaLnBrk="1" latinLnBrk="0" hangingPunct="1">
              <a:buClr>
                <a:srgbClr val="C1D72E"/>
              </a:buClr>
              <a:buFont typeface="Wingdings" pitchFamily="2" charset="2"/>
              <a:buChar char="§"/>
              <a:defRPr sz="1200" kern="1200">
                <a:solidFill>
                  <a:schemeClr val="tx1"/>
                </a:solidFill>
                <a:latin typeface="Arial" panose="020B0604020202020204" pitchFamily="34" charset="0"/>
                <a:ea typeface="+mn-ea"/>
                <a:cs typeface="Arial" panose="020B0604020202020204" pitchFamily="34" charset="0"/>
              </a:defRPr>
            </a:lvl5pPr>
            <a:lvl6pPr marL="1350000" indent="-171450" algn="l" defTabSz="914400" rtl="0" eaLnBrk="1" latinLnBrk="0" hangingPunct="1">
              <a:buClr>
                <a:srgbClr val="C1D72E"/>
              </a:buClr>
              <a:buFont typeface="Arial Unicode MS" panose="020B0604020202020204" pitchFamily="34" charset="-128"/>
              <a:buChar char="‣"/>
              <a:defRPr sz="1200"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a:lstStyle>
          <a:p>
            <a:pPr marL="0" indent="0" defTabSz="457200">
              <a:buNone/>
            </a:pPr>
            <a:r>
              <a:rPr lang="en-US" sz="1600" b="1" dirty="0">
                <a:solidFill>
                  <a:srgbClr val="19285D"/>
                </a:solidFill>
                <a:latin typeface="Corbel" panose="020B0503020204020204" pitchFamily="34" charset="0"/>
              </a:rPr>
              <a:t>RABBIT HOLE CARD</a:t>
            </a:r>
          </a:p>
        </p:txBody>
      </p:sp>
      <p:cxnSp>
        <p:nvCxnSpPr>
          <p:cNvPr id="18" name="Straight Connector 17">
            <a:extLst>
              <a:ext uri="{FF2B5EF4-FFF2-40B4-BE49-F238E27FC236}">
                <a16:creationId xmlns:a16="http://schemas.microsoft.com/office/drawing/2014/main" id="{5C5B5135-0933-05B0-CFB8-88ECBACA098A}"/>
              </a:ext>
            </a:extLst>
          </p:cNvPr>
          <p:cNvCxnSpPr>
            <a:cxnSpLocks/>
          </p:cNvCxnSpPr>
          <p:nvPr/>
        </p:nvCxnSpPr>
        <p:spPr>
          <a:xfrm>
            <a:off x="177554" y="2889705"/>
            <a:ext cx="2103120" cy="0"/>
          </a:xfrm>
          <a:prstGeom prst="line">
            <a:avLst/>
          </a:prstGeom>
          <a:ln w="12700">
            <a:solidFill>
              <a:srgbClr val="C1D72E"/>
            </a:solidFill>
          </a:ln>
          <a:effectLst/>
        </p:spPr>
        <p:style>
          <a:lnRef idx="2">
            <a:schemeClr val="accent1"/>
          </a:lnRef>
          <a:fillRef idx="0">
            <a:schemeClr val="accent1"/>
          </a:fillRef>
          <a:effectRef idx="1">
            <a:schemeClr val="accent1"/>
          </a:effectRef>
          <a:fontRef idx="minor">
            <a:schemeClr val="tx1"/>
          </a:fontRef>
        </p:style>
      </p:cxnSp>
      <p:sp>
        <p:nvSpPr>
          <p:cNvPr id="19" name="TextBox 18">
            <a:extLst>
              <a:ext uri="{FF2B5EF4-FFF2-40B4-BE49-F238E27FC236}">
                <a16:creationId xmlns:a16="http://schemas.microsoft.com/office/drawing/2014/main" id="{3C2D99E8-3072-DBE7-B9CB-06A3BCB4A5F6}"/>
              </a:ext>
            </a:extLst>
          </p:cNvPr>
          <p:cNvSpPr txBox="1"/>
          <p:nvPr/>
        </p:nvSpPr>
        <p:spPr>
          <a:xfrm>
            <a:off x="355107" y="3033476"/>
            <a:ext cx="2565646" cy="369332"/>
          </a:xfrm>
          <a:prstGeom prst="rect">
            <a:avLst/>
          </a:prstGeom>
          <a:noFill/>
        </p:spPr>
        <p:txBody>
          <a:bodyPr wrap="square" rtlCol="0">
            <a:spAutoFit/>
          </a:bodyPr>
          <a:lstStyle/>
          <a:p>
            <a:r>
              <a:rPr lang="en-US" dirty="0">
                <a:highlight>
                  <a:srgbClr val="FFFF00"/>
                </a:highlight>
                <a:latin typeface="Corbel" panose="020B0503020204020204" pitchFamily="34" charset="0"/>
              </a:rPr>
              <a:t>Placeholder</a:t>
            </a:r>
          </a:p>
        </p:txBody>
      </p:sp>
      <p:sp>
        <p:nvSpPr>
          <p:cNvPr id="20" name="Notes Placeholder 2">
            <a:extLst>
              <a:ext uri="{FF2B5EF4-FFF2-40B4-BE49-F238E27FC236}">
                <a16:creationId xmlns:a16="http://schemas.microsoft.com/office/drawing/2014/main" id="{CCFF9019-DBFB-BA97-FEC7-4FC3978F4068}"/>
              </a:ext>
            </a:extLst>
          </p:cNvPr>
          <p:cNvSpPr txBox="1">
            <a:spLocks/>
          </p:cNvSpPr>
          <p:nvPr/>
        </p:nvSpPr>
        <p:spPr>
          <a:xfrm>
            <a:off x="3193845" y="2543376"/>
            <a:ext cx="2494013" cy="265440"/>
          </a:xfrm>
          <a:prstGeom prst="rect">
            <a:avLst/>
          </a:prstGeom>
          <a:noFill/>
        </p:spPr>
        <p:txBody>
          <a:bodyPr vert="horz" lIns="91440" tIns="45720" rIns="91440" bIns="45720" rtlCol="0"/>
          <a:lstStyle>
            <a:lvl1pPr marL="171450" indent="-171450" algn="l" defTabSz="914400" rtl="0" eaLnBrk="1" latinLnBrk="0" hangingPunct="1">
              <a:buClr>
                <a:srgbClr val="C1D72E"/>
              </a:buClr>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1pPr>
            <a:lvl2pPr marL="450000" indent="-171450" algn="l" defTabSz="914400" rtl="0" eaLnBrk="1" latinLnBrk="0" hangingPunct="1">
              <a:buClr>
                <a:srgbClr val="C1D72E"/>
              </a:buClr>
              <a:buFont typeface="Courier New" panose="02070309020205020404" pitchFamily="49" charset="0"/>
              <a:buChar char="o"/>
              <a:defRPr sz="1200" kern="1200">
                <a:solidFill>
                  <a:schemeClr val="tx1"/>
                </a:solidFill>
                <a:latin typeface="Arial" panose="020B0604020202020204" pitchFamily="34" charset="0"/>
                <a:ea typeface="+mn-ea"/>
                <a:cs typeface="Arial" panose="020B0604020202020204" pitchFamily="34" charset="0"/>
              </a:defRPr>
            </a:lvl2pPr>
            <a:lvl3pPr marL="914400" algn="l" defTabSz="914400" rtl="0" eaLnBrk="1" latinLnBrk="0" hangingPunct="1">
              <a:defRPr sz="1200" kern="1200">
                <a:solidFill>
                  <a:schemeClr val="tx1"/>
                </a:solidFill>
                <a:latin typeface="+mn-lt"/>
                <a:ea typeface="+mn-ea"/>
                <a:cs typeface="+mn-cs"/>
              </a:defRPr>
            </a:lvl3pPr>
            <a:lvl4pPr marL="720000" indent="-171450" algn="l" defTabSz="914400" rtl="0" eaLnBrk="1" latinLnBrk="0" hangingPunct="1">
              <a:buClr>
                <a:srgbClr val="C1D72E"/>
              </a:buClr>
              <a:buFont typeface="Arial Black"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4pPr>
            <a:lvl5pPr marL="990000" indent="-171450" algn="l" defTabSz="914400" rtl="0" eaLnBrk="1" latinLnBrk="0" hangingPunct="1">
              <a:buClr>
                <a:srgbClr val="C1D72E"/>
              </a:buClr>
              <a:buFont typeface="Wingdings" pitchFamily="2" charset="2"/>
              <a:buChar char="§"/>
              <a:defRPr sz="1200" kern="1200">
                <a:solidFill>
                  <a:schemeClr val="tx1"/>
                </a:solidFill>
                <a:latin typeface="Arial" panose="020B0604020202020204" pitchFamily="34" charset="0"/>
                <a:ea typeface="+mn-ea"/>
                <a:cs typeface="Arial" panose="020B0604020202020204" pitchFamily="34" charset="0"/>
              </a:defRPr>
            </a:lvl5pPr>
            <a:lvl6pPr marL="1350000" indent="-171450" algn="l" defTabSz="914400" rtl="0" eaLnBrk="1" latinLnBrk="0" hangingPunct="1">
              <a:buClr>
                <a:srgbClr val="C1D72E"/>
              </a:buClr>
              <a:buFont typeface="Arial Unicode MS" panose="020B0604020202020204" pitchFamily="34" charset="-128"/>
              <a:buChar char="‣"/>
              <a:defRPr sz="1200"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a:lstStyle>
          <a:p>
            <a:pPr marL="0" indent="0" defTabSz="457200">
              <a:buNone/>
            </a:pPr>
            <a:r>
              <a:rPr lang="en-US" sz="1600" b="1" dirty="0">
                <a:solidFill>
                  <a:srgbClr val="19285D"/>
                </a:solidFill>
                <a:latin typeface="Corbel" panose="020B0503020204020204" pitchFamily="34" charset="0"/>
              </a:rPr>
              <a:t>RABBIT HOLE CARD</a:t>
            </a:r>
          </a:p>
        </p:txBody>
      </p:sp>
      <p:cxnSp>
        <p:nvCxnSpPr>
          <p:cNvPr id="21" name="Straight Connector 20">
            <a:extLst>
              <a:ext uri="{FF2B5EF4-FFF2-40B4-BE49-F238E27FC236}">
                <a16:creationId xmlns:a16="http://schemas.microsoft.com/office/drawing/2014/main" id="{4B1FC1CD-5AE3-8770-2BB4-8587BA25F363}"/>
              </a:ext>
            </a:extLst>
          </p:cNvPr>
          <p:cNvCxnSpPr>
            <a:cxnSpLocks/>
          </p:cNvCxnSpPr>
          <p:nvPr/>
        </p:nvCxnSpPr>
        <p:spPr>
          <a:xfrm>
            <a:off x="3111624" y="2889705"/>
            <a:ext cx="2103120" cy="0"/>
          </a:xfrm>
          <a:prstGeom prst="line">
            <a:avLst/>
          </a:prstGeom>
          <a:ln w="12700">
            <a:solidFill>
              <a:srgbClr val="C1D72E"/>
            </a:solidFill>
          </a:ln>
          <a:effectLst/>
        </p:spPr>
        <p:style>
          <a:lnRef idx="2">
            <a:schemeClr val="accent1"/>
          </a:lnRef>
          <a:fillRef idx="0">
            <a:schemeClr val="accent1"/>
          </a:fillRef>
          <a:effectRef idx="1">
            <a:schemeClr val="accent1"/>
          </a:effectRef>
          <a:fontRef idx="minor">
            <a:schemeClr val="tx1"/>
          </a:fontRef>
        </p:style>
      </p:cxnSp>
      <p:sp>
        <p:nvSpPr>
          <p:cNvPr id="22" name="TextBox 21">
            <a:extLst>
              <a:ext uri="{FF2B5EF4-FFF2-40B4-BE49-F238E27FC236}">
                <a16:creationId xmlns:a16="http://schemas.microsoft.com/office/drawing/2014/main" id="{AE9BA2F0-F48F-589C-4AA7-7C599801DBCA}"/>
              </a:ext>
            </a:extLst>
          </p:cNvPr>
          <p:cNvSpPr txBox="1"/>
          <p:nvPr/>
        </p:nvSpPr>
        <p:spPr>
          <a:xfrm>
            <a:off x="3289177" y="3033476"/>
            <a:ext cx="2565646" cy="369332"/>
          </a:xfrm>
          <a:prstGeom prst="rect">
            <a:avLst/>
          </a:prstGeom>
          <a:noFill/>
        </p:spPr>
        <p:txBody>
          <a:bodyPr wrap="square" rtlCol="0">
            <a:spAutoFit/>
          </a:bodyPr>
          <a:lstStyle/>
          <a:p>
            <a:r>
              <a:rPr lang="en-US" dirty="0">
                <a:highlight>
                  <a:srgbClr val="FFFF00"/>
                </a:highlight>
                <a:latin typeface="Corbel" panose="020B0503020204020204" pitchFamily="34" charset="0"/>
              </a:rPr>
              <a:t>Placeholder</a:t>
            </a:r>
          </a:p>
        </p:txBody>
      </p:sp>
      <p:sp>
        <p:nvSpPr>
          <p:cNvPr id="23" name="Notes Placeholder 2">
            <a:extLst>
              <a:ext uri="{FF2B5EF4-FFF2-40B4-BE49-F238E27FC236}">
                <a16:creationId xmlns:a16="http://schemas.microsoft.com/office/drawing/2014/main" id="{D6CA647D-62C5-0BC6-5558-6EB8C5821B9C}"/>
              </a:ext>
            </a:extLst>
          </p:cNvPr>
          <p:cNvSpPr txBox="1">
            <a:spLocks/>
          </p:cNvSpPr>
          <p:nvPr/>
        </p:nvSpPr>
        <p:spPr>
          <a:xfrm>
            <a:off x="6127915" y="2543376"/>
            <a:ext cx="2494013" cy="265440"/>
          </a:xfrm>
          <a:prstGeom prst="rect">
            <a:avLst/>
          </a:prstGeom>
          <a:noFill/>
        </p:spPr>
        <p:txBody>
          <a:bodyPr vert="horz" lIns="91440" tIns="45720" rIns="91440" bIns="45720" rtlCol="0"/>
          <a:lstStyle>
            <a:lvl1pPr marL="171450" indent="-171450" algn="l" defTabSz="914400" rtl="0" eaLnBrk="1" latinLnBrk="0" hangingPunct="1">
              <a:buClr>
                <a:srgbClr val="C1D72E"/>
              </a:buClr>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1pPr>
            <a:lvl2pPr marL="450000" indent="-171450" algn="l" defTabSz="914400" rtl="0" eaLnBrk="1" latinLnBrk="0" hangingPunct="1">
              <a:buClr>
                <a:srgbClr val="C1D72E"/>
              </a:buClr>
              <a:buFont typeface="Courier New" panose="02070309020205020404" pitchFamily="49" charset="0"/>
              <a:buChar char="o"/>
              <a:defRPr sz="1200" kern="1200">
                <a:solidFill>
                  <a:schemeClr val="tx1"/>
                </a:solidFill>
                <a:latin typeface="Arial" panose="020B0604020202020204" pitchFamily="34" charset="0"/>
                <a:ea typeface="+mn-ea"/>
                <a:cs typeface="Arial" panose="020B0604020202020204" pitchFamily="34" charset="0"/>
              </a:defRPr>
            </a:lvl2pPr>
            <a:lvl3pPr marL="914400" algn="l" defTabSz="914400" rtl="0" eaLnBrk="1" latinLnBrk="0" hangingPunct="1">
              <a:defRPr sz="1200" kern="1200">
                <a:solidFill>
                  <a:schemeClr val="tx1"/>
                </a:solidFill>
                <a:latin typeface="+mn-lt"/>
                <a:ea typeface="+mn-ea"/>
                <a:cs typeface="+mn-cs"/>
              </a:defRPr>
            </a:lvl3pPr>
            <a:lvl4pPr marL="720000" indent="-171450" algn="l" defTabSz="914400" rtl="0" eaLnBrk="1" latinLnBrk="0" hangingPunct="1">
              <a:buClr>
                <a:srgbClr val="C1D72E"/>
              </a:buClr>
              <a:buFont typeface="Arial Black"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4pPr>
            <a:lvl5pPr marL="990000" indent="-171450" algn="l" defTabSz="914400" rtl="0" eaLnBrk="1" latinLnBrk="0" hangingPunct="1">
              <a:buClr>
                <a:srgbClr val="C1D72E"/>
              </a:buClr>
              <a:buFont typeface="Wingdings" pitchFamily="2" charset="2"/>
              <a:buChar char="§"/>
              <a:defRPr sz="1200" kern="1200">
                <a:solidFill>
                  <a:schemeClr val="tx1"/>
                </a:solidFill>
                <a:latin typeface="Arial" panose="020B0604020202020204" pitchFamily="34" charset="0"/>
                <a:ea typeface="+mn-ea"/>
                <a:cs typeface="Arial" panose="020B0604020202020204" pitchFamily="34" charset="0"/>
              </a:defRPr>
            </a:lvl5pPr>
            <a:lvl6pPr marL="1350000" indent="-171450" algn="l" defTabSz="914400" rtl="0" eaLnBrk="1" latinLnBrk="0" hangingPunct="1">
              <a:buClr>
                <a:srgbClr val="C1D72E"/>
              </a:buClr>
              <a:buFont typeface="Arial Unicode MS" panose="020B0604020202020204" pitchFamily="34" charset="-128"/>
              <a:buChar char="‣"/>
              <a:defRPr sz="1200"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a:lstStyle>
          <a:p>
            <a:pPr marL="0" indent="0" defTabSz="457200">
              <a:buNone/>
            </a:pPr>
            <a:r>
              <a:rPr lang="en-US" sz="1600" b="1" dirty="0">
                <a:solidFill>
                  <a:srgbClr val="19285D"/>
                </a:solidFill>
                <a:latin typeface="Corbel" panose="020B0503020204020204" pitchFamily="34" charset="0"/>
              </a:rPr>
              <a:t>RABBIT HOLE CARD</a:t>
            </a:r>
          </a:p>
        </p:txBody>
      </p:sp>
      <p:cxnSp>
        <p:nvCxnSpPr>
          <p:cNvPr id="24" name="Straight Connector 23">
            <a:extLst>
              <a:ext uri="{FF2B5EF4-FFF2-40B4-BE49-F238E27FC236}">
                <a16:creationId xmlns:a16="http://schemas.microsoft.com/office/drawing/2014/main" id="{FA6040FA-C522-4EE5-8BB4-D8EA38860BEA}"/>
              </a:ext>
            </a:extLst>
          </p:cNvPr>
          <p:cNvCxnSpPr>
            <a:cxnSpLocks/>
          </p:cNvCxnSpPr>
          <p:nvPr/>
        </p:nvCxnSpPr>
        <p:spPr>
          <a:xfrm>
            <a:off x="6045694" y="2889705"/>
            <a:ext cx="2103120" cy="0"/>
          </a:xfrm>
          <a:prstGeom prst="line">
            <a:avLst/>
          </a:prstGeom>
          <a:ln w="12700">
            <a:solidFill>
              <a:srgbClr val="C1D72E"/>
            </a:solidFill>
          </a:ln>
          <a:effectLst/>
        </p:spPr>
        <p:style>
          <a:lnRef idx="2">
            <a:schemeClr val="accent1"/>
          </a:lnRef>
          <a:fillRef idx="0">
            <a:schemeClr val="accent1"/>
          </a:fillRef>
          <a:effectRef idx="1">
            <a:schemeClr val="accent1"/>
          </a:effectRef>
          <a:fontRef idx="minor">
            <a:schemeClr val="tx1"/>
          </a:fontRef>
        </p:style>
      </p:cxnSp>
      <p:sp>
        <p:nvSpPr>
          <p:cNvPr id="25" name="TextBox 24">
            <a:extLst>
              <a:ext uri="{FF2B5EF4-FFF2-40B4-BE49-F238E27FC236}">
                <a16:creationId xmlns:a16="http://schemas.microsoft.com/office/drawing/2014/main" id="{BF77770B-37E9-E810-3A7E-29069F425091}"/>
              </a:ext>
            </a:extLst>
          </p:cNvPr>
          <p:cNvSpPr txBox="1"/>
          <p:nvPr/>
        </p:nvSpPr>
        <p:spPr>
          <a:xfrm>
            <a:off x="6223247" y="3033476"/>
            <a:ext cx="2565646" cy="369332"/>
          </a:xfrm>
          <a:prstGeom prst="rect">
            <a:avLst/>
          </a:prstGeom>
          <a:noFill/>
        </p:spPr>
        <p:txBody>
          <a:bodyPr wrap="square" rtlCol="0">
            <a:spAutoFit/>
          </a:bodyPr>
          <a:lstStyle/>
          <a:p>
            <a:r>
              <a:rPr lang="en-US" dirty="0">
                <a:highlight>
                  <a:srgbClr val="FFFF00"/>
                </a:highlight>
                <a:latin typeface="Corbel" panose="020B0503020204020204" pitchFamily="34" charset="0"/>
              </a:rPr>
              <a:t>Placeholder</a:t>
            </a:r>
          </a:p>
        </p:txBody>
      </p:sp>
      <p:sp>
        <p:nvSpPr>
          <p:cNvPr id="35" name="Notes Placeholder 2">
            <a:extLst>
              <a:ext uri="{FF2B5EF4-FFF2-40B4-BE49-F238E27FC236}">
                <a16:creationId xmlns:a16="http://schemas.microsoft.com/office/drawing/2014/main" id="{9D47812B-E69D-7D0D-2935-1B5FE94B90F6}"/>
              </a:ext>
            </a:extLst>
          </p:cNvPr>
          <p:cNvSpPr txBox="1">
            <a:spLocks/>
          </p:cNvSpPr>
          <p:nvPr/>
        </p:nvSpPr>
        <p:spPr>
          <a:xfrm>
            <a:off x="259775" y="4555920"/>
            <a:ext cx="2494013" cy="265440"/>
          </a:xfrm>
          <a:prstGeom prst="rect">
            <a:avLst/>
          </a:prstGeom>
          <a:noFill/>
        </p:spPr>
        <p:txBody>
          <a:bodyPr vert="horz" lIns="91440" tIns="45720" rIns="91440" bIns="45720" rtlCol="0"/>
          <a:lstStyle>
            <a:lvl1pPr marL="171450" indent="-171450" algn="l" defTabSz="914400" rtl="0" eaLnBrk="1" latinLnBrk="0" hangingPunct="1">
              <a:buClr>
                <a:srgbClr val="C1D72E"/>
              </a:buClr>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1pPr>
            <a:lvl2pPr marL="450000" indent="-171450" algn="l" defTabSz="914400" rtl="0" eaLnBrk="1" latinLnBrk="0" hangingPunct="1">
              <a:buClr>
                <a:srgbClr val="C1D72E"/>
              </a:buClr>
              <a:buFont typeface="Courier New" panose="02070309020205020404" pitchFamily="49" charset="0"/>
              <a:buChar char="o"/>
              <a:defRPr sz="1200" kern="1200">
                <a:solidFill>
                  <a:schemeClr val="tx1"/>
                </a:solidFill>
                <a:latin typeface="Arial" panose="020B0604020202020204" pitchFamily="34" charset="0"/>
                <a:ea typeface="+mn-ea"/>
                <a:cs typeface="Arial" panose="020B0604020202020204" pitchFamily="34" charset="0"/>
              </a:defRPr>
            </a:lvl2pPr>
            <a:lvl3pPr marL="914400" algn="l" defTabSz="914400" rtl="0" eaLnBrk="1" latinLnBrk="0" hangingPunct="1">
              <a:defRPr sz="1200" kern="1200">
                <a:solidFill>
                  <a:schemeClr val="tx1"/>
                </a:solidFill>
                <a:latin typeface="+mn-lt"/>
                <a:ea typeface="+mn-ea"/>
                <a:cs typeface="+mn-cs"/>
              </a:defRPr>
            </a:lvl3pPr>
            <a:lvl4pPr marL="720000" indent="-171450" algn="l" defTabSz="914400" rtl="0" eaLnBrk="1" latinLnBrk="0" hangingPunct="1">
              <a:buClr>
                <a:srgbClr val="C1D72E"/>
              </a:buClr>
              <a:buFont typeface="Arial Black"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4pPr>
            <a:lvl5pPr marL="990000" indent="-171450" algn="l" defTabSz="914400" rtl="0" eaLnBrk="1" latinLnBrk="0" hangingPunct="1">
              <a:buClr>
                <a:srgbClr val="C1D72E"/>
              </a:buClr>
              <a:buFont typeface="Wingdings" pitchFamily="2" charset="2"/>
              <a:buChar char="§"/>
              <a:defRPr sz="1200" kern="1200">
                <a:solidFill>
                  <a:schemeClr val="tx1"/>
                </a:solidFill>
                <a:latin typeface="Arial" panose="020B0604020202020204" pitchFamily="34" charset="0"/>
                <a:ea typeface="+mn-ea"/>
                <a:cs typeface="Arial" panose="020B0604020202020204" pitchFamily="34" charset="0"/>
              </a:defRPr>
            </a:lvl5pPr>
            <a:lvl6pPr marL="1350000" indent="-171450" algn="l" defTabSz="914400" rtl="0" eaLnBrk="1" latinLnBrk="0" hangingPunct="1">
              <a:buClr>
                <a:srgbClr val="C1D72E"/>
              </a:buClr>
              <a:buFont typeface="Arial Unicode MS" panose="020B0604020202020204" pitchFamily="34" charset="-128"/>
              <a:buChar char="‣"/>
              <a:defRPr sz="1200"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a:lstStyle>
          <a:p>
            <a:pPr marL="0" indent="0" defTabSz="457200">
              <a:buNone/>
            </a:pPr>
            <a:r>
              <a:rPr lang="en-US" sz="1600" b="1" dirty="0">
                <a:solidFill>
                  <a:srgbClr val="19285D"/>
                </a:solidFill>
                <a:latin typeface="Corbel" panose="020B0503020204020204" pitchFamily="34" charset="0"/>
              </a:rPr>
              <a:t>RABBIT HOLE CARD</a:t>
            </a:r>
          </a:p>
        </p:txBody>
      </p:sp>
      <p:cxnSp>
        <p:nvCxnSpPr>
          <p:cNvPr id="36" name="Straight Connector 35">
            <a:extLst>
              <a:ext uri="{FF2B5EF4-FFF2-40B4-BE49-F238E27FC236}">
                <a16:creationId xmlns:a16="http://schemas.microsoft.com/office/drawing/2014/main" id="{06DF58CE-E97D-05BA-F58B-FA5E74A1C4F1}"/>
              </a:ext>
            </a:extLst>
          </p:cNvPr>
          <p:cNvCxnSpPr>
            <a:cxnSpLocks/>
          </p:cNvCxnSpPr>
          <p:nvPr/>
        </p:nvCxnSpPr>
        <p:spPr>
          <a:xfrm>
            <a:off x="177554" y="4902249"/>
            <a:ext cx="2103120" cy="0"/>
          </a:xfrm>
          <a:prstGeom prst="line">
            <a:avLst/>
          </a:prstGeom>
          <a:ln w="12700">
            <a:solidFill>
              <a:srgbClr val="C1D72E"/>
            </a:solidFill>
          </a:ln>
          <a:effectLst/>
        </p:spPr>
        <p:style>
          <a:lnRef idx="2">
            <a:schemeClr val="accent1"/>
          </a:lnRef>
          <a:fillRef idx="0">
            <a:schemeClr val="accent1"/>
          </a:fillRef>
          <a:effectRef idx="1">
            <a:schemeClr val="accent1"/>
          </a:effectRef>
          <a:fontRef idx="minor">
            <a:schemeClr val="tx1"/>
          </a:fontRef>
        </p:style>
      </p:cxnSp>
      <p:sp>
        <p:nvSpPr>
          <p:cNvPr id="37" name="TextBox 36">
            <a:extLst>
              <a:ext uri="{FF2B5EF4-FFF2-40B4-BE49-F238E27FC236}">
                <a16:creationId xmlns:a16="http://schemas.microsoft.com/office/drawing/2014/main" id="{05F7E0E7-3DFD-AD4F-0E35-290383416051}"/>
              </a:ext>
            </a:extLst>
          </p:cNvPr>
          <p:cNvSpPr txBox="1"/>
          <p:nvPr/>
        </p:nvSpPr>
        <p:spPr>
          <a:xfrm>
            <a:off x="355107" y="5046020"/>
            <a:ext cx="2565646" cy="369332"/>
          </a:xfrm>
          <a:prstGeom prst="rect">
            <a:avLst/>
          </a:prstGeom>
          <a:noFill/>
        </p:spPr>
        <p:txBody>
          <a:bodyPr wrap="square" rtlCol="0">
            <a:spAutoFit/>
          </a:bodyPr>
          <a:lstStyle/>
          <a:p>
            <a:r>
              <a:rPr lang="en-US" dirty="0">
                <a:highlight>
                  <a:srgbClr val="FFFF00"/>
                </a:highlight>
                <a:latin typeface="Corbel" panose="020B0503020204020204" pitchFamily="34" charset="0"/>
              </a:rPr>
              <a:t>Placeholder</a:t>
            </a:r>
          </a:p>
        </p:txBody>
      </p:sp>
      <p:sp>
        <p:nvSpPr>
          <p:cNvPr id="38" name="Notes Placeholder 2">
            <a:extLst>
              <a:ext uri="{FF2B5EF4-FFF2-40B4-BE49-F238E27FC236}">
                <a16:creationId xmlns:a16="http://schemas.microsoft.com/office/drawing/2014/main" id="{65BAC09B-9261-5C71-AE1C-B011A2BFB12A}"/>
              </a:ext>
            </a:extLst>
          </p:cNvPr>
          <p:cNvSpPr txBox="1">
            <a:spLocks/>
          </p:cNvSpPr>
          <p:nvPr/>
        </p:nvSpPr>
        <p:spPr>
          <a:xfrm>
            <a:off x="3193845" y="4555920"/>
            <a:ext cx="2494013" cy="265440"/>
          </a:xfrm>
          <a:prstGeom prst="rect">
            <a:avLst/>
          </a:prstGeom>
          <a:noFill/>
        </p:spPr>
        <p:txBody>
          <a:bodyPr vert="horz" lIns="91440" tIns="45720" rIns="91440" bIns="45720" rtlCol="0"/>
          <a:lstStyle>
            <a:lvl1pPr marL="171450" indent="-171450" algn="l" defTabSz="914400" rtl="0" eaLnBrk="1" latinLnBrk="0" hangingPunct="1">
              <a:buClr>
                <a:srgbClr val="C1D72E"/>
              </a:buClr>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1pPr>
            <a:lvl2pPr marL="450000" indent="-171450" algn="l" defTabSz="914400" rtl="0" eaLnBrk="1" latinLnBrk="0" hangingPunct="1">
              <a:buClr>
                <a:srgbClr val="C1D72E"/>
              </a:buClr>
              <a:buFont typeface="Courier New" panose="02070309020205020404" pitchFamily="49" charset="0"/>
              <a:buChar char="o"/>
              <a:defRPr sz="1200" kern="1200">
                <a:solidFill>
                  <a:schemeClr val="tx1"/>
                </a:solidFill>
                <a:latin typeface="Arial" panose="020B0604020202020204" pitchFamily="34" charset="0"/>
                <a:ea typeface="+mn-ea"/>
                <a:cs typeface="Arial" panose="020B0604020202020204" pitchFamily="34" charset="0"/>
              </a:defRPr>
            </a:lvl2pPr>
            <a:lvl3pPr marL="914400" algn="l" defTabSz="914400" rtl="0" eaLnBrk="1" latinLnBrk="0" hangingPunct="1">
              <a:defRPr sz="1200" kern="1200">
                <a:solidFill>
                  <a:schemeClr val="tx1"/>
                </a:solidFill>
                <a:latin typeface="+mn-lt"/>
                <a:ea typeface="+mn-ea"/>
                <a:cs typeface="+mn-cs"/>
              </a:defRPr>
            </a:lvl3pPr>
            <a:lvl4pPr marL="720000" indent="-171450" algn="l" defTabSz="914400" rtl="0" eaLnBrk="1" latinLnBrk="0" hangingPunct="1">
              <a:buClr>
                <a:srgbClr val="C1D72E"/>
              </a:buClr>
              <a:buFont typeface="Arial Black"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4pPr>
            <a:lvl5pPr marL="990000" indent="-171450" algn="l" defTabSz="914400" rtl="0" eaLnBrk="1" latinLnBrk="0" hangingPunct="1">
              <a:buClr>
                <a:srgbClr val="C1D72E"/>
              </a:buClr>
              <a:buFont typeface="Wingdings" pitchFamily="2" charset="2"/>
              <a:buChar char="§"/>
              <a:defRPr sz="1200" kern="1200">
                <a:solidFill>
                  <a:schemeClr val="tx1"/>
                </a:solidFill>
                <a:latin typeface="Arial" panose="020B0604020202020204" pitchFamily="34" charset="0"/>
                <a:ea typeface="+mn-ea"/>
                <a:cs typeface="Arial" panose="020B0604020202020204" pitchFamily="34" charset="0"/>
              </a:defRPr>
            </a:lvl5pPr>
            <a:lvl6pPr marL="1350000" indent="-171450" algn="l" defTabSz="914400" rtl="0" eaLnBrk="1" latinLnBrk="0" hangingPunct="1">
              <a:buClr>
                <a:srgbClr val="C1D72E"/>
              </a:buClr>
              <a:buFont typeface="Arial Unicode MS" panose="020B0604020202020204" pitchFamily="34" charset="-128"/>
              <a:buChar char="‣"/>
              <a:defRPr sz="1200"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a:lstStyle>
          <a:p>
            <a:pPr marL="0" indent="0" defTabSz="457200">
              <a:buNone/>
            </a:pPr>
            <a:r>
              <a:rPr lang="en-US" sz="1600" b="1" dirty="0">
                <a:solidFill>
                  <a:srgbClr val="19285D"/>
                </a:solidFill>
                <a:latin typeface="Corbel" panose="020B0503020204020204" pitchFamily="34" charset="0"/>
              </a:rPr>
              <a:t>RABBIT HOLE CARD</a:t>
            </a:r>
          </a:p>
        </p:txBody>
      </p:sp>
      <p:cxnSp>
        <p:nvCxnSpPr>
          <p:cNvPr id="39" name="Straight Connector 38">
            <a:extLst>
              <a:ext uri="{FF2B5EF4-FFF2-40B4-BE49-F238E27FC236}">
                <a16:creationId xmlns:a16="http://schemas.microsoft.com/office/drawing/2014/main" id="{A66B31DC-1CAC-1179-9665-AF753EAF2BE4}"/>
              </a:ext>
            </a:extLst>
          </p:cNvPr>
          <p:cNvCxnSpPr>
            <a:cxnSpLocks/>
          </p:cNvCxnSpPr>
          <p:nvPr/>
        </p:nvCxnSpPr>
        <p:spPr>
          <a:xfrm>
            <a:off x="3111624" y="4902249"/>
            <a:ext cx="2103120" cy="0"/>
          </a:xfrm>
          <a:prstGeom prst="line">
            <a:avLst/>
          </a:prstGeom>
          <a:ln w="12700">
            <a:solidFill>
              <a:srgbClr val="C1D72E"/>
            </a:solidFill>
          </a:ln>
          <a:effectLst/>
        </p:spPr>
        <p:style>
          <a:lnRef idx="2">
            <a:schemeClr val="accent1"/>
          </a:lnRef>
          <a:fillRef idx="0">
            <a:schemeClr val="accent1"/>
          </a:fillRef>
          <a:effectRef idx="1">
            <a:schemeClr val="accent1"/>
          </a:effectRef>
          <a:fontRef idx="minor">
            <a:schemeClr val="tx1"/>
          </a:fontRef>
        </p:style>
      </p:cxnSp>
      <p:sp>
        <p:nvSpPr>
          <p:cNvPr id="40" name="TextBox 39">
            <a:extLst>
              <a:ext uri="{FF2B5EF4-FFF2-40B4-BE49-F238E27FC236}">
                <a16:creationId xmlns:a16="http://schemas.microsoft.com/office/drawing/2014/main" id="{31DBBB66-823C-FA07-9102-67A178BC9124}"/>
              </a:ext>
            </a:extLst>
          </p:cNvPr>
          <p:cNvSpPr txBox="1"/>
          <p:nvPr/>
        </p:nvSpPr>
        <p:spPr>
          <a:xfrm>
            <a:off x="3289177" y="5046020"/>
            <a:ext cx="2565646" cy="369332"/>
          </a:xfrm>
          <a:prstGeom prst="rect">
            <a:avLst/>
          </a:prstGeom>
          <a:noFill/>
        </p:spPr>
        <p:txBody>
          <a:bodyPr wrap="square" rtlCol="0">
            <a:spAutoFit/>
          </a:bodyPr>
          <a:lstStyle/>
          <a:p>
            <a:r>
              <a:rPr lang="en-US" dirty="0">
                <a:highlight>
                  <a:srgbClr val="FFFF00"/>
                </a:highlight>
                <a:latin typeface="Corbel" panose="020B0503020204020204" pitchFamily="34" charset="0"/>
              </a:rPr>
              <a:t>Placeholder</a:t>
            </a:r>
          </a:p>
        </p:txBody>
      </p:sp>
      <p:sp>
        <p:nvSpPr>
          <p:cNvPr id="41" name="Notes Placeholder 2">
            <a:extLst>
              <a:ext uri="{FF2B5EF4-FFF2-40B4-BE49-F238E27FC236}">
                <a16:creationId xmlns:a16="http://schemas.microsoft.com/office/drawing/2014/main" id="{45B8FE73-577B-E352-80A8-A50697AFF6D8}"/>
              </a:ext>
            </a:extLst>
          </p:cNvPr>
          <p:cNvSpPr txBox="1">
            <a:spLocks/>
          </p:cNvSpPr>
          <p:nvPr/>
        </p:nvSpPr>
        <p:spPr>
          <a:xfrm>
            <a:off x="6127915" y="4555920"/>
            <a:ext cx="2494013" cy="265440"/>
          </a:xfrm>
          <a:prstGeom prst="rect">
            <a:avLst/>
          </a:prstGeom>
          <a:noFill/>
        </p:spPr>
        <p:txBody>
          <a:bodyPr vert="horz" lIns="91440" tIns="45720" rIns="91440" bIns="45720" rtlCol="0"/>
          <a:lstStyle>
            <a:lvl1pPr marL="171450" indent="-171450" algn="l" defTabSz="914400" rtl="0" eaLnBrk="1" latinLnBrk="0" hangingPunct="1">
              <a:buClr>
                <a:srgbClr val="C1D72E"/>
              </a:buClr>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1pPr>
            <a:lvl2pPr marL="450000" indent="-171450" algn="l" defTabSz="914400" rtl="0" eaLnBrk="1" latinLnBrk="0" hangingPunct="1">
              <a:buClr>
                <a:srgbClr val="C1D72E"/>
              </a:buClr>
              <a:buFont typeface="Courier New" panose="02070309020205020404" pitchFamily="49" charset="0"/>
              <a:buChar char="o"/>
              <a:defRPr sz="1200" kern="1200">
                <a:solidFill>
                  <a:schemeClr val="tx1"/>
                </a:solidFill>
                <a:latin typeface="Arial" panose="020B0604020202020204" pitchFamily="34" charset="0"/>
                <a:ea typeface="+mn-ea"/>
                <a:cs typeface="Arial" panose="020B0604020202020204" pitchFamily="34" charset="0"/>
              </a:defRPr>
            </a:lvl2pPr>
            <a:lvl3pPr marL="914400" algn="l" defTabSz="914400" rtl="0" eaLnBrk="1" latinLnBrk="0" hangingPunct="1">
              <a:defRPr sz="1200" kern="1200">
                <a:solidFill>
                  <a:schemeClr val="tx1"/>
                </a:solidFill>
                <a:latin typeface="+mn-lt"/>
                <a:ea typeface="+mn-ea"/>
                <a:cs typeface="+mn-cs"/>
              </a:defRPr>
            </a:lvl3pPr>
            <a:lvl4pPr marL="720000" indent="-171450" algn="l" defTabSz="914400" rtl="0" eaLnBrk="1" latinLnBrk="0" hangingPunct="1">
              <a:buClr>
                <a:srgbClr val="C1D72E"/>
              </a:buClr>
              <a:buFont typeface="Arial Black"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4pPr>
            <a:lvl5pPr marL="990000" indent="-171450" algn="l" defTabSz="914400" rtl="0" eaLnBrk="1" latinLnBrk="0" hangingPunct="1">
              <a:buClr>
                <a:srgbClr val="C1D72E"/>
              </a:buClr>
              <a:buFont typeface="Wingdings" pitchFamily="2" charset="2"/>
              <a:buChar char="§"/>
              <a:defRPr sz="1200" kern="1200">
                <a:solidFill>
                  <a:schemeClr val="tx1"/>
                </a:solidFill>
                <a:latin typeface="Arial" panose="020B0604020202020204" pitchFamily="34" charset="0"/>
                <a:ea typeface="+mn-ea"/>
                <a:cs typeface="Arial" panose="020B0604020202020204" pitchFamily="34" charset="0"/>
              </a:defRPr>
            </a:lvl5pPr>
            <a:lvl6pPr marL="1350000" indent="-171450" algn="l" defTabSz="914400" rtl="0" eaLnBrk="1" latinLnBrk="0" hangingPunct="1">
              <a:buClr>
                <a:srgbClr val="C1D72E"/>
              </a:buClr>
              <a:buFont typeface="Arial Unicode MS" panose="020B0604020202020204" pitchFamily="34" charset="-128"/>
              <a:buChar char="‣"/>
              <a:defRPr sz="1200"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a:lstStyle>
          <a:p>
            <a:pPr marL="0" indent="0" defTabSz="457200">
              <a:buNone/>
            </a:pPr>
            <a:r>
              <a:rPr lang="en-US" sz="1600" b="1" dirty="0">
                <a:solidFill>
                  <a:srgbClr val="19285D"/>
                </a:solidFill>
                <a:latin typeface="Corbel" panose="020B0503020204020204" pitchFamily="34" charset="0"/>
              </a:rPr>
              <a:t>RABBIT HOLE CARD</a:t>
            </a:r>
          </a:p>
        </p:txBody>
      </p:sp>
      <p:cxnSp>
        <p:nvCxnSpPr>
          <p:cNvPr id="42" name="Straight Connector 41">
            <a:extLst>
              <a:ext uri="{FF2B5EF4-FFF2-40B4-BE49-F238E27FC236}">
                <a16:creationId xmlns:a16="http://schemas.microsoft.com/office/drawing/2014/main" id="{E9DEDDB6-0D56-969F-CE77-FD9B5D69C7FF}"/>
              </a:ext>
            </a:extLst>
          </p:cNvPr>
          <p:cNvCxnSpPr>
            <a:cxnSpLocks/>
          </p:cNvCxnSpPr>
          <p:nvPr/>
        </p:nvCxnSpPr>
        <p:spPr>
          <a:xfrm>
            <a:off x="6045694" y="4902249"/>
            <a:ext cx="2103120" cy="0"/>
          </a:xfrm>
          <a:prstGeom prst="line">
            <a:avLst/>
          </a:prstGeom>
          <a:ln w="12700">
            <a:solidFill>
              <a:srgbClr val="C1D72E"/>
            </a:solidFill>
          </a:ln>
          <a:effectLst/>
        </p:spPr>
        <p:style>
          <a:lnRef idx="2">
            <a:schemeClr val="accent1"/>
          </a:lnRef>
          <a:fillRef idx="0">
            <a:schemeClr val="accent1"/>
          </a:fillRef>
          <a:effectRef idx="1">
            <a:schemeClr val="accent1"/>
          </a:effectRef>
          <a:fontRef idx="minor">
            <a:schemeClr val="tx1"/>
          </a:fontRef>
        </p:style>
      </p:cxnSp>
      <p:sp>
        <p:nvSpPr>
          <p:cNvPr id="43" name="TextBox 42">
            <a:extLst>
              <a:ext uri="{FF2B5EF4-FFF2-40B4-BE49-F238E27FC236}">
                <a16:creationId xmlns:a16="http://schemas.microsoft.com/office/drawing/2014/main" id="{B506503B-4F78-BB82-1267-7B54BBEAA554}"/>
              </a:ext>
            </a:extLst>
          </p:cNvPr>
          <p:cNvSpPr txBox="1"/>
          <p:nvPr/>
        </p:nvSpPr>
        <p:spPr>
          <a:xfrm>
            <a:off x="6223247" y="5046020"/>
            <a:ext cx="2565646" cy="369332"/>
          </a:xfrm>
          <a:prstGeom prst="rect">
            <a:avLst/>
          </a:prstGeom>
          <a:noFill/>
        </p:spPr>
        <p:txBody>
          <a:bodyPr wrap="square" rtlCol="0">
            <a:spAutoFit/>
          </a:bodyPr>
          <a:lstStyle/>
          <a:p>
            <a:r>
              <a:rPr lang="en-US" dirty="0">
                <a:highlight>
                  <a:srgbClr val="FFFF00"/>
                </a:highlight>
                <a:latin typeface="Corbel" panose="020B0503020204020204" pitchFamily="34" charset="0"/>
              </a:rPr>
              <a:t>Placeholder</a:t>
            </a:r>
          </a:p>
        </p:txBody>
      </p:sp>
    </p:spTree>
    <p:extLst>
      <p:ext uri="{BB962C8B-B14F-4D97-AF65-F5344CB8AC3E}">
        <p14:creationId xmlns:p14="http://schemas.microsoft.com/office/powerpoint/2010/main" val="70700156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F02E968-C9B0-D336-A298-27E4189CA3CB}"/>
              </a:ext>
            </a:extLst>
          </p:cNvPr>
          <p:cNvSpPr/>
          <p:nvPr/>
        </p:nvSpPr>
        <p:spPr>
          <a:xfrm>
            <a:off x="71021" y="479395"/>
            <a:ext cx="8922059" cy="587701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8C5D505B-77CC-5873-68B7-B0A41237C309}"/>
              </a:ext>
            </a:extLst>
          </p:cNvPr>
          <p:cNvSpPr/>
          <p:nvPr/>
        </p:nvSpPr>
        <p:spPr>
          <a:xfrm>
            <a:off x="116305" y="30115"/>
            <a:ext cx="4908120" cy="277785"/>
          </a:xfrm>
          <a:prstGeom prst="rect">
            <a:avLst/>
          </a:prstGeom>
        </p:spPr>
        <p:txBody>
          <a:bodyPr wrap="square" lIns="92217" tIns="46109" rIns="92217" bIns="46109" anchor="ctr">
            <a:spAutoFit/>
          </a:bodyPr>
          <a:lstStyle/>
          <a:p>
            <a:pPr algn="l">
              <a:spcBef>
                <a:spcPts val="403"/>
              </a:spcBef>
            </a:pPr>
            <a:r>
              <a:rPr lang="en-US" sz="1200" b="1" dirty="0">
                <a:solidFill>
                  <a:schemeClr val="bg1"/>
                </a:solidFill>
                <a:latin typeface="Arial" panose="020B0604020202020204" pitchFamily="34" charset="0"/>
                <a:cs typeface="Arial" panose="020B0604020202020204" pitchFamily="34" charset="0"/>
              </a:rPr>
              <a:t>DAY 1: RCPS MASTERCLASS</a:t>
            </a:r>
          </a:p>
        </p:txBody>
      </p:sp>
      <p:pic>
        <p:nvPicPr>
          <p:cNvPr id="3" name="Picture 2">
            <a:extLst>
              <a:ext uri="{FF2B5EF4-FFF2-40B4-BE49-F238E27FC236}">
                <a16:creationId xmlns:a16="http://schemas.microsoft.com/office/drawing/2014/main" id="{A382D4E0-E713-ED88-8650-1DA47965544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338483" y="526562"/>
            <a:ext cx="4467033" cy="5804876"/>
          </a:xfrm>
          <a:prstGeom prst="rect">
            <a:avLst/>
          </a:prstGeom>
          <a:ln>
            <a:solidFill>
              <a:schemeClr val="tx2"/>
            </a:solidFill>
          </a:ln>
        </p:spPr>
      </p:pic>
    </p:spTree>
    <p:extLst>
      <p:ext uri="{BB962C8B-B14F-4D97-AF65-F5344CB8AC3E}">
        <p14:creationId xmlns:p14="http://schemas.microsoft.com/office/powerpoint/2010/main" val="190392819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6375" y="546100"/>
            <a:ext cx="4365625" cy="2455863"/>
          </a:xfrm>
        </p:spPr>
      </p:sp>
      <p:sp>
        <p:nvSpPr>
          <p:cNvPr id="3" name="Notes Placeholder 2"/>
          <p:cNvSpPr>
            <a:spLocks noGrp="1"/>
          </p:cNvSpPr>
          <p:nvPr>
            <p:ph type="body" idx="1"/>
          </p:nvPr>
        </p:nvSpPr>
        <p:spPr/>
        <p:txBody>
          <a:bodyPr/>
          <a:lstStyle/>
          <a:p>
            <a:r>
              <a:rPr lang="en-US" b="1" dirty="0"/>
              <a:t>Solicit</a:t>
            </a:r>
            <a:r>
              <a:rPr lang="en-US" dirty="0"/>
              <a:t> key takeaways from participants.</a:t>
            </a:r>
          </a:p>
        </p:txBody>
      </p:sp>
      <p:sp>
        <p:nvSpPr>
          <p:cNvPr id="4" name="Rectangle 3">
            <a:extLst>
              <a:ext uri="{FF2B5EF4-FFF2-40B4-BE49-F238E27FC236}">
                <a16:creationId xmlns:a16="http://schemas.microsoft.com/office/drawing/2014/main" id="{0BFCACBB-9FF2-101F-286A-88FDBA399FF6}"/>
              </a:ext>
            </a:extLst>
          </p:cNvPr>
          <p:cNvSpPr/>
          <p:nvPr/>
        </p:nvSpPr>
        <p:spPr>
          <a:xfrm>
            <a:off x="116305" y="30115"/>
            <a:ext cx="4908120" cy="277785"/>
          </a:xfrm>
          <a:prstGeom prst="rect">
            <a:avLst/>
          </a:prstGeom>
        </p:spPr>
        <p:txBody>
          <a:bodyPr wrap="square" lIns="92217" tIns="46109" rIns="92217" bIns="46109" anchor="ctr">
            <a:spAutoFit/>
          </a:bodyPr>
          <a:lstStyle/>
          <a:p>
            <a:pPr algn="l">
              <a:spcBef>
                <a:spcPts val="403"/>
              </a:spcBef>
            </a:pPr>
            <a:r>
              <a:rPr lang="en-US" sz="1200" b="1" dirty="0">
                <a:solidFill>
                  <a:schemeClr val="bg1"/>
                </a:solidFill>
                <a:latin typeface="Arial" panose="020B0604020202020204" pitchFamily="34" charset="0"/>
                <a:cs typeface="Arial" panose="020B0604020202020204" pitchFamily="34" charset="0"/>
              </a:rPr>
              <a:t>DAY 1: RCPS MASTERCLASS</a:t>
            </a:r>
          </a:p>
        </p:txBody>
      </p:sp>
      <p:graphicFrame>
        <p:nvGraphicFramePr>
          <p:cNvPr id="7" name="Table 6">
            <a:extLst>
              <a:ext uri="{FF2B5EF4-FFF2-40B4-BE49-F238E27FC236}">
                <a16:creationId xmlns:a16="http://schemas.microsoft.com/office/drawing/2014/main" id="{4AE8B52F-4081-1E13-82A7-28039A393D29}"/>
              </a:ext>
            </a:extLst>
          </p:cNvPr>
          <p:cNvGraphicFramePr>
            <a:graphicFrameLocks noGrp="1"/>
          </p:cNvGraphicFramePr>
          <p:nvPr>
            <p:extLst>
              <p:ext uri="{D42A27DB-BD31-4B8C-83A1-F6EECF244321}">
                <p14:modId xmlns:p14="http://schemas.microsoft.com/office/powerpoint/2010/main" val="273616337"/>
              </p:ext>
            </p:extLst>
          </p:nvPr>
        </p:nvGraphicFramePr>
        <p:xfrm>
          <a:off x="239697" y="3401430"/>
          <a:ext cx="4310908" cy="1104900"/>
        </p:xfrm>
        <a:graphic>
          <a:graphicData uri="http://schemas.openxmlformats.org/drawingml/2006/table">
            <a:tbl>
              <a:tblPr firstRow="1" bandRow="1">
                <a:tableStyleId>{5C22544A-7EE6-4342-B048-85BDC9FD1C3A}</a:tableStyleId>
              </a:tblPr>
              <a:tblGrid>
                <a:gridCol w="1399032">
                  <a:extLst>
                    <a:ext uri="{9D8B030D-6E8A-4147-A177-3AD203B41FA5}">
                      <a16:colId xmlns:a16="http://schemas.microsoft.com/office/drawing/2014/main" val="3460872777"/>
                    </a:ext>
                  </a:extLst>
                </a:gridCol>
                <a:gridCol w="2911876">
                  <a:extLst>
                    <a:ext uri="{9D8B030D-6E8A-4147-A177-3AD203B41FA5}">
                      <a16:colId xmlns:a16="http://schemas.microsoft.com/office/drawing/2014/main" val="3929844881"/>
                    </a:ext>
                  </a:extLst>
                </a:gridCol>
              </a:tblGrid>
              <a:tr h="0">
                <a:tc gridSpan="2">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white"/>
                          </a:solidFill>
                          <a:effectLst/>
                          <a:uLnTx/>
                          <a:uFillTx/>
                          <a:latin typeface="+mn-lt"/>
                          <a:ea typeface="+mn-ea"/>
                          <a:cs typeface="+mn-cs"/>
                        </a:rPr>
                        <a:t>Day 1 AM Focus – Echocardiogram &amp; Our Patients</a:t>
                      </a:r>
                      <a:endParaRPr kumimoji="0" lang="en-US" sz="1000" b="1" i="0" u="none" strike="noStrike" kern="1200" cap="none" spc="0" normalizeH="0" baseline="0" noProof="0" dirty="0">
                        <a:ln>
                          <a:noFill/>
                        </a:ln>
                        <a:solidFill>
                          <a:prstClr val="white"/>
                        </a:solidFill>
                        <a:effectLst/>
                        <a:uLnTx/>
                        <a:uFillTx/>
                        <a:latin typeface="Century Schoolbook" panose="02040604050505020304" pitchFamily="18" charset="0"/>
                        <a:ea typeface="Times New Roman" panose="02020603050405020304" pitchFamily="18" charset="0"/>
                        <a:cs typeface="Times New Roman" panose="02020603050405020304" pitchFamily="18" charset="0"/>
                      </a:endParaRPr>
                    </a:p>
                  </a:txBody>
                  <a:tcPr marL="121920" marR="121920" marT="34290" marB="3429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9285D"/>
                    </a:solidFill>
                  </a:tcPr>
                </a:tc>
                <a:tc hMerge="1">
                  <a:txBody>
                    <a:bodyPr/>
                    <a:lstStyle/>
                    <a:p>
                      <a:pPr algn="l"/>
                      <a:endParaRPr lang="en-US" sz="1100" dirty="0">
                        <a:latin typeface="+mn-lt"/>
                        <a:cs typeface="Arial" panose="020B0604020202020204" pitchFamily="34" charset="0"/>
                      </a:endParaRP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9285D"/>
                    </a:solidFill>
                  </a:tcPr>
                </a:tc>
                <a:extLst>
                  <a:ext uri="{0D108BD9-81ED-4DB2-BD59-A6C34878D82A}">
                    <a16:rowId xmlns:a16="http://schemas.microsoft.com/office/drawing/2014/main" val="150405150"/>
                  </a:ext>
                </a:extLst>
              </a:tr>
              <a:tr h="0">
                <a:tc>
                  <a:txBody>
                    <a:bodyPr/>
                    <a:lstStyle/>
                    <a:p>
                      <a:pPr algn="r"/>
                      <a:r>
                        <a:rPr lang="en-US" sz="1000" b="1" dirty="0">
                          <a:solidFill>
                            <a:srgbClr val="19285D"/>
                          </a:solidFill>
                          <a:latin typeface="+mn-lt"/>
                          <a:cs typeface="Arial" panose="020B0604020202020204" pitchFamily="34" charset="0"/>
                        </a:rPr>
                        <a:t>9:00-9:30 am</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Welcome &amp; Ice Breaker</a:t>
                      </a: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62979764"/>
                  </a:ext>
                </a:extLst>
              </a:tr>
              <a:tr h="0">
                <a:tc>
                  <a:txBody>
                    <a:bodyPr/>
                    <a:lstStyle/>
                    <a:p>
                      <a:pPr algn="r"/>
                      <a:r>
                        <a:rPr lang="en-US" sz="1000" b="1" dirty="0">
                          <a:solidFill>
                            <a:srgbClr val="19285D"/>
                          </a:solidFill>
                          <a:latin typeface="+mn-lt"/>
                          <a:cs typeface="Arial" panose="020B0604020202020204" pitchFamily="34" charset="0"/>
                        </a:rPr>
                        <a:t>9:30-10:45 am </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spcBef>
                          <a:spcPts val="0"/>
                        </a:spcBef>
                        <a:spcAft>
                          <a:spcPts val="0"/>
                        </a:spcAft>
                      </a:pPr>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Echo Clinical Cultivator</a:t>
                      </a: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30955845"/>
                  </a:ext>
                </a:extLst>
              </a:tr>
              <a:tr h="0">
                <a:tc>
                  <a:txBody>
                    <a:bodyPr/>
                    <a:lstStyle/>
                    <a:p>
                      <a:pPr marL="0" marR="0" lvl="0" indent="0" algn="r" defTabSz="412016" rtl="0" eaLnBrk="1" fontAlgn="auto" latinLnBrk="0" hangingPunct="0">
                        <a:lnSpc>
                          <a:spcPct val="100000"/>
                        </a:lnSpc>
                        <a:spcBef>
                          <a:spcPts val="0"/>
                        </a:spcBef>
                        <a:spcAft>
                          <a:spcPts val="0"/>
                        </a:spcAft>
                        <a:buClrTx/>
                        <a:buSzTx/>
                        <a:buFontTx/>
                        <a:buNone/>
                        <a:tabLst/>
                        <a:defRPr/>
                      </a:pPr>
                      <a:r>
                        <a:rPr lang="en-US" sz="1000" b="1" dirty="0">
                          <a:solidFill>
                            <a:srgbClr val="19285D"/>
                          </a:solidFill>
                          <a:latin typeface="+mn-lt"/>
                          <a:cs typeface="Arial" panose="020B0604020202020204" pitchFamily="34" charset="0"/>
                        </a:rPr>
                        <a:t>10:45-11:00 am </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BREAK</a:t>
                      </a:r>
                      <a:endParaRPr lang="en-US" sz="1000" dirty="0">
                        <a:solidFill>
                          <a:srgbClr val="53565A"/>
                        </a:solidFill>
                        <a:latin typeface="+mn-lt"/>
                        <a:cs typeface="Arial" panose="020B0604020202020204" pitchFamily="34" charset="0"/>
                      </a:endParaRP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01434639"/>
                  </a:ext>
                </a:extLst>
              </a:tr>
              <a:tr h="0">
                <a:tc>
                  <a:txBody>
                    <a:bodyPr/>
                    <a:lstStyle/>
                    <a:p>
                      <a:pPr algn="r"/>
                      <a:r>
                        <a:rPr lang="en-US" sz="1000" b="1" kern="1200" dirty="0">
                          <a:solidFill>
                            <a:srgbClr val="19285D"/>
                          </a:solidFill>
                          <a:latin typeface="+mn-lt"/>
                          <a:ea typeface="+mn-ea"/>
                          <a:cs typeface="Arial" panose="020B0604020202020204" pitchFamily="34" charset="0"/>
                        </a:rPr>
                        <a:t>11:00 am-12:00 pm </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Patient Identifiers</a:t>
                      </a:r>
                      <a:endParaRPr lang="en-US" sz="1000" b="1" dirty="0">
                        <a:solidFill>
                          <a:srgbClr val="19285D"/>
                        </a:solidFill>
                        <a:latin typeface="+mn-lt"/>
                        <a:cs typeface="Arial" panose="020B0604020202020204" pitchFamily="34" charset="0"/>
                      </a:endParaRP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897116"/>
                  </a:ext>
                </a:extLst>
              </a:tr>
            </a:tbl>
          </a:graphicData>
        </a:graphic>
      </p:graphicFrame>
      <p:graphicFrame>
        <p:nvGraphicFramePr>
          <p:cNvPr id="8" name="Table 7">
            <a:extLst>
              <a:ext uri="{FF2B5EF4-FFF2-40B4-BE49-F238E27FC236}">
                <a16:creationId xmlns:a16="http://schemas.microsoft.com/office/drawing/2014/main" id="{293F57B8-5C6A-6690-87C6-0FE425E2E941}"/>
              </a:ext>
            </a:extLst>
          </p:cNvPr>
          <p:cNvGraphicFramePr>
            <a:graphicFrameLocks noGrp="1"/>
          </p:cNvGraphicFramePr>
          <p:nvPr>
            <p:extLst>
              <p:ext uri="{D42A27DB-BD31-4B8C-83A1-F6EECF244321}">
                <p14:modId xmlns:p14="http://schemas.microsoft.com/office/powerpoint/2010/main" val="19476265"/>
              </p:ext>
            </p:extLst>
          </p:nvPr>
        </p:nvGraphicFramePr>
        <p:xfrm>
          <a:off x="240214" y="4506330"/>
          <a:ext cx="4315702" cy="1546860"/>
        </p:xfrm>
        <a:graphic>
          <a:graphicData uri="http://schemas.openxmlformats.org/drawingml/2006/table">
            <a:tbl>
              <a:tblPr firstRow="1" bandRow="1">
                <a:tableStyleId>{5C22544A-7EE6-4342-B048-85BDC9FD1C3A}</a:tableStyleId>
              </a:tblPr>
              <a:tblGrid>
                <a:gridCol w="1397298">
                  <a:extLst>
                    <a:ext uri="{9D8B030D-6E8A-4147-A177-3AD203B41FA5}">
                      <a16:colId xmlns:a16="http://schemas.microsoft.com/office/drawing/2014/main" val="3460872777"/>
                    </a:ext>
                  </a:extLst>
                </a:gridCol>
                <a:gridCol w="2918404">
                  <a:extLst>
                    <a:ext uri="{9D8B030D-6E8A-4147-A177-3AD203B41FA5}">
                      <a16:colId xmlns:a16="http://schemas.microsoft.com/office/drawing/2014/main" val="3929844881"/>
                    </a:ext>
                  </a:extLst>
                </a:gridCol>
              </a:tblGrid>
              <a:tr h="131696">
                <a:tc gridSpan="2">
                  <a:txBody>
                    <a:bodyPr/>
                    <a:lstStyle/>
                    <a:p>
                      <a:pPr marL="0" marR="0">
                        <a:spcBef>
                          <a:spcPts val="0"/>
                        </a:spcBef>
                        <a:spcAft>
                          <a:spcPts val="0"/>
                        </a:spcAft>
                      </a:pPr>
                      <a:r>
                        <a:rPr lang="en-US" sz="1000" dirty="0">
                          <a:effectLst/>
                        </a:rPr>
                        <a:t>Day 1 PM Focus – </a:t>
                      </a:r>
                      <a:r>
                        <a:rPr kumimoji="0" lang="en-US" sz="1000" b="1" i="0" u="none" strike="noStrike" kern="1200" cap="none" spc="0" normalizeH="0" baseline="0" noProof="0" dirty="0">
                          <a:ln>
                            <a:noFill/>
                          </a:ln>
                          <a:solidFill>
                            <a:prstClr val="white"/>
                          </a:solidFill>
                          <a:effectLst/>
                          <a:uLnTx/>
                          <a:uFillTx/>
                          <a:latin typeface="+mn-lt"/>
                          <a:ea typeface="+mn-ea"/>
                          <a:cs typeface="+mn-cs"/>
                        </a:rPr>
                        <a:t>Echocardiogram</a:t>
                      </a:r>
                      <a:r>
                        <a:rPr lang="en-US" sz="1000" dirty="0">
                          <a:effectLst/>
                        </a:rPr>
                        <a:t>: Connection is Crucial/Application </a:t>
                      </a:r>
                      <a:endParaRPr lang="en-US" sz="1000" dirty="0">
                        <a:effectLst/>
                        <a:latin typeface="Century Schoolbook" panose="02040604050505020304" pitchFamily="18" charset="0"/>
                        <a:ea typeface="Times New Roman" panose="02020603050405020304" pitchFamily="18" charset="0"/>
                        <a:cs typeface="Times New Roman" panose="02020603050405020304" pitchFamily="18" charset="0"/>
                      </a:endParaRPr>
                    </a:p>
                  </a:txBody>
                  <a:tcPr marL="121920" marR="121920" marT="34290" marB="3429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9285D"/>
                    </a:solidFill>
                  </a:tcPr>
                </a:tc>
                <a:tc hMerge="1">
                  <a:txBody>
                    <a:bodyPr/>
                    <a:lstStyle/>
                    <a:p>
                      <a:pPr algn="l"/>
                      <a:endParaRPr lang="en-US" sz="1100" dirty="0">
                        <a:latin typeface="+mn-lt"/>
                        <a:cs typeface="Arial" panose="020B0604020202020204" pitchFamily="34" charset="0"/>
                      </a:endParaRP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9285D"/>
                    </a:solidFill>
                  </a:tcPr>
                </a:tc>
                <a:extLst>
                  <a:ext uri="{0D108BD9-81ED-4DB2-BD59-A6C34878D82A}">
                    <a16:rowId xmlns:a16="http://schemas.microsoft.com/office/drawing/2014/main" val="150405150"/>
                  </a:ext>
                </a:extLst>
              </a:tr>
              <a:tr h="131696">
                <a:tc>
                  <a:txBody>
                    <a:bodyPr/>
                    <a:lstStyle/>
                    <a:p>
                      <a:pPr algn="r"/>
                      <a:r>
                        <a:rPr lang="en-US" sz="1000" b="1" dirty="0">
                          <a:solidFill>
                            <a:srgbClr val="19285D"/>
                          </a:solidFill>
                          <a:latin typeface="+mn-lt"/>
                          <a:cs typeface="Arial" panose="020B0604020202020204" pitchFamily="34" charset="0"/>
                        </a:rPr>
                        <a:t>12:00-1:00 pm</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LUNCH</a:t>
                      </a: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762979764"/>
                  </a:ext>
                </a:extLst>
              </a:tr>
              <a:tr h="131696">
                <a:tc>
                  <a:txBody>
                    <a:bodyPr/>
                    <a:lstStyle/>
                    <a:p>
                      <a:pPr algn="r"/>
                      <a:r>
                        <a:rPr lang="en-US" sz="1000" b="1" dirty="0">
                          <a:solidFill>
                            <a:srgbClr val="19285D"/>
                          </a:solidFill>
                          <a:latin typeface="+mn-lt"/>
                          <a:cs typeface="Arial" panose="020B0604020202020204" pitchFamily="34" charset="0"/>
                        </a:rPr>
                        <a:t>1:00-2:00 pm</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Lead the Dialogue: Listening/Questioning</a:t>
                      </a: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769089221"/>
                  </a:ext>
                </a:extLst>
              </a:tr>
              <a:tr h="131696">
                <a:tc>
                  <a:txBody>
                    <a:bodyPr/>
                    <a:lstStyle/>
                    <a:p>
                      <a:pPr marL="0" marR="0" lvl="0" indent="0" algn="r" defTabSz="412016" rtl="0" eaLnBrk="1" fontAlgn="auto" latinLnBrk="0" hangingPunct="0">
                        <a:lnSpc>
                          <a:spcPct val="100000"/>
                        </a:lnSpc>
                        <a:spcBef>
                          <a:spcPts val="0"/>
                        </a:spcBef>
                        <a:spcAft>
                          <a:spcPts val="0"/>
                        </a:spcAft>
                        <a:buClrTx/>
                        <a:buSzTx/>
                        <a:buFontTx/>
                        <a:buNone/>
                        <a:tabLst/>
                        <a:defRPr/>
                      </a:pPr>
                      <a:r>
                        <a:rPr lang="en-US" sz="1000" b="1" dirty="0">
                          <a:solidFill>
                            <a:srgbClr val="19285D"/>
                          </a:solidFill>
                          <a:latin typeface="+mn-lt"/>
                          <a:cs typeface="Arial" panose="020B0604020202020204" pitchFamily="34" charset="0"/>
                        </a:rPr>
                        <a:t>2:00-2:15 pm</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BREAK</a:t>
                      </a:r>
                      <a:endParaRPr lang="en-US" sz="1000" dirty="0">
                        <a:solidFill>
                          <a:srgbClr val="53565A"/>
                        </a:solidFill>
                        <a:latin typeface="+mn-lt"/>
                        <a:cs typeface="Arial" panose="020B0604020202020204" pitchFamily="34" charset="0"/>
                      </a:endParaRP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901434639"/>
                  </a:ext>
                </a:extLst>
              </a:tr>
              <a:tr h="131696">
                <a:tc>
                  <a:txBody>
                    <a:bodyPr/>
                    <a:lstStyle/>
                    <a:p>
                      <a:pPr algn="r"/>
                      <a:r>
                        <a:rPr lang="en-US" sz="1000" b="1" kern="1200" dirty="0">
                          <a:solidFill>
                            <a:srgbClr val="19285D"/>
                          </a:solidFill>
                          <a:latin typeface="+mn-lt"/>
                          <a:ea typeface="+mn-ea"/>
                          <a:cs typeface="Arial" panose="020B0604020202020204" pitchFamily="34" charset="0"/>
                        </a:rPr>
                        <a:t>2:15-3:15 pm</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Managing ‘Rabbit Holes’</a:t>
                      </a:r>
                      <a:endParaRPr lang="en-US" sz="1000" b="1" dirty="0">
                        <a:solidFill>
                          <a:srgbClr val="19285D"/>
                        </a:solidFill>
                        <a:latin typeface="+mn-lt"/>
                        <a:cs typeface="Arial" panose="020B0604020202020204" pitchFamily="34" charset="0"/>
                      </a:endParaRP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897116"/>
                  </a:ext>
                </a:extLst>
              </a:tr>
              <a:tr h="131696">
                <a:tc>
                  <a:txBody>
                    <a:bodyPr/>
                    <a:lstStyle/>
                    <a:p>
                      <a:pPr algn="r"/>
                      <a:r>
                        <a:rPr lang="en-US" sz="1000" b="1" kern="1200" dirty="0">
                          <a:solidFill>
                            <a:srgbClr val="19285D"/>
                          </a:solidFill>
                          <a:latin typeface="+mn-lt"/>
                          <a:ea typeface="+mn-ea"/>
                          <a:cs typeface="Arial" panose="020B0604020202020204" pitchFamily="34" charset="0"/>
                        </a:rPr>
                        <a:t>3:15-3:45 pm</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GROW</a:t>
                      </a: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007396224"/>
                  </a:ext>
                </a:extLst>
              </a:tr>
              <a:tr h="131696">
                <a:tc>
                  <a:txBody>
                    <a:bodyPr/>
                    <a:lstStyle/>
                    <a:p>
                      <a:pPr algn="r"/>
                      <a:r>
                        <a:rPr lang="en-US" sz="1000" b="1" kern="1200" dirty="0">
                          <a:solidFill>
                            <a:srgbClr val="19285D"/>
                          </a:solidFill>
                          <a:latin typeface="+mn-lt"/>
                          <a:ea typeface="+mn-ea"/>
                          <a:cs typeface="Arial" panose="020B0604020202020204" pitchFamily="34" charset="0"/>
                        </a:rPr>
                        <a:t>3:45-5:00 pm</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Dialogue Duos</a:t>
                      </a: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453478042"/>
                  </a:ext>
                </a:extLst>
              </a:tr>
            </a:tbl>
          </a:graphicData>
        </a:graphic>
      </p:graphicFrame>
    </p:spTree>
    <p:extLst>
      <p:ext uri="{BB962C8B-B14F-4D97-AF65-F5344CB8AC3E}">
        <p14:creationId xmlns:p14="http://schemas.microsoft.com/office/powerpoint/2010/main" val="119256413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6375" y="546100"/>
            <a:ext cx="4365625" cy="2455863"/>
          </a:xfrm>
        </p:spPr>
      </p:sp>
      <p:sp>
        <p:nvSpPr>
          <p:cNvPr id="3" name="Notes Placeholder 2"/>
          <p:cNvSpPr>
            <a:spLocks noGrp="1"/>
          </p:cNvSpPr>
          <p:nvPr>
            <p:ph type="body" idx="1"/>
          </p:nvPr>
        </p:nvSpPr>
        <p:spPr/>
        <p:txBody>
          <a:bodyPr/>
          <a:lstStyle/>
          <a:p>
            <a:r>
              <a:rPr lang="en-US" b="1" dirty="0"/>
              <a:t>Thank</a:t>
            </a:r>
            <a:r>
              <a:rPr lang="en-US" dirty="0"/>
              <a:t> participants for attending and </a:t>
            </a:r>
            <a:r>
              <a:rPr lang="en-US" b="1" dirty="0"/>
              <a:t>conclude</a:t>
            </a:r>
            <a:r>
              <a:rPr lang="en-US" dirty="0"/>
              <a:t> the day’s training. </a:t>
            </a:r>
            <a:endParaRPr lang="en-US" dirty="0">
              <a:solidFill>
                <a:srgbClr val="11233B"/>
              </a:solidFill>
              <a:effectLst/>
              <a:latin typeface="Century Schoolbook" panose="02040604050505020304" pitchFamily="18" charset="0"/>
            </a:endParaRPr>
          </a:p>
          <a:p>
            <a:endParaRPr lang="en-US" dirty="0"/>
          </a:p>
        </p:txBody>
      </p:sp>
      <p:sp>
        <p:nvSpPr>
          <p:cNvPr id="4" name="Rectangle 3">
            <a:extLst>
              <a:ext uri="{FF2B5EF4-FFF2-40B4-BE49-F238E27FC236}">
                <a16:creationId xmlns:a16="http://schemas.microsoft.com/office/drawing/2014/main" id="{3FCC6F30-2D2D-0307-2D42-F54716F9315D}"/>
              </a:ext>
            </a:extLst>
          </p:cNvPr>
          <p:cNvSpPr/>
          <p:nvPr/>
        </p:nvSpPr>
        <p:spPr>
          <a:xfrm>
            <a:off x="116305" y="30115"/>
            <a:ext cx="4908120" cy="277785"/>
          </a:xfrm>
          <a:prstGeom prst="rect">
            <a:avLst/>
          </a:prstGeom>
        </p:spPr>
        <p:txBody>
          <a:bodyPr wrap="square" lIns="92217" tIns="46109" rIns="92217" bIns="46109" anchor="ctr">
            <a:spAutoFit/>
          </a:bodyPr>
          <a:lstStyle/>
          <a:p>
            <a:pPr algn="l">
              <a:spcBef>
                <a:spcPts val="403"/>
              </a:spcBef>
            </a:pPr>
            <a:r>
              <a:rPr lang="en-US" sz="1200" b="1" dirty="0">
                <a:solidFill>
                  <a:schemeClr val="bg1"/>
                </a:solidFill>
                <a:latin typeface="Arial" panose="020B0604020202020204" pitchFamily="34" charset="0"/>
                <a:cs typeface="Arial" panose="020B0604020202020204" pitchFamily="34" charset="0"/>
              </a:rPr>
              <a:t>DAY 1: RCPS MASTERCLASS</a:t>
            </a:r>
          </a:p>
        </p:txBody>
      </p:sp>
      <p:graphicFrame>
        <p:nvGraphicFramePr>
          <p:cNvPr id="7" name="Table 6">
            <a:extLst>
              <a:ext uri="{FF2B5EF4-FFF2-40B4-BE49-F238E27FC236}">
                <a16:creationId xmlns:a16="http://schemas.microsoft.com/office/drawing/2014/main" id="{5756E826-AB08-DD08-A293-AB2116F0139E}"/>
              </a:ext>
            </a:extLst>
          </p:cNvPr>
          <p:cNvGraphicFramePr>
            <a:graphicFrameLocks noGrp="1"/>
          </p:cNvGraphicFramePr>
          <p:nvPr>
            <p:extLst>
              <p:ext uri="{D42A27DB-BD31-4B8C-83A1-F6EECF244321}">
                <p14:modId xmlns:p14="http://schemas.microsoft.com/office/powerpoint/2010/main" val="273616337"/>
              </p:ext>
            </p:extLst>
          </p:nvPr>
        </p:nvGraphicFramePr>
        <p:xfrm>
          <a:off x="239697" y="3401430"/>
          <a:ext cx="4310908" cy="1104900"/>
        </p:xfrm>
        <a:graphic>
          <a:graphicData uri="http://schemas.openxmlformats.org/drawingml/2006/table">
            <a:tbl>
              <a:tblPr firstRow="1" bandRow="1">
                <a:tableStyleId>{5C22544A-7EE6-4342-B048-85BDC9FD1C3A}</a:tableStyleId>
              </a:tblPr>
              <a:tblGrid>
                <a:gridCol w="1399032">
                  <a:extLst>
                    <a:ext uri="{9D8B030D-6E8A-4147-A177-3AD203B41FA5}">
                      <a16:colId xmlns:a16="http://schemas.microsoft.com/office/drawing/2014/main" val="3460872777"/>
                    </a:ext>
                  </a:extLst>
                </a:gridCol>
                <a:gridCol w="2911876">
                  <a:extLst>
                    <a:ext uri="{9D8B030D-6E8A-4147-A177-3AD203B41FA5}">
                      <a16:colId xmlns:a16="http://schemas.microsoft.com/office/drawing/2014/main" val="3929844881"/>
                    </a:ext>
                  </a:extLst>
                </a:gridCol>
              </a:tblGrid>
              <a:tr h="0">
                <a:tc gridSpan="2">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white"/>
                          </a:solidFill>
                          <a:effectLst/>
                          <a:uLnTx/>
                          <a:uFillTx/>
                          <a:latin typeface="+mn-lt"/>
                          <a:ea typeface="+mn-ea"/>
                          <a:cs typeface="+mn-cs"/>
                        </a:rPr>
                        <a:t>Day 1 AM Focus – Echocardiogram &amp; Our Patients</a:t>
                      </a:r>
                      <a:endParaRPr kumimoji="0" lang="en-US" sz="1000" b="1" i="0" u="none" strike="noStrike" kern="1200" cap="none" spc="0" normalizeH="0" baseline="0" noProof="0" dirty="0">
                        <a:ln>
                          <a:noFill/>
                        </a:ln>
                        <a:solidFill>
                          <a:prstClr val="white"/>
                        </a:solidFill>
                        <a:effectLst/>
                        <a:uLnTx/>
                        <a:uFillTx/>
                        <a:latin typeface="Century Schoolbook" panose="02040604050505020304" pitchFamily="18" charset="0"/>
                        <a:ea typeface="Times New Roman" panose="02020603050405020304" pitchFamily="18" charset="0"/>
                        <a:cs typeface="Times New Roman" panose="02020603050405020304" pitchFamily="18" charset="0"/>
                      </a:endParaRPr>
                    </a:p>
                  </a:txBody>
                  <a:tcPr marL="121920" marR="121920" marT="34290" marB="3429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9285D"/>
                    </a:solidFill>
                  </a:tcPr>
                </a:tc>
                <a:tc hMerge="1">
                  <a:txBody>
                    <a:bodyPr/>
                    <a:lstStyle/>
                    <a:p>
                      <a:pPr algn="l"/>
                      <a:endParaRPr lang="en-US" sz="1100" dirty="0">
                        <a:latin typeface="+mn-lt"/>
                        <a:cs typeface="Arial" panose="020B0604020202020204" pitchFamily="34" charset="0"/>
                      </a:endParaRP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9285D"/>
                    </a:solidFill>
                  </a:tcPr>
                </a:tc>
                <a:extLst>
                  <a:ext uri="{0D108BD9-81ED-4DB2-BD59-A6C34878D82A}">
                    <a16:rowId xmlns:a16="http://schemas.microsoft.com/office/drawing/2014/main" val="150405150"/>
                  </a:ext>
                </a:extLst>
              </a:tr>
              <a:tr h="0">
                <a:tc>
                  <a:txBody>
                    <a:bodyPr/>
                    <a:lstStyle/>
                    <a:p>
                      <a:pPr algn="r"/>
                      <a:r>
                        <a:rPr lang="en-US" sz="1000" b="1" dirty="0">
                          <a:solidFill>
                            <a:srgbClr val="19285D"/>
                          </a:solidFill>
                          <a:latin typeface="+mn-lt"/>
                          <a:cs typeface="Arial" panose="020B0604020202020204" pitchFamily="34" charset="0"/>
                        </a:rPr>
                        <a:t>9:00-9:30 am</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Welcome &amp; Ice Breaker</a:t>
                      </a: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62979764"/>
                  </a:ext>
                </a:extLst>
              </a:tr>
              <a:tr h="0">
                <a:tc>
                  <a:txBody>
                    <a:bodyPr/>
                    <a:lstStyle/>
                    <a:p>
                      <a:pPr algn="r"/>
                      <a:r>
                        <a:rPr lang="en-US" sz="1000" b="1" dirty="0">
                          <a:solidFill>
                            <a:srgbClr val="19285D"/>
                          </a:solidFill>
                          <a:latin typeface="+mn-lt"/>
                          <a:cs typeface="Arial" panose="020B0604020202020204" pitchFamily="34" charset="0"/>
                        </a:rPr>
                        <a:t>9:30-10:45 am </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spcBef>
                          <a:spcPts val="0"/>
                        </a:spcBef>
                        <a:spcAft>
                          <a:spcPts val="0"/>
                        </a:spcAft>
                      </a:pPr>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Echo Clinical Cultivator</a:t>
                      </a: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30955845"/>
                  </a:ext>
                </a:extLst>
              </a:tr>
              <a:tr h="0">
                <a:tc>
                  <a:txBody>
                    <a:bodyPr/>
                    <a:lstStyle/>
                    <a:p>
                      <a:pPr marL="0" marR="0" lvl="0" indent="0" algn="r" defTabSz="412016" rtl="0" eaLnBrk="1" fontAlgn="auto" latinLnBrk="0" hangingPunct="0">
                        <a:lnSpc>
                          <a:spcPct val="100000"/>
                        </a:lnSpc>
                        <a:spcBef>
                          <a:spcPts val="0"/>
                        </a:spcBef>
                        <a:spcAft>
                          <a:spcPts val="0"/>
                        </a:spcAft>
                        <a:buClrTx/>
                        <a:buSzTx/>
                        <a:buFontTx/>
                        <a:buNone/>
                        <a:tabLst/>
                        <a:defRPr/>
                      </a:pPr>
                      <a:r>
                        <a:rPr lang="en-US" sz="1000" b="1" dirty="0">
                          <a:solidFill>
                            <a:srgbClr val="19285D"/>
                          </a:solidFill>
                          <a:latin typeface="+mn-lt"/>
                          <a:cs typeface="Arial" panose="020B0604020202020204" pitchFamily="34" charset="0"/>
                        </a:rPr>
                        <a:t>10:45-11:00 am </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BREAK</a:t>
                      </a:r>
                      <a:endParaRPr lang="en-US" sz="1000" dirty="0">
                        <a:solidFill>
                          <a:srgbClr val="53565A"/>
                        </a:solidFill>
                        <a:latin typeface="+mn-lt"/>
                        <a:cs typeface="Arial" panose="020B0604020202020204" pitchFamily="34" charset="0"/>
                      </a:endParaRP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01434639"/>
                  </a:ext>
                </a:extLst>
              </a:tr>
              <a:tr h="0">
                <a:tc>
                  <a:txBody>
                    <a:bodyPr/>
                    <a:lstStyle/>
                    <a:p>
                      <a:pPr algn="r"/>
                      <a:r>
                        <a:rPr lang="en-US" sz="1000" b="1" kern="1200" dirty="0">
                          <a:solidFill>
                            <a:srgbClr val="19285D"/>
                          </a:solidFill>
                          <a:latin typeface="+mn-lt"/>
                          <a:ea typeface="+mn-ea"/>
                          <a:cs typeface="Arial" panose="020B0604020202020204" pitchFamily="34" charset="0"/>
                        </a:rPr>
                        <a:t>11:00 am-12:00 pm </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Patient Identifiers</a:t>
                      </a:r>
                      <a:endParaRPr lang="en-US" sz="1000" b="1" dirty="0">
                        <a:solidFill>
                          <a:srgbClr val="19285D"/>
                        </a:solidFill>
                        <a:latin typeface="+mn-lt"/>
                        <a:cs typeface="Arial" panose="020B0604020202020204" pitchFamily="34" charset="0"/>
                      </a:endParaRP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897116"/>
                  </a:ext>
                </a:extLst>
              </a:tr>
            </a:tbl>
          </a:graphicData>
        </a:graphic>
      </p:graphicFrame>
      <p:graphicFrame>
        <p:nvGraphicFramePr>
          <p:cNvPr id="8" name="Table 7">
            <a:extLst>
              <a:ext uri="{FF2B5EF4-FFF2-40B4-BE49-F238E27FC236}">
                <a16:creationId xmlns:a16="http://schemas.microsoft.com/office/drawing/2014/main" id="{F3B3DC85-9949-0C3C-AD7E-CE9FA2DEDF51}"/>
              </a:ext>
            </a:extLst>
          </p:cNvPr>
          <p:cNvGraphicFramePr>
            <a:graphicFrameLocks noGrp="1"/>
          </p:cNvGraphicFramePr>
          <p:nvPr>
            <p:extLst>
              <p:ext uri="{D42A27DB-BD31-4B8C-83A1-F6EECF244321}">
                <p14:modId xmlns:p14="http://schemas.microsoft.com/office/powerpoint/2010/main" val="19476265"/>
              </p:ext>
            </p:extLst>
          </p:nvPr>
        </p:nvGraphicFramePr>
        <p:xfrm>
          <a:off x="240214" y="4506330"/>
          <a:ext cx="4315702" cy="1546860"/>
        </p:xfrm>
        <a:graphic>
          <a:graphicData uri="http://schemas.openxmlformats.org/drawingml/2006/table">
            <a:tbl>
              <a:tblPr firstRow="1" bandRow="1">
                <a:tableStyleId>{5C22544A-7EE6-4342-B048-85BDC9FD1C3A}</a:tableStyleId>
              </a:tblPr>
              <a:tblGrid>
                <a:gridCol w="1397298">
                  <a:extLst>
                    <a:ext uri="{9D8B030D-6E8A-4147-A177-3AD203B41FA5}">
                      <a16:colId xmlns:a16="http://schemas.microsoft.com/office/drawing/2014/main" val="3460872777"/>
                    </a:ext>
                  </a:extLst>
                </a:gridCol>
                <a:gridCol w="2918404">
                  <a:extLst>
                    <a:ext uri="{9D8B030D-6E8A-4147-A177-3AD203B41FA5}">
                      <a16:colId xmlns:a16="http://schemas.microsoft.com/office/drawing/2014/main" val="3929844881"/>
                    </a:ext>
                  </a:extLst>
                </a:gridCol>
              </a:tblGrid>
              <a:tr h="131696">
                <a:tc gridSpan="2">
                  <a:txBody>
                    <a:bodyPr/>
                    <a:lstStyle/>
                    <a:p>
                      <a:pPr marL="0" marR="0">
                        <a:spcBef>
                          <a:spcPts val="0"/>
                        </a:spcBef>
                        <a:spcAft>
                          <a:spcPts val="0"/>
                        </a:spcAft>
                      </a:pPr>
                      <a:r>
                        <a:rPr lang="en-US" sz="1000" dirty="0">
                          <a:effectLst/>
                        </a:rPr>
                        <a:t>Day 1 PM Focus – </a:t>
                      </a:r>
                      <a:r>
                        <a:rPr kumimoji="0" lang="en-US" sz="1000" b="1" i="0" u="none" strike="noStrike" kern="1200" cap="none" spc="0" normalizeH="0" baseline="0" noProof="0" dirty="0">
                          <a:ln>
                            <a:noFill/>
                          </a:ln>
                          <a:solidFill>
                            <a:prstClr val="white"/>
                          </a:solidFill>
                          <a:effectLst/>
                          <a:uLnTx/>
                          <a:uFillTx/>
                          <a:latin typeface="+mn-lt"/>
                          <a:ea typeface="+mn-ea"/>
                          <a:cs typeface="+mn-cs"/>
                        </a:rPr>
                        <a:t>Echocardiogram</a:t>
                      </a:r>
                      <a:r>
                        <a:rPr lang="en-US" sz="1000" dirty="0">
                          <a:effectLst/>
                        </a:rPr>
                        <a:t>: Connection is Crucial/Application </a:t>
                      </a:r>
                      <a:endParaRPr lang="en-US" sz="1000" dirty="0">
                        <a:effectLst/>
                        <a:latin typeface="Century Schoolbook" panose="02040604050505020304" pitchFamily="18" charset="0"/>
                        <a:ea typeface="Times New Roman" panose="02020603050405020304" pitchFamily="18" charset="0"/>
                        <a:cs typeface="Times New Roman" panose="02020603050405020304" pitchFamily="18" charset="0"/>
                      </a:endParaRPr>
                    </a:p>
                  </a:txBody>
                  <a:tcPr marL="121920" marR="121920" marT="34290" marB="3429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9285D"/>
                    </a:solidFill>
                  </a:tcPr>
                </a:tc>
                <a:tc hMerge="1">
                  <a:txBody>
                    <a:bodyPr/>
                    <a:lstStyle/>
                    <a:p>
                      <a:pPr algn="l"/>
                      <a:endParaRPr lang="en-US" sz="1100" dirty="0">
                        <a:latin typeface="+mn-lt"/>
                        <a:cs typeface="Arial" panose="020B0604020202020204" pitchFamily="34" charset="0"/>
                      </a:endParaRP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9285D"/>
                    </a:solidFill>
                  </a:tcPr>
                </a:tc>
                <a:extLst>
                  <a:ext uri="{0D108BD9-81ED-4DB2-BD59-A6C34878D82A}">
                    <a16:rowId xmlns:a16="http://schemas.microsoft.com/office/drawing/2014/main" val="150405150"/>
                  </a:ext>
                </a:extLst>
              </a:tr>
              <a:tr h="131696">
                <a:tc>
                  <a:txBody>
                    <a:bodyPr/>
                    <a:lstStyle/>
                    <a:p>
                      <a:pPr algn="r"/>
                      <a:r>
                        <a:rPr lang="en-US" sz="1000" b="1" dirty="0">
                          <a:solidFill>
                            <a:srgbClr val="19285D"/>
                          </a:solidFill>
                          <a:latin typeface="+mn-lt"/>
                          <a:cs typeface="Arial" panose="020B0604020202020204" pitchFamily="34" charset="0"/>
                        </a:rPr>
                        <a:t>12:00-1:00 pm</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LUNCH</a:t>
                      </a: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762979764"/>
                  </a:ext>
                </a:extLst>
              </a:tr>
              <a:tr h="131696">
                <a:tc>
                  <a:txBody>
                    <a:bodyPr/>
                    <a:lstStyle/>
                    <a:p>
                      <a:pPr algn="r"/>
                      <a:r>
                        <a:rPr lang="en-US" sz="1000" b="1" dirty="0">
                          <a:solidFill>
                            <a:srgbClr val="19285D"/>
                          </a:solidFill>
                          <a:latin typeface="+mn-lt"/>
                          <a:cs typeface="Arial" panose="020B0604020202020204" pitchFamily="34" charset="0"/>
                        </a:rPr>
                        <a:t>1:00-2:00 pm</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Lead the Dialogue: Listening/Questioning</a:t>
                      </a: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769089221"/>
                  </a:ext>
                </a:extLst>
              </a:tr>
              <a:tr h="131696">
                <a:tc>
                  <a:txBody>
                    <a:bodyPr/>
                    <a:lstStyle/>
                    <a:p>
                      <a:pPr marL="0" marR="0" lvl="0" indent="0" algn="r" defTabSz="412016" rtl="0" eaLnBrk="1" fontAlgn="auto" latinLnBrk="0" hangingPunct="0">
                        <a:lnSpc>
                          <a:spcPct val="100000"/>
                        </a:lnSpc>
                        <a:spcBef>
                          <a:spcPts val="0"/>
                        </a:spcBef>
                        <a:spcAft>
                          <a:spcPts val="0"/>
                        </a:spcAft>
                        <a:buClrTx/>
                        <a:buSzTx/>
                        <a:buFontTx/>
                        <a:buNone/>
                        <a:tabLst/>
                        <a:defRPr/>
                      </a:pPr>
                      <a:r>
                        <a:rPr lang="en-US" sz="1000" b="1" dirty="0">
                          <a:solidFill>
                            <a:srgbClr val="19285D"/>
                          </a:solidFill>
                          <a:latin typeface="+mn-lt"/>
                          <a:cs typeface="Arial" panose="020B0604020202020204" pitchFamily="34" charset="0"/>
                        </a:rPr>
                        <a:t>2:00-2:15 pm</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BREAK</a:t>
                      </a:r>
                      <a:endParaRPr lang="en-US" sz="1000" dirty="0">
                        <a:solidFill>
                          <a:srgbClr val="53565A"/>
                        </a:solidFill>
                        <a:latin typeface="+mn-lt"/>
                        <a:cs typeface="Arial" panose="020B0604020202020204" pitchFamily="34" charset="0"/>
                      </a:endParaRP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901434639"/>
                  </a:ext>
                </a:extLst>
              </a:tr>
              <a:tr h="131696">
                <a:tc>
                  <a:txBody>
                    <a:bodyPr/>
                    <a:lstStyle/>
                    <a:p>
                      <a:pPr algn="r"/>
                      <a:r>
                        <a:rPr lang="en-US" sz="1000" b="1" kern="1200" dirty="0">
                          <a:solidFill>
                            <a:srgbClr val="19285D"/>
                          </a:solidFill>
                          <a:latin typeface="+mn-lt"/>
                          <a:ea typeface="+mn-ea"/>
                          <a:cs typeface="Arial" panose="020B0604020202020204" pitchFamily="34" charset="0"/>
                        </a:rPr>
                        <a:t>2:15-3:15 pm</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Managing ‘Rabbit Holes’</a:t>
                      </a:r>
                      <a:endParaRPr lang="en-US" sz="1000" b="1" dirty="0">
                        <a:solidFill>
                          <a:srgbClr val="19285D"/>
                        </a:solidFill>
                        <a:latin typeface="+mn-lt"/>
                        <a:cs typeface="Arial" panose="020B0604020202020204" pitchFamily="34" charset="0"/>
                      </a:endParaRP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897116"/>
                  </a:ext>
                </a:extLst>
              </a:tr>
              <a:tr h="131696">
                <a:tc>
                  <a:txBody>
                    <a:bodyPr/>
                    <a:lstStyle/>
                    <a:p>
                      <a:pPr algn="r"/>
                      <a:r>
                        <a:rPr lang="en-US" sz="1000" b="1" kern="1200" dirty="0">
                          <a:solidFill>
                            <a:srgbClr val="19285D"/>
                          </a:solidFill>
                          <a:latin typeface="+mn-lt"/>
                          <a:ea typeface="+mn-ea"/>
                          <a:cs typeface="Arial" panose="020B0604020202020204" pitchFamily="34" charset="0"/>
                        </a:rPr>
                        <a:t>3:15-3:45 pm</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GROW</a:t>
                      </a: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007396224"/>
                  </a:ext>
                </a:extLst>
              </a:tr>
              <a:tr h="131696">
                <a:tc>
                  <a:txBody>
                    <a:bodyPr/>
                    <a:lstStyle/>
                    <a:p>
                      <a:pPr algn="r"/>
                      <a:r>
                        <a:rPr lang="en-US" sz="1000" b="1" kern="1200" dirty="0">
                          <a:solidFill>
                            <a:srgbClr val="19285D"/>
                          </a:solidFill>
                          <a:latin typeface="+mn-lt"/>
                          <a:ea typeface="+mn-ea"/>
                          <a:cs typeface="Arial" panose="020B0604020202020204" pitchFamily="34" charset="0"/>
                        </a:rPr>
                        <a:t>3:45-5:00 pm</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Dialogue Duos</a:t>
                      </a: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453478042"/>
                  </a:ext>
                </a:extLst>
              </a:tr>
            </a:tbl>
          </a:graphicData>
        </a:graphic>
      </p:graphicFrame>
    </p:spTree>
    <p:extLst>
      <p:ext uri="{BB962C8B-B14F-4D97-AF65-F5344CB8AC3E}">
        <p14:creationId xmlns:p14="http://schemas.microsoft.com/office/powerpoint/2010/main" val="278939582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E33CFB7-CB86-562A-F11E-800B7F09BE7E}"/>
              </a:ext>
            </a:extLst>
          </p:cNvPr>
          <p:cNvPicPr>
            <a:picLocks noChangeAspect="1"/>
          </p:cNvPicPr>
          <p:nvPr/>
        </p:nvPicPr>
        <p:blipFill>
          <a:blip r:embed="rId3">
            <a:extLst>
              <a:ext uri="{28A0092B-C50C-407E-A947-70E740481C1C}">
                <a14:useLocalDpi xmlns:a14="http://schemas.microsoft.com/office/drawing/2010/main" val="0"/>
              </a:ext>
            </a:extLst>
          </a:blip>
          <a:srcRect l="12636" r="12636"/>
          <a:stretch/>
        </p:blipFill>
        <p:spPr>
          <a:xfrm>
            <a:off x="0" y="0"/>
            <a:ext cx="9144000" cy="6858000"/>
          </a:xfrm>
          <a:prstGeom prst="rect">
            <a:avLst/>
          </a:prstGeom>
        </p:spPr>
      </p:pic>
      <p:sp>
        <p:nvSpPr>
          <p:cNvPr id="2" name="Rectangle 1">
            <a:extLst>
              <a:ext uri="{FF2B5EF4-FFF2-40B4-BE49-F238E27FC236}">
                <a16:creationId xmlns:a16="http://schemas.microsoft.com/office/drawing/2014/main" id="{2F05A441-9F44-CC79-905D-4EFE3E6002B3}"/>
              </a:ext>
            </a:extLst>
          </p:cNvPr>
          <p:cNvSpPr/>
          <p:nvPr/>
        </p:nvSpPr>
        <p:spPr>
          <a:xfrm>
            <a:off x="2872542" y="4542874"/>
            <a:ext cx="3398915" cy="585561"/>
          </a:xfrm>
          <a:prstGeom prst="rect">
            <a:avLst/>
          </a:prstGeom>
          <a:effectLst/>
        </p:spPr>
        <p:txBody>
          <a:bodyPr wrap="square" lIns="92217" tIns="46109" rIns="92217" bIns="46109">
            <a:spAutoFit/>
          </a:bodyPr>
          <a:lstStyle/>
          <a:p>
            <a:pPr marL="0" marR="0" lvl="0" indent="0" algn="ctr" defTabSz="457200" rtl="0" eaLnBrk="1" fontAlgn="auto" latinLnBrk="0" hangingPunct="1">
              <a:lnSpc>
                <a:spcPct val="100000"/>
              </a:lnSpc>
              <a:spcBef>
                <a:spcPts val="403"/>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orbel" panose="020B0503020204020204" pitchFamily="34" charset="0"/>
                <a:ea typeface="+mn-ea"/>
                <a:cs typeface="Arial" panose="020B0604020202020204" pitchFamily="34" charset="0"/>
              </a:rPr>
              <a:t>DAY 2</a:t>
            </a:r>
            <a:endParaRPr kumimoji="0" lang="en-US" sz="3200" b="0" i="0" u="none" strike="noStrike" kern="1200" cap="none" spc="0" normalizeH="0" baseline="0" noProof="0" dirty="0">
              <a:ln>
                <a:noFill/>
              </a:ln>
              <a:solidFill>
                <a:prstClr val="white"/>
              </a:solidFill>
              <a:effectLst/>
              <a:uLnTx/>
              <a:uFillTx/>
              <a:latin typeface="Corbel" panose="020B0503020204020204" pitchFamily="34" charset="0"/>
              <a:ea typeface="+mn-ea"/>
              <a:cs typeface="Arial" panose="020B0604020202020204" pitchFamily="34" charset="0"/>
            </a:endParaRPr>
          </a:p>
        </p:txBody>
      </p:sp>
    </p:spTree>
    <p:extLst>
      <p:ext uri="{BB962C8B-B14F-4D97-AF65-F5344CB8AC3E}">
        <p14:creationId xmlns:p14="http://schemas.microsoft.com/office/powerpoint/2010/main" val="16166623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6375" y="546100"/>
            <a:ext cx="4365625" cy="2455863"/>
          </a:xfrm>
        </p:spPr>
      </p:sp>
      <p:sp>
        <p:nvSpPr>
          <p:cNvPr id="3" name="Notes Placeholder 2"/>
          <p:cNvSpPr>
            <a:spLocks noGrp="1"/>
          </p:cNvSpPr>
          <p:nvPr>
            <p:ph type="body" idx="1"/>
          </p:nvPr>
        </p:nvSpPr>
        <p:spPr/>
        <p:txBody>
          <a:bodyPr/>
          <a:lstStyle/>
          <a:p>
            <a:r>
              <a:rPr lang="en-US" b="1" dirty="0">
                <a:solidFill>
                  <a:srgbClr val="404040"/>
                </a:solidFill>
              </a:rPr>
              <a:t>Say: </a:t>
            </a:r>
            <a:r>
              <a:rPr lang="en-US" i="1" dirty="0">
                <a:solidFill>
                  <a:srgbClr val="404040"/>
                </a:solidFill>
              </a:rPr>
              <a:t>Think of a conversation (personal or professional) where the other person made you feel really heard? Like they cared about your perspective and genuinely wanted to understand what mattered to you. </a:t>
            </a:r>
            <a:r>
              <a:rPr lang="en-US" i="1" dirty="0"/>
              <a:t>What was the impact?</a:t>
            </a:r>
          </a:p>
          <a:p>
            <a:pPr>
              <a:spcBef>
                <a:spcPts val="600"/>
              </a:spcBef>
            </a:pPr>
            <a:r>
              <a:rPr lang="en-US" b="1" dirty="0"/>
              <a:t>Allow </a:t>
            </a:r>
            <a:r>
              <a:rPr lang="en-US" dirty="0"/>
              <a:t>participants to respond.</a:t>
            </a:r>
          </a:p>
          <a:p>
            <a:pPr>
              <a:spcBef>
                <a:spcPts val="600"/>
              </a:spcBef>
            </a:pPr>
            <a:r>
              <a:rPr lang="en-US" b="1" dirty="0"/>
              <a:t>Review</a:t>
            </a:r>
            <a:r>
              <a:rPr lang="en-US" dirty="0"/>
              <a:t> the overall on-screen goals.</a:t>
            </a:r>
          </a:p>
          <a:p>
            <a:pPr>
              <a:spcBef>
                <a:spcPts val="600"/>
              </a:spcBef>
            </a:pPr>
            <a:r>
              <a:rPr lang="en-US" b="1" dirty="0"/>
              <a:t>Emphasize</a:t>
            </a:r>
            <a:r>
              <a:rPr lang="en-US" dirty="0"/>
              <a:t>: </a:t>
            </a:r>
            <a:r>
              <a:rPr lang="en-US" i="1" dirty="0"/>
              <a:t>While this will be an opportunity for participants to dig into the clinical data around echocardiogram (Echo), these two days also offer the unique emphasis of leaning into the ways through which we deepen connections with HCPs, with the ultimate goal of more successful selling conversations.</a:t>
            </a:r>
          </a:p>
        </p:txBody>
      </p:sp>
      <p:sp>
        <p:nvSpPr>
          <p:cNvPr id="4" name="Rectangle 3">
            <a:extLst>
              <a:ext uri="{FF2B5EF4-FFF2-40B4-BE49-F238E27FC236}">
                <a16:creationId xmlns:a16="http://schemas.microsoft.com/office/drawing/2014/main" id="{B05A8264-0783-7800-4F3B-B485C7F495EB}"/>
              </a:ext>
            </a:extLst>
          </p:cNvPr>
          <p:cNvSpPr/>
          <p:nvPr/>
        </p:nvSpPr>
        <p:spPr>
          <a:xfrm>
            <a:off x="116305" y="30115"/>
            <a:ext cx="4908120" cy="277785"/>
          </a:xfrm>
          <a:prstGeom prst="rect">
            <a:avLst/>
          </a:prstGeom>
        </p:spPr>
        <p:txBody>
          <a:bodyPr wrap="square" lIns="92217" tIns="46109" rIns="92217" bIns="46109" anchor="ctr">
            <a:spAutoFit/>
          </a:bodyPr>
          <a:lstStyle/>
          <a:p>
            <a:pPr algn="l">
              <a:spcBef>
                <a:spcPts val="403"/>
              </a:spcBef>
            </a:pPr>
            <a:r>
              <a:rPr lang="en-US" sz="1200" b="1" dirty="0">
                <a:solidFill>
                  <a:schemeClr val="bg1"/>
                </a:solidFill>
                <a:latin typeface="Arial" panose="020B0604020202020204" pitchFamily="34" charset="0"/>
                <a:cs typeface="Arial" panose="020B0604020202020204" pitchFamily="34" charset="0"/>
              </a:rPr>
              <a:t>DAY 1: RCPS MASTERCLASS</a:t>
            </a:r>
          </a:p>
        </p:txBody>
      </p:sp>
      <p:graphicFrame>
        <p:nvGraphicFramePr>
          <p:cNvPr id="11" name="Table 10">
            <a:extLst>
              <a:ext uri="{FF2B5EF4-FFF2-40B4-BE49-F238E27FC236}">
                <a16:creationId xmlns:a16="http://schemas.microsoft.com/office/drawing/2014/main" id="{BEDFF9B6-E46C-7266-13DB-947F8BAD06F6}"/>
              </a:ext>
            </a:extLst>
          </p:cNvPr>
          <p:cNvGraphicFramePr>
            <a:graphicFrameLocks noGrp="1"/>
          </p:cNvGraphicFramePr>
          <p:nvPr>
            <p:extLst>
              <p:ext uri="{D42A27DB-BD31-4B8C-83A1-F6EECF244321}">
                <p14:modId xmlns:p14="http://schemas.microsoft.com/office/powerpoint/2010/main" val="2715501925"/>
              </p:ext>
            </p:extLst>
          </p:nvPr>
        </p:nvGraphicFramePr>
        <p:xfrm>
          <a:off x="239697" y="3401430"/>
          <a:ext cx="4310908" cy="1104900"/>
        </p:xfrm>
        <a:graphic>
          <a:graphicData uri="http://schemas.openxmlformats.org/drawingml/2006/table">
            <a:tbl>
              <a:tblPr firstRow="1" bandRow="1">
                <a:tableStyleId>{5C22544A-7EE6-4342-B048-85BDC9FD1C3A}</a:tableStyleId>
              </a:tblPr>
              <a:tblGrid>
                <a:gridCol w="1399032">
                  <a:extLst>
                    <a:ext uri="{9D8B030D-6E8A-4147-A177-3AD203B41FA5}">
                      <a16:colId xmlns:a16="http://schemas.microsoft.com/office/drawing/2014/main" val="3460872777"/>
                    </a:ext>
                  </a:extLst>
                </a:gridCol>
                <a:gridCol w="2911876">
                  <a:extLst>
                    <a:ext uri="{9D8B030D-6E8A-4147-A177-3AD203B41FA5}">
                      <a16:colId xmlns:a16="http://schemas.microsoft.com/office/drawing/2014/main" val="3929844881"/>
                    </a:ext>
                  </a:extLst>
                </a:gridCol>
              </a:tblGrid>
              <a:tr h="0">
                <a:tc gridSpan="2">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white"/>
                          </a:solidFill>
                          <a:effectLst/>
                          <a:uLnTx/>
                          <a:uFillTx/>
                          <a:latin typeface="+mn-lt"/>
                          <a:ea typeface="+mn-ea"/>
                          <a:cs typeface="+mn-cs"/>
                        </a:rPr>
                        <a:t>Day 1 AM Focus – Echocardiogram &amp; Our Patients</a:t>
                      </a:r>
                      <a:endParaRPr kumimoji="0" lang="en-US" sz="1000" b="1" i="0" u="none" strike="noStrike" kern="1200" cap="none" spc="0" normalizeH="0" baseline="0" noProof="0" dirty="0">
                        <a:ln>
                          <a:noFill/>
                        </a:ln>
                        <a:solidFill>
                          <a:prstClr val="white"/>
                        </a:solidFill>
                        <a:effectLst/>
                        <a:uLnTx/>
                        <a:uFillTx/>
                        <a:latin typeface="Century Schoolbook" panose="02040604050505020304" pitchFamily="18" charset="0"/>
                        <a:ea typeface="Times New Roman" panose="02020603050405020304" pitchFamily="18" charset="0"/>
                        <a:cs typeface="Times New Roman" panose="02020603050405020304" pitchFamily="18" charset="0"/>
                      </a:endParaRPr>
                    </a:p>
                  </a:txBody>
                  <a:tcPr marL="121920" marR="121920" marT="34290" marB="3429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9285D"/>
                    </a:solidFill>
                  </a:tcPr>
                </a:tc>
                <a:tc hMerge="1">
                  <a:txBody>
                    <a:bodyPr/>
                    <a:lstStyle/>
                    <a:p>
                      <a:pPr algn="l"/>
                      <a:endParaRPr lang="en-US" sz="1100" dirty="0">
                        <a:latin typeface="+mn-lt"/>
                        <a:cs typeface="Arial" panose="020B0604020202020204" pitchFamily="34" charset="0"/>
                      </a:endParaRP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9285D"/>
                    </a:solidFill>
                  </a:tcPr>
                </a:tc>
                <a:extLst>
                  <a:ext uri="{0D108BD9-81ED-4DB2-BD59-A6C34878D82A}">
                    <a16:rowId xmlns:a16="http://schemas.microsoft.com/office/drawing/2014/main" val="150405150"/>
                  </a:ext>
                </a:extLst>
              </a:tr>
              <a:tr h="0">
                <a:tc>
                  <a:txBody>
                    <a:bodyPr/>
                    <a:lstStyle/>
                    <a:p>
                      <a:pPr algn="r"/>
                      <a:r>
                        <a:rPr lang="en-US" sz="1000" b="1" dirty="0">
                          <a:solidFill>
                            <a:srgbClr val="19285D"/>
                          </a:solidFill>
                          <a:latin typeface="+mn-lt"/>
                          <a:cs typeface="Arial" panose="020B0604020202020204" pitchFamily="34" charset="0"/>
                        </a:rPr>
                        <a:t>9:00-9:30 am</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Welcome &amp; Ice Breaker</a:t>
                      </a: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62979764"/>
                  </a:ext>
                </a:extLst>
              </a:tr>
              <a:tr h="0">
                <a:tc>
                  <a:txBody>
                    <a:bodyPr/>
                    <a:lstStyle/>
                    <a:p>
                      <a:pPr algn="r"/>
                      <a:r>
                        <a:rPr lang="en-US" sz="1000" b="1" dirty="0">
                          <a:solidFill>
                            <a:srgbClr val="19285D"/>
                          </a:solidFill>
                          <a:latin typeface="+mn-lt"/>
                          <a:cs typeface="Arial" panose="020B0604020202020204" pitchFamily="34" charset="0"/>
                        </a:rPr>
                        <a:t>9:30-10:45 am </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spcBef>
                          <a:spcPts val="0"/>
                        </a:spcBef>
                        <a:spcAft>
                          <a:spcPts val="0"/>
                        </a:spcAft>
                      </a:pPr>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Echo Clinical Cultivator</a:t>
                      </a: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30955845"/>
                  </a:ext>
                </a:extLst>
              </a:tr>
              <a:tr h="0">
                <a:tc>
                  <a:txBody>
                    <a:bodyPr/>
                    <a:lstStyle/>
                    <a:p>
                      <a:pPr marL="0" marR="0" lvl="0" indent="0" algn="r" defTabSz="412016" rtl="0" eaLnBrk="1" fontAlgn="auto" latinLnBrk="0" hangingPunct="0">
                        <a:lnSpc>
                          <a:spcPct val="100000"/>
                        </a:lnSpc>
                        <a:spcBef>
                          <a:spcPts val="0"/>
                        </a:spcBef>
                        <a:spcAft>
                          <a:spcPts val="0"/>
                        </a:spcAft>
                        <a:buClrTx/>
                        <a:buSzTx/>
                        <a:buFontTx/>
                        <a:buNone/>
                        <a:tabLst/>
                        <a:defRPr/>
                      </a:pPr>
                      <a:r>
                        <a:rPr lang="en-US" sz="1000" b="1" dirty="0">
                          <a:solidFill>
                            <a:srgbClr val="19285D"/>
                          </a:solidFill>
                          <a:latin typeface="+mn-lt"/>
                          <a:cs typeface="Arial" panose="020B0604020202020204" pitchFamily="34" charset="0"/>
                        </a:rPr>
                        <a:t>10:45-11:00 am </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BREAK</a:t>
                      </a:r>
                      <a:endParaRPr lang="en-US" sz="1000" dirty="0">
                        <a:solidFill>
                          <a:srgbClr val="53565A"/>
                        </a:solidFill>
                        <a:latin typeface="+mn-lt"/>
                        <a:cs typeface="Arial" panose="020B0604020202020204" pitchFamily="34" charset="0"/>
                      </a:endParaRP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01434639"/>
                  </a:ext>
                </a:extLst>
              </a:tr>
              <a:tr h="0">
                <a:tc>
                  <a:txBody>
                    <a:bodyPr/>
                    <a:lstStyle/>
                    <a:p>
                      <a:pPr algn="r"/>
                      <a:r>
                        <a:rPr lang="en-US" sz="1000" b="1" kern="1200" dirty="0">
                          <a:solidFill>
                            <a:srgbClr val="19285D"/>
                          </a:solidFill>
                          <a:latin typeface="+mn-lt"/>
                          <a:ea typeface="+mn-ea"/>
                          <a:cs typeface="Arial" panose="020B0604020202020204" pitchFamily="34" charset="0"/>
                        </a:rPr>
                        <a:t>11:00 am-12:00 pm </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Patient Identifiers</a:t>
                      </a:r>
                      <a:endParaRPr lang="en-US" sz="1000" b="1" dirty="0">
                        <a:solidFill>
                          <a:srgbClr val="19285D"/>
                        </a:solidFill>
                        <a:latin typeface="+mn-lt"/>
                        <a:cs typeface="Arial" panose="020B0604020202020204" pitchFamily="34" charset="0"/>
                      </a:endParaRP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897116"/>
                  </a:ext>
                </a:extLst>
              </a:tr>
            </a:tbl>
          </a:graphicData>
        </a:graphic>
      </p:graphicFrame>
      <p:sp>
        <p:nvSpPr>
          <p:cNvPr id="12" name="Isosceles Triangle 6">
            <a:extLst>
              <a:ext uri="{FF2B5EF4-FFF2-40B4-BE49-F238E27FC236}">
                <a16:creationId xmlns:a16="http://schemas.microsoft.com/office/drawing/2014/main" id="{2104AD9F-CA9F-C7DF-139F-407F92DCF453}"/>
              </a:ext>
            </a:extLst>
          </p:cNvPr>
          <p:cNvSpPr/>
          <p:nvPr/>
        </p:nvSpPr>
        <p:spPr>
          <a:xfrm rot="5400000">
            <a:off x="50887" y="3550446"/>
            <a:ext cx="224950" cy="326722"/>
          </a:xfrm>
          <a:prstGeom prst="triangle">
            <a:avLst/>
          </a:prstGeom>
          <a:solidFill>
            <a:srgbClr val="C1D7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B119AE"/>
              </a:solidFill>
            </a:endParaRPr>
          </a:p>
        </p:txBody>
      </p:sp>
      <p:graphicFrame>
        <p:nvGraphicFramePr>
          <p:cNvPr id="13" name="Table 12">
            <a:extLst>
              <a:ext uri="{FF2B5EF4-FFF2-40B4-BE49-F238E27FC236}">
                <a16:creationId xmlns:a16="http://schemas.microsoft.com/office/drawing/2014/main" id="{1ADCAD12-A0FE-3495-CF62-D1912DA564D0}"/>
              </a:ext>
            </a:extLst>
          </p:cNvPr>
          <p:cNvGraphicFramePr>
            <a:graphicFrameLocks noGrp="1"/>
          </p:cNvGraphicFramePr>
          <p:nvPr>
            <p:extLst>
              <p:ext uri="{D42A27DB-BD31-4B8C-83A1-F6EECF244321}">
                <p14:modId xmlns:p14="http://schemas.microsoft.com/office/powerpoint/2010/main" val="3476759677"/>
              </p:ext>
            </p:extLst>
          </p:nvPr>
        </p:nvGraphicFramePr>
        <p:xfrm>
          <a:off x="240214" y="4506330"/>
          <a:ext cx="4315702" cy="1546860"/>
        </p:xfrm>
        <a:graphic>
          <a:graphicData uri="http://schemas.openxmlformats.org/drawingml/2006/table">
            <a:tbl>
              <a:tblPr firstRow="1" bandRow="1">
                <a:tableStyleId>{5C22544A-7EE6-4342-B048-85BDC9FD1C3A}</a:tableStyleId>
              </a:tblPr>
              <a:tblGrid>
                <a:gridCol w="1397298">
                  <a:extLst>
                    <a:ext uri="{9D8B030D-6E8A-4147-A177-3AD203B41FA5}">
                      <a16:colId xmlns:a16="http://schemas.microsoft.com/office/drawing/2014/main" val="3460872777"/>
                    </a:ext>
                  </a:extLst>
                </a:gridCol>
                <a:gridCol w="2918404">
                  <a:extLst>
                    <a:ext uri="{9D8B030D-6E8A-4147-A177-3AD203B41FA5}">
                      <a16:colId xmlns:a16="http://schemas.microsoft.com/office/drawing/2014/main" val="3929844881"/>
                    </a:ext>
                  </a:extLst>
                </a:gridCol>
              </a:tblGrid>
              <a:tr h="131696">
                <a:tc gridSpan="2">
                  <a:txBody>
                    <a:bodyPr/>
                    <a:lstStyle/>
                    <a:p>
                      <a:pPr marL="0" marR="0">
                        <a:spcBef>
                          <a:spcPts val="0"/>
                        </a:spcBef>
                        <a:spcAft>
                          <a:spcPts val="0"/>
                        </a:spcAft>
                      </a:pPr>
                      <a:r>
                        <a:rPr lang="en-US" sz="1000" dirty="0">
                          <a:effectLst/>
                        </a:rPr>
                        <a:t>Day 1 PM Focus – </a:t>
                      </a:r>
                      <a:r>
                        <a:rPr kumimoji="0" lang="en-US" sz="1000" b="1" i="0" u="none" strike="noStrike" kern="1200" cap="none" spc="0" normalizeH="0" baseline="0" noProof="0" dirty="0">
                          <a:ln>
                            <a:noFill/>
                          </a:ln>
                          <a:solidFill>
                            <a:prstClr val="white"/>
                          </a:solidFill>
                          <a:effectLst/>
                          <a:uLnTx/>
                          <a:uFillTx/>
                          <a:latin typeface="+mn-lt"/>
                          <a:ea typeface="+mn-ea"/>
                          <a:cs typeface="+mn-cs"/>
                        </a:rPr>
                        <a:t>Echocardiogram</a:t>
                      </a:r>
                      <a:r>
                        <a:rPr lang="en-US" sz="1000" dirty="0">
                          <a:effectLst/>
                        </a:rPr>
                        <a:t>: Connection is Crucial/Application </a:t>
                      </a:r>
                      <a:endParaRPr lang="en-US" sz="1000" dirty="0">
                        <a:effectLst/>
                        <a:latin typeface="Century Schoolbook" panose="02040604050505020304" pitchFamily="18" charset="0"/>
                        <a:ea typeface="Times New Roman" panose="02020603050405020304" pitchFamily="18" charset="0"/>
                        <a:cs typeface="Times New Roman" panose="02020603050405020304" pitchFamily="18" charset="0"/>
                      </a:endParaRPr>
                    </a:p>
                  </a:txBody>
                  <a:tcPr marL="121920" marR="121920" marT="34290" marB="3429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9285D"/>
                    </a:solidFill>
                  </a:tcPr>
                </a:tc>
                <a:tc hMerge="1">
                  <a:txBody>
                    <a:bodyPr/>
                    <a:lstStyle/>
                    <a:p>
                      <a:pPr algn="l"/>
                      <a:endParaRPr lang="en-US" sz="1100" dirty="0">
                        <a:latin typeface="+mn-lt"/>
                        <a:cs typeface="Arial" panose="020B0604020202020204" pitchFamily="34" charset="0"/>
                      </a:endParaRP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9285D"/>
                    </a:solidFill>
                  </a:tcPr>
                </a:tc>
                <a:extLst>
                  <a:ext uri="{0D108BD9-81ED-4DB2-BD59-A6C34878D82A}">
                    <a16:rowId xmlns:a16="http://schemas.microsoft.com/office/drawing/2014/main" val="150405150"/>
                  </a:ext>
                </a:extLst>
              </a:tr>
              <a:tr h="131696">
                <a:tc>
                  <a:txBody>
                    <a:bodyPr/>
                    <a:lstStyle/>
                    <a:p>
                      <a:pPr algn="r"/>
                      <a:r>
                        <a:rPr lang="en-US" sz="1000" b="1" dirty="0">
                          <a:solidFill>
                            <a:srgbClr val="19285D"/>
                          </a:solidFill>
                          <a:latin typeface="+mn-lt"/>
                          <a:cs typeface="Arial" panose="020B0604020202020204" pitchFamily="34" charset="0"/>
                        </a:rPr>
                        <a:t>12:00-1:00 pm</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LUNCH</a:t>
                      </a: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762979764"/>
                  </a:ext>
                </a:extLst>
              </a:tr>
              <a:tr h="131696">
                <a:tc>
                  <a:txBody>
                    <a:bodyPr/>
                    <a:lstStyle/>
                    <a:p>
                      <a:pPr algn="r"/>
                      <a:r>
                        <a:rPr lang="en-US" sz="1000" b="1" dirty="0">
                          <a:solidFill>
                            <a:srgbClr val="19285D"/>
                          </a:solidFill>
                          <a:latin typeface="+mn-lt"/>
                          <a:cs typeface="Arial" panose="020B0604020202020204" pitchFamily="34" charset="0"/>
                        </a:rPr>
                        <a:t>1:00-2:00 pm</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Lead the Dialogue: Listening/Questioning</a:t>
                      </a: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769089221"/>
                  </a:ext>
                </a:extLst>
              </a:tr>
              <a:tr h="131696">
                <a:tc>
                  <a:txBody>
                    <a:bodyPr/>
                    <a:lstStyle/>
                    <a:p>
                      <a:pPr marL="0" marR="0" lvl="0" indent="0" algn="r" defTabSz="412016" rtl="0" eaLnBrk="1" fontAlgn="auto" latinLnBrk="0" hangingPunct="0">
                        <a:lnSpc>
                          <a:spcPct val="100000"/>
                        </a:lnSpc>
                        <a:spcBef>
                          <a:spcPts val="0"/>
                        </a:spcBef>
                        <a:spcAft>
                          <a:spcPts val="0"/>
                        </a:spcAft>
                        <a:buClrTx/>
                        <a:buSzTx/>
                        <a:buFontTx/>
                        <a:buNone/>
                        <a:tabLst/>
                        <a:defRPr/>
                      </a:pPr>
                      <a:r>
                        <a:rPr lang="en-US" sz="1000" b="1" dirty="0">
                          <a:solidFill>
                            <a:srgbClr val="19285D"/>
                          </a:solidFill>
                          <a:latin typeface="+mn-lt"/>
                          <a:cs typeface="Arial" panose="020B0604020202020204" pitchFamily="34" charset="0"/>
                        </a:rPr>
                        <a:t>2:00-2:15 pm</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BREAK</a:t>
                      </a:r>
                      <a:endParaRPr lang="en-US" sz="1000" dirty="0">
                        <a:solidFill>
                          <a:srgbClr val="53565A"/>
                        </a:solidFill>
                        <a:latin typeface="+mn-lt"/>
                        <a:cs typeface="Arial" panose="020B0604020202020204" pitchFamily="34" charset="0"/>
                      </a:endParaRP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901434639"/>
                  </a:ext>
                </a:extLst>
              </a:tr>
              <a:tr h="131696">
                <a:tc>
                  <a:txBody>
                    <a:bodyPr/>
                    <a:lstStyle/>
                    <a:p>
                      <a:pPr algn="r"/>
                      <a:r>
                        <a:rPr lang="en-US" sz="1000" b="1" kern="1200" dirty="0">
                          <a:solidFill>
                            <a:srgbClr val="19285D"/>
                          </a:solidFill>
                          <a:latin typeface="+mn-lt"/>
                          <a:ea typeface="+mn-ea"/>
                          <a:cs typeface="Arial" panose="020B0604020202020204" pitchFamily="34" charset="0"/>
                        </a:rPr>
                        <a:t>2:15-3:15 pm</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Managing ‘Rabbit Holes’</a:t>
                      </a:r>
                      <a:endParaRPr lang="en-US" sz="1000" b="1" dirty="0">
                        <a:solidFill>
                          <a:srgbClr val="19285D"/>
                        </a:solidFill>
                        <a:latin typeface="+mn-lt"/>
                        <a:cs typeface="Arial" panose="020B0604020202020204" pitchFamily="34" charset="0"/>
                      </a:endParaRP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897116"/>
                  </a:ext>
                </a:extLst>
              </a:tr>
              <a:tr h="131696">
                <a:tc>
                  <a:txBody>
                    <a:bodyPr/>
                    <a:lstStyle/>
                    <a:p>
                      <a:pPr algn="r"/>
                      <a:r>
                        <a:rPr lang="en-US" sz="1000" b="1" kern="1200" dirty="0">
                          <a:solidFill>
                            <a:srgbClr val="19285D"/>
                          </a:solidFill>
                          <a:latin typeface="+mn-lt"/>
                          <a:ea typeface="+mn-ea"/>
                          <a:cs typeface="Arial" panose="020B0604020202020204" pitchFamily="34" charset="0"/>
                        </a:rPr>
                        <a:t>3:15-3:45 pm</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GROW</a:t>
                      </a: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007396224"/>
                  </a:ext>
                </a:extLst>
              </a:tr>
              <a:tr h="131696">
                <a:tc>
                  <a:txBody>
                    <a:bodyPr/>
                    <a:lstStyle/>
                    <a:p>
                      <a:pPr algn="r"/>
                      <a:r>
                        <a:rPr lang="en-US" sz="1000" b="1" kern="1200" dirty="0">
                          <a:solidFill>
                            <a:srgbClr val="19285D"/>
                          </a:solidFill>
                          <a:latin typeface="+mn-lt"/>
                          <a:ea typeface="+mn-ea"/>
                          <a:cs typeface="Arial" panose="020B0604020202020204" pitchFamily="34" charset="0"/>
                        </a:rPr>
                        <a:t>3:45-5:00 pm</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Dialogue Duos</a:t>
                      </a: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453478042"/>
                  </a:ext>
                </a:extLst>
              </a:tr>
            </a:tbl>
          </a:graphicData>
        </a:graphic>
      </p:graphicFrame>
    </p:spTree>
    <p:extLst>
      <p:ext uri="{BB962C8B-B14F-4D97-AF65-F5344CB8AC3E}">
        <p14:creationId xmlns:p14="http://schemas.microsoft.com/office/powerpoint/2010/main" val="35868477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B2ADB12-CF72-47AF-8031-5080D54179D2}"/>
              </a:ext>
            </a:extLst>
          </p:cNvPr>
          <p:cNvSpPr/>
          <p:nvPr/>
        </p:nvSpPr>
        <p:spPr>
          <a:xfrm>
            <a:off x="0" y="9525"/>
            <a:ext cx="9144000" cy="6355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descr="Logo&#10;&#10;Description automatically generated with medium confidence">
            <a:extLst>
              <a:ext uri="{FF2B5EF4-FFF2-40B4-BE49-F238E27FC236}">
                <a16:creationId xmlns:a16="http://schemas.microsoft.com/office/drawing/2014/main" id="{7DE2525D-FD9A-E005-DF19-3323097CABE7}"/>
              </a:ext>
            </a:extLst>
          </p:cNvPr>
          <p:cNvPicPr>
            <a:picLocks noChangeAspect="1"/>
          </p:cNvPicPr>
          <p:nvPr/>
        </p:nvPicPr>
        <p:blipFill rotWithShape="1">
          <a:blip r:embed="rId3">
            <a:extLst>
              <a:ext uri="{28A0092B-C50C-407E-A947-70E740481C1C}">
                <a14:useLocalDpi xmlns:a14="http://schemas.microsoft.com/office/drawing/2010/main" val="0"/>
              </a:ext>
            </a:extLst>
          </a:blip>
          <a:srcRect l="12709" r="12709" b="90187"/>
          <a:stretch/>
        </p:blipFill>
        <p:spPr>
          <a:xfrm>
            <a:off x="0" y="-26894"/>
            <a:ext cx="9144000" cy="674650"/>
          </a:xfrm>
          <a:prstGeom prst="rect">
            <a:avLst/>
          </a:prstGeom>
        </p:spPr>
      </p:pic>
      <p:sp>
        <p:nvSpPr>
          <p:cNvPr id="7" name="Rectangle 6">
            <a:extLst>
              <a:ext uri="{FF2B5EF4-FFF2-40B4-BE49-F238E27FC236}">
                <a16:creationId xmlns:a16="http://schemas.microsoft.com/office/drawing/2014/main" id="{5E1B8AC0-E838-473E-9CAC-D3462B56747B}"/>
              </a:ext>
            </a:extLst>
          </p:cNvPr>
          <p:cNvSpPr/>
          <p:nvPr/>
        </p:nvSpPr>
        <p:spPr>
          <a:xfrm>
            <a:off x="409605" y="113025"/>
            <a:ext cx="8058778" cy="400895"/>
          </a:xfrm>
          <a:prstGeom prst="rect">
            <a:avLst/>
          </a:prstGeom>
          <a:effectLst/>
        </p:spPr>
        <p:txBody>
          <a:bodyPr wrap="square" lIns="92217" tIns="46109" rIns="92217" bIns="46109">
            <a:spAutoFit/>
          </a:bodyPr>
          <a:lstStyle/>
          <a:p>
            <a:pPr marL="0" marR="0" lvl="0" indent="0" algn="l" defTabSz="457200" rtl="0" eaLnBrk="1" fontAlgn="auto" latinLnBrk="0" hangingPunct="1">
              <a:lnSpc>
                <a:spcPct val="100000"/>
              </a:lnSpc>
              <a:spcBef>
                <a:spcPts val="403"/>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orbel" panose="020B0503020204020204" pitchFamily="34" charset="0"/>
                <a:ea typeface="+mn-ea"/>
                <a:cs typeface="Arial" panose="020B0604020202020204" pitchFamily="34" charset="0"/>
              </a:rPr>
              <a:t>DAY 2 AT-A-GLANCE</a:t>
            </a:r>
            <a:endParaRPr kumimoji="0" lang="en-US" sz="2000" b="0" i="0" u="none" strike="noStrike" kern="1200" cap="none" spc="0" normalizeH="0" baseline="0" noProof="0" dirty="0">
              <a:ln>
                <a:noFill/>
              </a:ln>
              <a:solidFill>
                <a:prstClr val="white"/>
              </a:solidFill>
              <a:effectLst/>
              <a:uLnTx/>
              <a:uFillTx/>
              <a:latin typeface="Corbel" panose="020B0503020204020204" pitchFamily="34" charset="0"/>
              <a:ea typeface="+mn-ea"/>
              <a:cs typeface="Arial" panose="020B0604020202020204" pitchFamily="34" charset="0"/>
            </a:endParaRPr>
          </a:p>
        </p:txBody>
      </p:sp>
      <p:sp>
        <p:nvSpPr>
          <p:cNvPr id="12" name="Notes Placeholder 2">
            <a:extLst>
              <a:ext uri="{FF2B5EF4-FFF2-40B4-BE49-F238E27FC236}">
                <a16:creationId xmlns:a16="http://schemas.microsoft.com/office/drawing/2014/main" id="{59F52FD1-4DD6-DF6A-EDEC-680D1C6F9A98}"/>
              </a:ext>
            </a:extLst>
          </p:cNvPr>
          <p:cNvSpPr txBox="1">
            <a:spLocks/>
          </p:cNvSpPr>
          <p:nvPr/>
        </p:nvSpPr>
        <p:spPr>
          <a:xfrm>
            <a:off x="398019" y="752755"/>
            <a:ext cx="4314452" cy="5628496"/>
          </a:xfrm>
          <a:prstGeom prst="rect">
            <a:avLst/>
          </a:prstGeom>
          <a:noFill/>
          <a:ln>
            <a:noFill/>
          </a:ln>
        </p:spPr>
        <p:txBody>
          <a:bodyPr vert="horz" lIns="93177" tIns="46589" rIns="93177" bIns="46589" rtlCol="0"/>
          <a:lstStyle>
            <a:lvl1pPr algn="l" defTabSz="455613" rtl="0" fontAlgn="base">
              <a:spcBef>
                <a:spcPct val="30000"/>
              </a:spcBef>
              <a:spcAft>
                <a:spcPct val="0"/>
              </a:spcAft>
              <a:defRPr sz="1200" kern="1200">
                <a:solidFill>
                  <a:srgbClr val="574319"/>
                </a:solidFill>
                <a:latin typeface="Segoe UI"/>
                <a:ea typeface="Geneva" pitchFamily="123" charset="-128"/>
                <a:cs typeface="+mn-cs"/>
              </a:defRPr>
            </a:lvl1pPr>
            <a:lvl2pPr marL="455613" algn="l" defTabSz="455613" rtl="0" fontAlgn="base">
              <a:spcBef>
                <a:spcPct val="30000"/>
              </a:spcBef>
              <a:spcAft>
                <a:spcPct val="0"/>
              </a:spcAft>
              <a:defRPr sz="1200" kern="1200">
                <a:solidFill>
                  <a:srgbClr val="574319"/>
                </a:solidFill>
                <a:latin typeface="Segoe UI"/>
                <a:ea typeface="Geneva" pitchFamily="123" charset="-128"/>
                <a:cs typeface="+mn-cs"/>
              </a:defRPr>
            </a:lvl2pPr>
            <a:lvl3pPr marL="912813" algn="l" defTabSz="455613" rtl="0" fontAlgn="base">
              <a:spcBef>
                <a:spcPct val="30000"/>
              </a:spcBef>
              <a:spcAft>
                <a:spcPct val="0"/>
              </a:spcAft>
              <a:defRPr sz="1200" kern="1200">
                <a:solidFill>
                  <a:srgbClr val="574319"/>
                </a:solidFill>
                <a:latin typeface="Segoe UI"/>
                <a:ea typeface="Geneva" pitchFamily="123" charset="-128"/>
                <a:cs typeface="+mn-cs"/>
              </a:defRPr>
            </a:lvl3pPr>
            <a:lvl4pPr marL="1370013" algn="l" defTabSz="455613" rtl="0" fontAlgn="base">
              <a:spcBef>
                <a:spcPct val="30000"/>
              </a:spcBef>
              <a:spcAft>
                <a:spcPct val="0"/>
              </a:spcAft>
              <a:defRPr sz="1200" kern="1200">
                <a:solidFill>
                  <a:srgbClr val="574319"/>
                </a:solidFill>
                <a:latin typeface="Segoe UI"/>
                <a:ea typeface="Geneva" pitchFamily="123" charset="-128"/>
                <a:cs typeface="+mn-cs"/>
              </a:defRPr>
            </a:lvl4pPr>
            <a:lvl5pPr marL="1827213" algn="l" defTabSz="455613" rtl="0" fontAlgn="base">
              <a:spcBef>
                <a:spcPct val="30000"/>
              </a:spcBef>
              <a:spcAft>
                <a:spcPct val="0"/>
              </a:spcAft>
              <a:defRPr sz="1200" kern="1200">
                <a:solidFill>
                  <a:srgbClr val="574319"/>
                </a:solidFill>
                <a:latin typeface="Segoe UI"/>
                <a:ea typeface="Geneva" pitchFamily="123" charset="-128"/>
                <a:cs typeface="+mn-cs"/>
              </a:defRPr>
            </a:lvl5pPr>
            <a:lvl6pPr marL="2285600" algn="l" defTabSz="457120" rtl="0" eaLnBrk="1" latinLnBrk="0" hangingPunct="1">
              <a:defRPr sz="1200" kern="1200">
                <a:solidFill>
                  <a:schemeClr val="tx1"/>
                </a:solidFill>
                <a:latin typeface="+mn-lt"/>
                <a:ea typeface="+mn-ea"/>
                <a:cs typeface="+mn-cs"/>
              </a:defRPr>
            </a:lvl6pPr>
            <a:lvl7pPr marL="2742720" algn="l" defTabSz="457120" rtl="0" eaLnBrk="1" latinLnBrk="0" hangingPunct="1">
              <a:defRPr sz="1200" kern="1200">
                <a:solidFill>
                  <a:schemeClr val="tx1"/>
                </a:solidFill>
                <a:latin typeface="+mn-lt"/>
                <a:ea typeface="+mn-ea"/>
                <a:cs typeface="+mn-cs"/>
              </a:defRPr>
            </a:lvl7pPr>
            <a:lvl8pPr marL="3199840" algn="l" defTabSz="457120" rtl="0" eaLnBrk="1" latinLnBrk="0" hangingPunct="1">
              <a:defRPr sz="1200" kern="1200">
                <a:solidFill>
                  <a:schemeClr val="tx1"/>
                </a:solidFill>
                <a:latin typeface="+mn-lt"/>
                <a:ea typeface="+mn-ea"/>
                <a:cs typeface="+mn-cs"/>
              </a:defRPr>
            </a:lvl8pPr>
            <a:lvl9pPr marL="3656960" algn="l" defTabSz="457120" rtl="0" eaLnBrk="1" latinLnBrk="0" hangingPunct="1">
              <a:defRPr sz="1200" kern="1200">
                <a:solidFill>
                  <a:schemeClr val="tx1"/>
                </a:solidFill>
                <a:latin typeface="+mn-lt"/>
                <a:ea typeface="+mn-ea"/>
                <a:cs typeface="+mn-cs"/>
              </a:defRPr>
            </a:lvl9pPr>
          </a:lstStyle>
          <a:p>
            <a:pPr marL="0" marR="0" lvl="0" indent="0" algn="l" defTabSz="455613" rtl="0" eaLnBrk="1" fontAlgn="base" latinLnBrk="0" hangingPunct="1">
              <a:lnSpc>
                <a:spcPct val="100000"/>
              </a:lnSpc>
              <a:spcBef>
                <a:spcPts val="0"/>
              </a:spcBef>
              <a:spcAft>
                <a:spcPts val="0"/>
              </a:spcAft>
              <a:buClr>
                <a:srgbClr val="C1D72E"/>
              </a:buClr>
              <a:buSzTx/>
              <a:buFontTx/>
              <a:buNone/>
              <a:tabLst/>
              <a:defRPr/>
            </a:pPr>
            <a:r>
              <a:rPr kumimoji="0" lang="en-US" sz="1400" b="1" i="0" u="none" strike="noStrike" kern="1200" cap="none" spc="0" normalizeH="0" baseline="0" noProof="0" dirty="0">
                <a:ln>
                  <a:noFill/>
                </a:ln>
                <a:solidFill>
                  <a:srgbClr val="19285D"/>
                </a:solidFill>
                <a:effectLst/>
                <a:uLnTx/>
                <a:uFillTx/>
                <a:latin typeface="Corbel" panose="020B0503020204020204" pitchFamily="34" charset="0"/>
                <a:ea typeface="Geneva" pitchFamily="123" charset="-128"/>
                <a:cs typeface="Arial" panose="020B0604020202020204" pitchFamily="34" charset="0"/>
              </a:rPr>
              <a:t>GOAL</a:t>
            </a:r>
            <a:endParaRPr kumimoji="0" lang="en-US" sz="1400" b="0" i="0" u="none" strike="noStrike" kern="1200" cap="none" spc="0" normalizeH="0" baseline="0" noProof="0" dirty="0">
              <a:ln>
                <a:noFill/>
              </a:ln>
              <a:solidFill>
                <a:srgbClr val="19285D"/>
              </a:solidFill>
              <a:effectLst/>
              <a:uLnTx/>
              <a:uFillTx/>
              <a:latin typeface="Corbel" panose="020B0503020204020204" pitchFamily="34" charset="0"/>
              <a:ea typeface="Geneva" pitchFamily="123" charset="-128"/>
              <a:cs typeface="Arial" panose="020B0604020202020204" pitchFamily="34" charset="0"/>
            </a:endParaRPr>
          </a:p>
          <a:p>
            <a:pPr marL="0" marR="0" lvl="0" indent="0" algn="l" defTabSz="455613" rtl="0" eaLnBrk="1" fontAlgn="base" latinLnBrk="0" hangingPunct="1">
              <a:lnSpc>
                <a:spcPct val="100000"/>
              </a:lnSpc>
              <a:spcBef>
                <a:spcPts val="300"/>
              </a:spcBef>
              <a:spcAft>
                <a:spcPct val="0"/>
              </a:spcAft>
              <a:buClr>
                <a:srgbClr val="C1D72E"/>
              </a:buClr>
              <a:buSzTx/>
              <a:buFontTx/>
              <a:buNone/>
              <a:tabLst/>
              <a:defRPr/>
            </a:pPr>
            <a:r>
              <a:rPr kumimoji="0" lang="en-US" sz="1100" b="0" i="0" u="none" strike="noStrike" kern="1200" cap="none" spc="0" normalizeH="0" baseline="0" noProof="0" dirty="0">
                <a:ln>
                  <a:noFill/>
                </a:ln>
                <a:solidFill>
                  <a:srgbClr val="53565A"/>
                </a:solidFill>
                <a:effectLst/>
                <a:uLnTx/>
                <a:uFillTx/>
                <a:latin typeface="Calibri" panose="020F0502020204030204"/>
                <a:ea typeface="Geneva" pitchFamily="123" charset="-128"/>
                <a:cs typeface="Arial" panose="020B0604020202020204" pitchFamily="34" charset="0"/>
              </a:rPr>
              <a:t>The goal for Day 2 is to ensure representatives are proficient articulating key clinical details regarding right heart catheterization in order to deepen their communication connections with HCPs.</a:t>
            </a:r>
          </a:p>
          <a:p>
            <a:pPr marL="0" marR="0" lvl="0" indent="0" algn="l" defTabSz="455613" rtl="0" eaLnBrk="1" fontAlgn="base" latinLnBrk="0" hangingPunct="1">
              <a:lnSpc>
                <a:spcPct val="100000"/>
              </a:lnSpc>
              <a:spcBef>
                <a:spcPts val="0"/>
              </a:spcBef>
              <a:spcAft>
                <a:spcPct val="0"/>
              </a:spcAft>
              <a:buClr>
                <a:srgbClr val="C1D72E"/>
              </a:buClr>
              <a:buSzTx/>
              <a:buFontTx/>
              <a:buNone/>
              <a:tabLst/>
              <a:defRPr/>
            </a:pPr>
            <a:endParaRPr kumimoji="0" lang="en-US" sz="1100" b="0" i="0" u="none" strike="noStrike" kern="1200" cap="none" spc="0" normalizeH="0" baseline="0" noProof="0" dirty="0">
              <a:ln>
                <a:noFill/>
              </a:ln>
              <a:solidFill>
                <a:srgbClr val="53565A"/>
              </a:solidFill>
              <a:effectLst/>
              <a:uLnTx/>
              <a:uFillTx/>
              <a:latin typeface="Calibri" panose="020F0502020204030204"/>
              <a:ea typeface="Geneva" pitchFamily="123" charset="-128"/>
              <a:cs typeface="Arial" panose="020B0604020202020204" pitchFamily="34" charset="0"/>
            </a:endParaRPr>
          </a:p>
          <a:p>
            <a:pPr marL="0" marR="0" lvl="0" indent="0" algn="l" defTabSz="455613" rtl="0" eaLnBrk="1" fontAlgn="base" latinLnBrk="0" hangingPunct="1">
              <a:lnSpc>
                <a:spcPct val="100000"/>
              </a:lnSpc>
              <a:spcBef>
                <a:spcPts val="0"/>
              </a:spcBef>
              <a:spcAft>
                <a:spcPts val="0"/>
              </a:spcAft>
              <a:buClr>
                <a:srgbClr val="C1D72E"/>
              </a:buClr>
              <a:buSzTx/>
              <a:buFontTx/>
              <a:buNone/>
              <a:tabLst/>
              <a:defRPr/>
            </a:pPr>
            <a:r>
              <a:rPr kumimoji="0" lang="en-US" sz="1400" b="1" i="0" u="none" strike="noStrike" kern="1200" cap="none" spc="0" normalizeH="0" baseline="0" noProof="0" dirty="0">
                <a:ln>
                  <a:noFill/>
                </a:ln>
                <a:solidFill>
                  <a:srgbClr val="19285D"/>
                </a:solidFill>
                <a:effectLst/>
                <a:uLnTx/>
                <a:uFillTx/>
                <a:latin typeface="Corbel" panose="020B0503020204020204" pitchFamily="34" charset="0"/>
                <a:ea typeface="Geneva" pitchFamily="123" charset="-128"/>
                <a:cs typeface="Arial" panose="020B0604020202020204" pitchFamily="34" charset="0"/>
              </a:rPr>
              <a:t>LEARNING OBJECTIVES</a:t>
            </a:r>
          </a:p>
          <a:p>
            <a:pPr marL="0" marR="0" lvl="0" indent="0" algn="l" defTabSz="455613" rtl="0" eaLnBrk="1" fontAlgn="base" latinLnBrk="0" hangingPunct="1">
              <a:lnSpc>
                <a:spcPct val="100000"/>
              </a:lnSpc>
              <a:spcBef>
                <a:spcPts val="300"/>
              </a:spcBef>
              <a:spcAft>
                <a:spcPct val="0"/>
              </a:spcAft>
              <a:buClr>
                <a:srgbClr val="C1D72E"/>
              </a:buClr>
              <a:buSzTx/>
              <a:buFontTx/>
              <a:buNone/>
              <a:tabLst/>
              <a:defRPr/>
            </a:pPr>
            <a:r>
              <a:rPr kumimoji="0" lang="en-US" sz="1100" b="0" i="0" u="none" strike="noStrike" kern="1200" cap="none" spc="0" normalizeH="0" baseline="0" noProof="0" dirty="0">
                <a:ln>
                  <a:noFill/>
                </a:ln>
                <a:solidFill>
                  <a:srgbClr val="53565A"/>
                </a:solidFill>
                <a:effectLst/>
                <a:uLnTx/>
                <a:uFillTx/>
                <a:latin typeface="Calibri" panose="020F0502020204030204"/>
                <a:ea typeface="Geneva" pitchFamily="123" charset="-128"/>
                <a:cs typeface="Arial" panose="020B0604020202020204" pitchFamily="34" charset="0"/>
              </a:rPr>
              <a:t>Upon</a:t>
            </a:r>
            <a:r>
              <a:rPr kumimoji="0" lang="en-US" sz="1100" b="1" i="0" u="none" strike="noStrike" kern="1200" cap="none" spc="0" normalizeH="0" baseline="0" noProof="0" dirty="0">
                <a:ln>
                  <a:noFill/>
                </a:ln>
                <a:solidFill>
                  <a:srgbClr val="53565A"/>
                </a:solidFill>
                <a:effectLst/>
                <a:uLnTx/>
                <a:uFillTx/>
                <a:latin typeface="Calibri" panose="020F0502020204030204"/>
                <a:ea typeface="Geneva" pitchFamily="123" charset="-128"/>
                <a:cs typeface="Arial" panose="020B0604020202020204" pitchFamily="34" charset="0"/>
              </a:rPr>
              <a:t> </a:t>
            </a:r>
            <a:r>
              <a:rPr kumimoji="0" lang="en-US" sz="1100" b="0" i="0" u="none" strike="noStrike" kern="1200" cap="none" spc="0" normalizeH="0" baseline="0" noProof="0" dirty="0">
                <a:ln>
                  <a:noFill/>
                </a:ln>
                <a:solidFill>
                  <a:srgbClr val="53565A"/>
                </a:solidFill>
                <a:effectLst/>
                <a:uLnTx/>
                <a:uFillTx/>
                <a:latin typeface="Calibri" panose="020F0502020204030204"/>
                <a:ea typeface="Geneva" pitchFamily="123" charset="-128"/>
                <a:cs typeface="Arial" panose="020B0604020202020204" pitchFamily="34" charset="0"/>
              </a:rPr>
              <a:t>completion of Day 2 training, representatives will be able to:</a:t>
            </a:r>
          </a:p>
          <a:p>
            <a:pPr marL="172907" marR="0" lvl="0" indent="-172907" algn="l" defTabSz="455613" rtl="0" eaLnBrk="1" fontAlgn="base" latinLnBrk="0" hangingPunct="1">
              <a:lnSpc>
                <a:spcPct val="100000"/>
              </a:lnSpc>
              <a:spcBef>
                <a:spcPts val="300"/>
              </a:spcBef>
              <a:spcAft>
                <a:spcPct val="0"/>
              </a:spcAft>
              <a:buClr>
                <a:srgbClr val="C1D72E"/>
              </a:buClr>
              <a:buSzTx/>
              <a:buFont typeface="Wingdings" panose="05000000000000000000" pitchFamily="2" charset="2"/>
              <a:buChar char="ü"/>
              <a:tabLst/>
              <a:defRPr/>
            </a:pPr>
            <a:r>
              <a:rPr kumimoji="0" lang="en-US" sz="1100" b="0" i="0" u="none" strike="noStrike" kern="1200" cap="none" spc="0" normalizeH="0" baseline="0" noProof="0" dirty="0">
                <a:ln>
                  <a:noFill/>
                </a:ln>
                <a:solidFill>
                  <a:srgbClr val="53565A"/>
                </a:solidFill>
                <a:effectLst/>
                <a:uLnTx/>
                <a:uFillTx/>
                <a:latin typeface="Calibri" panose="020F0502020204030204"/>
                <a:ea typeface="Geneva" pitchFamily="123" charset="-128"/>
                <a:cs typeface="Arial" panose="020B0604020202020204" pitchFamily="34" charset="0"/>
              </a:rPr>
              <a:t>Confidently navigate clinical dialogue around right heart catheterization.</a:t>
            </a:r>
          </a:p>
          <a:p>
            <a:pPr marL="172907" marR="0" lvl="0" indent="-172907" algn="l" defTabSz="455613" rtl="0" eaLnBrk="1" fontAlgn="base" latinLnBrk="0" hangingPunct="1">
              <a:lnSpc>
                <a:spcPct val="100000"/>
              </a:lnSpc>
              <a:spcBef>
                <a:spcPts val="300"/>
              </a:spcBef>
              <a:spcAft>
                <a:spcPct val="0"/>
              </a:spcAft>
              <a:buClr>
                <a:srgbClr val="C1D72E"/>
              </a:buClr>
              <a:buSzTx/>
              <a:buFont typeface="Wingdings" panose="05000000000000000000" pitchFamily="2" charset="2"/>
              <a:buChar char="ü"/>
              <a:tabLst/>
              <a:defRPr/>
            </a:pPr>
            <a:r>
              <a:rPr kumimoji="0" lang="en-US" sz="1100" b="0" i="0" u="none" strike="noStrike" kern="1200" cap="none" spc="0" normalizeH="0" baseline="0" noProof="0" dirty="0">
                <a:ln>
                  <a:noFill/>
                </a:ln>
                <a:solidFill>
                  <a:srgbClr val="53565A"/>
                </a:solidFill>
                <a:effectLst/>
                <a:uLnTx/>
                <a:uFillTx/>
                <a:latin typeface="Calibri" panose="020F0502020204030204"/>
                <a:ea typeface="Geneva" pitchFamily="123" charset="-128"/>
                <a:cs typeface="Arial" panose="020B0604020202020204" pitchFamily="34" charset="0"/>
              </a:rPr>
              <a:t>Apply active listening and impactful question techniques.</a:t>
            </a:r>
          </a:p>
          <a:p>
            <a:pPr marL="172907" marR="0" lvl="0" indent="-172907" algn="l" defTabSz="455613" rtl="0" eaLnBrk="1" fontAlgn="base" latinLnBrk="0" hangingPunct="1">
              <a:lnSpc>
                <a:spcPct val="100000"/>
              </a:lnSpc>
              <a:spcBef>
                <a:spcPts val="300"/>
              </a:spcBef>
              <a:spcAft>
                <a:spcPct val="0"/>
              </a:spcAft>
              <a:buClr>
                <a:srgbClr val="C1D72E"/>
              </a:buClr>
              <a:buSzTx/>
              <a:buFont typeface="Wingdings" panose="05000000000000000000" pitchFamily="2" charset="2"/>
              <a:buChar char="ü"/>
              <a:tabLst/>
              <a:defRPr/>
            </a:pPr>
            <a:r>
              <a:rPr kumimoji="0" lang="en-US" sz="1100" b="0" i="0" u="none" strike="noStrike" kern="1200" cap="none" spc="0" normalizeH="0" baseline="0" noProof="0" dirty="0">
                <a:ln>
                  <a:noFill/>
                </a:ln>
                <a:solidFill>
                  <a:srgbClr val="53565A"/>
                </a:solidFill>
                <a:effectLst/>
                <a:uLnTx/>
                <a:uFillTx/>
                <a:latin typeface="Calibri" panose="020F0502020204030204"/>
                <a:ea typeface="Geneva" pitchFamily="123" charset="-128"/>
                <a:cs typeface="Arial" panose="020B0604020202020204" pitchFamily="34" charset="0"/>
              </a:rPr>
              <a:t>Navigate conversational ‘rabbit holes’ with HCPs.</a:t>
            </a:r>
          </a:p>
          <a:p>
            <a:pPr marL="0" marR="0" lvl="0" indent="0" algn="l" defTabSz="455613" rtl="0" eaLnBrk="1" fontAlgn="base" latinLnBrk="0" hangingPunct="1">
              <a:lnSpc>
                <a:spcPct val="100000"/>
              </a:lnSpc>
              <a:spcBef>
                <a:spcPts val="0"/>
              </a:spcBef>
              <a:spcAft>
                <a:spcPts val="300"/>
              </a:spcAft>
              <a:buClr>
                <a:srgbClr val="C1D72E"/>
              </a:buClr>
              <a:buSzTx/>
              <a:buFontTx/>
              <a:buNone/>
              <a:tabLst/>
              <a:defRPr/>
            </a:pPr>
            <a:endParaRPr kumimoji="0" lang="en-US" sz="1100" b="0" i="0" u="none" strike="noStrike" kern="1200" cap="none" spc="0" normalizeH="0" baseline="0" noProof="0" dirty="0">
              <a:ln>
                <a:noFill/>
              </a:ln>
              <a:solidFill>
                <a:srgbClr val="53565A"/>
              </a:solidFill>
              <a:effectLst/>
              <a:uLnTx/>
              <a:uFillTx/>
              <a:latin typeface="Calibri" panose="020F0502020204030204"/>
              <a:ea typeface="Geneva" pitchFamily="123" charset="-128"/>
              <a:cs typeface="Arial" panose="020B0604020202020204" pitchFamily="34" charset="0"/>
            </a:endParaRPr>
          </a:p>
          <a:p>
            <a:pPr marL="0" marR="0" lvl="0" indent="0" algn="l" defTabSz="455613" rtl="0" eaLnBrk="1" fontAlgn="base" latinLnBrk="0" hangingPunct="1">
              <a:lnSpc>
                <a:spcPct val="100000"/>
              </a:lnSpc>
              <a:spcBef>
                <a:spcPts val="0"/>
              </a:spcBef>
              <a:spcAft>
                <a:spcPts val="0"/>
              </a:spcAft>
              <a:buClr>
                <a:srgbClr val="C1D72E"/>
              </a:buClr>
              <a:buSzTx/>
              <a:buFontTx/>
              <a:buNone/>
              <a:tabLst/>
              <a:defRPr/>
            </a:pPr>
            <a:r>
              <a:rPr kumimoji="0" lang="en-US" sz="1400" b="1" i="0" u="none" strike="noStrike" kern="1200" cap="none" spc="0" normalizeH="0" baseline="0" noProof="0" dirty="0">
                <a:ln>
                  <a:noFill/>
                </a:ln>
                <a:solidFill>
                  <a:srgbClr val="19285D"/>
                </a:solidFill>
                <a:effectLst/>
                <a:uLnTx/>
                <a:uFillTx/>
                <a:latin typeface="Corbel" panose="020B0503020204020204" pitchFamily="34" charset="0"/>
                <a:ea typeface="Geneva" pitchFamily="123" charset="-128"/>
                <a:cs typeface="Arial" panose="020B0604020202020204" pitchFamily="34" charset="0"/>
              </a:rPr>
              <a:t>MATERIALS NEEDED</a:t>
            </a:r>
          </a:p>
          <a:p>
            <a:pPr marL="285750" marR="0" lvl="1" indent="-285750" algn="l" defTabSz="455613" rtl="0" eaLnBrk="1" fontAlgn="base" latinLnBrk="0" hangingPunct="1">
              <a:lnSpc>
                <a:spcPct val="100000"/>
              </a:lnSpc>
              <a:spcBef>
                <a:spcPts val="300"/>
              </a:spcBef>
              <a:spcAft>
                <a:spcPct val="0"/>
              </a:spcAft>
              <a:buClr>
                <a:srgbClr val="C1D72E"/>
              </a:buClr>
              <a:buSzTx/>
              <a:buFont typeface="Wingdings" panose="05000000000000000000" pitchFamily="2" charset="2"/>
              <a:buChar char="q"/>
              <a:tabLst/>
              <a:defRPr/>
            </a:pPr>
            <a:r>
              <a:rPr kumimoji="0" lang="en-US" sz="1100" b="0" i="0" u="none" strike="noStrike" kern="1200" cap="none" spc="0" normalizeH="0" baseline="0" noProof="0" dirty="0">
                <a:ln>
                  <a:noFill/>
                </a:ln>
                <a:solidFill>
                  <a:srgbClr val="53565A"/>
                </a:solidFill>
                <a:effectLst/>
                <a:uLnTx/>
                <a:uFillTx/>
                <a:latin typeface="Calibri" panose="020F0502020204030204"/>
                <a:ea typeface="Geneva" pitchFamily="123" charset="-128"/>
                <a:cs typeface="Arial" panose="020B0604020202020204" pitchFamily="34" charset="0"/>
              </a:rPr>
              <a:t>Patient Identifiers worksheet (1 per patient per participant)</a:t>
            </a:r>
          </a:p>
          <a:p>
            <a:pPr marL="285750" marR="0" lvl="1" indent="-285750" algn="l" defTabSz="455613" rtl="0" eaLnBrk="1" fontAlgn="base" latinLnBrk="0" hangingPunct="1">
              <a:lnSpc>
                <a:spcPct val="100000"/>
              </a:lnSpc>
              <a:spcBef>
                <a:spcPts val="300"/>
              </a:spcBef>
              <a:spcAft>
                <a:spcPct val="0"/>
              </a:spcAft>
              <a:buClr>
                <a:srgbClr val="C1D72E"/>
              </a:buClr>
              <a:buSzTx/>
              <a:buFont typeface="Wingdings" panose="05000000000000000000" pitchFamily="2" charset="2"/>
              <a:buChar char="q"/>
              <a:tabLst/>
              <a:defRPr/>
            </a:pPr>
            <a:r>
              <a:rPr kumimoji="0" lang="en-US" sz="1100" b="0" i="0" u="none" strike="noStrike" kern="1200" cap="none" spc="0" normalizeH="0" baseline="0" noProof="0" dirty="0">
                <a:ln>
                  <a:noFill/>
                </a:ln>
                <a:solidFill>
                  <a:srgbClr val="53565A"/>
                </a:solidFill>
                <a:effectLst/>
                <a:uLnTx/>
                <a:uFillTx/>
                <a:latin typeface="Calibri" panose="020F0502020204030204"/>
                <a:ea typeface="Geneva" pitchFamily="123" charset="-128"/>
                <a:cs typeface="Arial" panose="020B0604020202020204" pitchFamily="34" charset="0"/>
              </a:rPr>
              <a:t>Data Flash-Match Activity Guide (for facilitator(s); prepared in advance of Day 1)</a:t>
            </a:r>
          </a:p>
          <a:p>
            <a:pPr marL="285750" marR="0" lvl="1" indent="-285750" algn="l" defTabSz="455613" rtl="0" eaLnBrk="1" fontAlgn="base" latinLnBrk="0" hangingPunct="1">
              <a:lnSpc>
                <a:spcPct val="100000"/>
              </a:lnSpc>
              <a:spcBef>
                <a:spcPts val="300"/>
              </a:spcBef>
              <a:spcAft>
                <a:spcPct val="0"/>
              </a:spcAft>
              <a:buClr>
                <a:srgbClr val="C1D72E"/>
              </a:buClr>
              <a:buSzTx/>
              <a:buFont typeface="Wingdings" panose="05000000000000000000" pitchFamily="2" charset="2"/>
              <a:buChar char="q"/>
              <a:tabLst/>
              <a:defRPr/>
            </a:pPr>
            <a:r>
              <a:rPr kumimoji="0" lang="en-US" sz="1100" b="0" i="0" u="none" strike="noStrike" kern="1200" cap="none" spc="0" normalizeH="0" baseline="0" noProof="0" dirty="0">
                <a:ln>
                  <a:noFill/>
                </a:ln>
                <a:solidFill>
                  <a:srgbClr val="53565A"/>
                </a:solidFill>
                <a:effectLst/>
                <a:uLnTx/>
                <a:uFillTx/>
                <a:latin typeface="Calibri" panose="020F0502020204030204"/>
                <a:ea typeface="Geneva" pitchFamily="123" charset="-128"/>
                <a:cs typeface="Arial" panose="020B0604020202020204" pitchFamily="34" charset="0"/>
              </a:rPr>
              <a:t>Printed Dialogue Duos slide (1 per group)</a:t>
            </a:r>
          </a:p>
          <a:p>
            <a:pPr marL="0" marR="0" lvl="1" indent="0" algn="l" defTabSz="455613" rtl="0" eaLnBrk="1" fontAlgn="base" latinLnBrk="0" hangingPunct="1">
              <a:lnSpc>
                <a:spcPct val="100000"/>
              </a:lnSpc>
              <a:spcBef>
                <a:spcPts val="300"/>
              </a:spcBef>
              <a:spcAft>
                <a:spcPct val="0"/>
              </a:spcAft>
              <a:buClr>
                <a:srgbClr val="C1D72E"/>
              </a:buClr>
              <a:buSzTx/>
              <a:buFontTx/>
              <a:buNone/>
              <a:tabLst/>
              <a:defRPr/>
            </a:pPr>
            <a:endParaRPr kumimoji="0" lang="en-US" sz="1100" b="0" i="0" u="none" strike="noStrike" kern="1200" cap="none" spc="0" normalizeH="0" baseline="0" noProof="0" dirty="0">
              <a:ln>
                <a:noFill/>
              </a:ln>
              <a:solidFill>
                <a:srgbClr val="53565A"/>
              </a:solidFill>
              <a:effectLst/>
              <a:uLnTx/>
              <a:uFillTx/>
              <a:latin typeface="Calibri" panose="020F0502020204030204"/>
              <a:ea typeface="Geneva" pitchFamily="123" charset="-128"/>
              <a:cs typeface="Arial" panose="020B0604020202020204" pitchFamily="34" charset="0"/>
            </a:endParaRPr>
          </a:p>
          <a:p>
            <a:pPr marL="0" marR="0" lvl="0" indent="0" algn="l" defTabSz="455613" rtl="0" eaLnBrk="1" fontAlgn="base" latinLnBrk="0" hangingPunct="1">
              <a:lnSpc>
                <a:spcPct val="100000"/>
              </a:lnSpc>
              <a:spcBef>
                <a:spcPts val="0"/>
              </a:spcBef>
              <a:spcAft>
                <a:spcPts val="0"/>
              </a:spcAft>
              <a:buClr>
                <a:srgbClr val="C1D72E"/>
              </a:buClr>
              <a:buSzTx/>
              <a:buFontTx/>
              <a:buNone/>
              <a:tabLst/>
              <a:defRPr/>
            </a:pPr>
            <a:r>
              <a:rPr kumimoji="0" lang="en-US" sz="1400" b="1" i="0" u="none" strike="noStrike" kern="1200" cap="none" spc="0" normalizeH="0" baseline="0" noProof="0" dirty="0">
                <a:ln>
                  <a:noFill/>
                </a:ln>
                <a:solidFill>
                  <a:srgbClr val="19285D"/>
                </a:solidFill>
                <a:effectLst/>
                <a:uLnTx/>
                <a:uFillTx/>
                <a:latin typeface="Corbel" panose="020B0503020204020204" pitchFamily="34" charset="0"/>
                <a:ea typeface="Geneva" pitchFamily="123" charset="-128"/>
                <a:cs typeface="Calibri" panose="020F0502020204030204" pitchFamily="34" charset="0"/>
              </a:rPr>
              <a:t>KEY REMINDERS FOR FACILITATOR</a:t>
            </a:r>
            <a:endParaRPr kumimoji="0" lang="en-US" sz="1400" b="0" i="0" u="none" strike="noStrike" kern="1200" cap="none" spc="0" normalizeH="0" baseline="0" noProof="0" dirty="0">
              <a:ln>
                <a:noFill/>
              </a:ln>
              <a:solidFill>
                <a:srgbClr val="19285D"/>
              </a:solidFill>
              <a:effectLst/>
              <a:uLnTx/>
              <a:uFillTx/>
              <a:latin typeface="Corbel" panose="020B0503020204020204" pitchFamily="34" charset="0"/>
              <a:ea typeface="Geneva" pitchFamily="123" charset="-128"/>
              <a:cs typeface="Calibri" panose="020F0502020204030204" pitchFamily="34" charset="0"/>
            </a:endParaRPr>
          </a:p>
          <a:p>
            <a:pPr marL="227013" marR="0" lvl="0" indent="-166688" algn="l" defTabSz="914354" rtl="0" eaLnBrk="1" fontAlgn="auto" latinLnBrk="0" hangingPunct="1">
              <a:lnSpc>
                <a:spcPct val="100000"/>
              </a:lnSpc>
              <a:spcBef>
                <a:spcPts val="600"/>
              </a:spcBef>
              <a:spcAft>
                <a:spcPts val="0"/>
              </a:spcAft>
              <a:buClr>
                <a:srgbClr val="C1D72E"/>
              </a:buClr>
              <a:buSzTx/>
              <a:buFont typeface="Arial" panose="020B0604020202020204" pitchFamily="34" charset="0"/>
              <a:buChar char="•"/>
              <a:tabLst/>
              <a:defRPr/>
            </a:pPr>
            <a:r>
              <a:rPr kumimoji="0" lang="en-US" sz="1100" b="0" i="0" u="none" strike="noStrike" kern="1200" cap="none" spc="0" normalizeH="0" baseline="0" noProof="0" dirty="0">
                <a:ln>
                  <a:noFill/>
                </a:ln>
                <a:solidFill>
                  <a:srgbClr val="53565A"/>
                </a:solidFill>
                <a:effectLst/>
                <a:uLnTx/>
                <a:uFillTx/>
                <a:latin typeface="Calibri" panose="020F0502020204030204" pitchFamily="34" charset="0"/>
                <a:ea typeface="Geneva" pitchFamily="123" charset="-128"/>
                <a:cs typeface="Calibri" panose="020F0502020204030204" pitchFamily="34" charset="0"/>
              </a:rPr>
              <a:t>Prior to the sessions, review all facilitator notes IN DETAIL and prepare any relevant stories/personal examples.</a:t>
            </a:r>
          </a:p>
          <a:p>
            <a:pPr marL="227013" marR="0" lvl="0" indent="-166688" algn="l" defTabSz="914354" rtl="0" eaLnBrk="1" fontAlgn="auto" latinLnBrk="0" hangingPunct="1">
              <a:lnSpc>
                <a:spcPct val="100000"/>
              </a:lnSpc>
              <a:spcBef>
                <a:spcPts val="600"/>
              </a:spcBef>
              <a:spcAft>
                <a:spcPts val="0"/>
              </a:spcAft>
              <a:buClr>
                <a:srgbClr val="C1D72E"/>
              </a:buClr>
              <a:buSzTx/>
              <a:buFont typeface="Arial" panose="020B0604020202020204" pitchFamily="34" charset="0"/>
              <a:buChar char="•"/>
              <a:tabLst/>
              <a:defRPr/>
            </a:pPr>
            <a:r>
              <a:rPr kumimoji="0" lang="en-US" sz="1100" b="0" i="0" u="none" strike="noStrike" kern="1200" cap="none" spc="0" normalizeH="0" baseline="0" noProof="0" dirty="0">
                <a:ln>
                  <a:noFill/>
                </a:ln>
                <a:solidFill>
                  <a:srgbClr val="53565A"/>
                </a:solidFill>
                <a:effectLst/>
                <a:uLnTx/>
                <a:uFillTx/>
                <a:latin typeface="Calibri" panose="020F0502020204030204" pitchFamily="34" charset="0"/>
                <a:ea typeface="Geneva" pitchFamily="123" charset="-128"/>
                <a:cs typeface="Calibri" panose="020F0502020204030204" pitchFamily="34" charset="0"/>
              </a:rPr>
              <a:t>Confer with morning SMEs and determine any additional details needed for their presentations.</a:t>
            </a:r>
          </a:p>
          <a:p>
            <a:pPr marL="227013" marR="0" lvl="0" indent="-166688" algn="l" defTabSz="914354" rtl="0" eaLnBrk="1" fontAlgn="auto" latinLnBrk="0" hangingPunct="1">
              <a:lnSpc>
                <a:spcPct val="100000"/>
              </a:lnSpc>
              <a:spcBef>
                <a:spcPts val="600"/>
              </a:spcBef>
              <a:spcAft>
                <a:spcPts val="0"/>
              </a:spcAft>
              <a:buClr>
                <a:srgbClr val="C1D72E"/>
              </a:buClr>
              <a:buSzTx/>
              <a:buFont typeface="Arial" panose="020B0604020202020204" pitchFamily="34" charset="0"/>
              <a:buChar char="•"/>
              <a:tabLst/>
              <a:defRPr/>
            </a:pPr>
            <a:r>
              <a:rPr kumimoji="0" lang="en-US" sz="1100" b="0" i="0" u="none" strike="noStrike" kern="1200" cap="none" spc="0" normalizeH="0" baseline="0" noProof="0" dirty="0">
                <a:ln>
                  <a:noFill/>
                </a:ln>
                <a:solidFill>
                  <a:srgbClr val="53565A"/>
                </a:solidFill>
                <a:effectLst/>
                <a:uLnTx/>
                <a:uFillTx/>
                <a:latin typeface="Calibri" panose="020F0502020204030204" pitchFamily="34" charset="0"/>
                <a:ea typeface="Geneva" pitchFamily="123" charset="-128"/>
                <a:cs typeface="Calibri" panose="020F0502020204030204" pitchFamily="34" charset="0"/>
              </a:rPr>
              <a:t>Test your technology prior to the meeting.</a:t>
            </a:r>
          </a:p>
          <a:p>
            <a:pPr marL="0" marR="0" lvl="1" indent="0" algn="l" defTabSz="455613" rtl="0" eaLnBrk="1" fontAlgn="base" latinLnBrk="0" hangingPunct="1">
              <a:lnSpc>
                <a:spcPct val="100000"/>
              </a:lnSpc>
              <a:spcBef>
                <a:spcPts val="300"/>
              </a:spcBef>
              <a:spcAft>
                <a:spcPct val="0"/>
              </a:spcAft>
              <a:buClr>
                <a:srgbClr val="C1D72E"/>
              </a:buClr>
              <a:buSzTx/>
              <a:buFontTx/>
              <a:buNone/>
              <a:tabLst/>
              <a:defRPr/>
            </a:pPr>
            <a:endParaRPr kumimoji="0" lang="en-US" sz="1100" b="0" i="0" u="none" strike="noStrike" kern="1200" cap="none" spc="0" normalizeH="0" baseline="0" noProof="0" dirty="0">
              <a:ln>
                <a:noFill/>
              </a:ln>
              <a:solidFill>
                <a:srgbClr val="53565A"/>
              </a:solidFill>
              <a:effectLst/>
              <a:uLnTx/>
              <a:uFillTx/>
              <a:latin typeface="Calibri" panose="020F0502020204030204"/>
              <a:ea typeface="Geneva" pitchFamily="123" charset="-128"/>
              <a:cs typeface="Arial" panose="020B0604020202020204" pitchFamily="34" charset="0"/>
            </a:endParaRPr>
          </a:p>
          <a:p>
            <a:pPr marL="0" marR="0" lvl="0" indent="0" algn="l" defTabSz="455613" rtl="0" eaLnBrk="1" fontAlgn="base" latinLnBrk="0" hangingPunct="1">
              <a:lnSpc>
                <a:spcPct val="100000"/>
              </a:lnSpc>
              <a:spcBef>
                <a:spcPts val="0"/>
              </a:spcBef>
              <a:spcAft>
                <a:spcPts val="0"/>
              </a:spcAft>
              <a:buClr>
                <a:srgbClr val="C1D72E"/>
              </a:buClr>
              <a:buSzTx/>
              <a:buFontTx/>
              <a:buNone/>
              <a:tabLst/>
              <a:defRPr/>
            </a:pPr>
            <a:endParaRPr kumimoji="0" lang="en-US" sz="1100" b="1" i="0" u="none" strike="noStrike" kern="1200" cap="none" spc="0" normalizeH="0" baseline="0" noProof="0" dirty="0">
              <a:ln>
                <a:noFill/>
              </a:ln>
              <a:solidFill>
                <a:srgbClr val="471D7C"/>
              </a:solidFill>
              <a:effectLst/>
              <a:uLnTx/>
              <a:uFillTx/>
              <a:latin typeface="Corbel" panose="020B0503020204020204" pitchFamily="34" charset="0"/>
              <a:ea typeface="Geneva" pitchFamily="123" charset="-128"/>
              <a:cs typeface="Arial" panose="020B0604020202020204" pitchFamily="34" charset="0"/>
            </a:endParaRPr>
          </a:p>
          <a:p>
            <a:pPr marL="0" marR="0" lvl="0" indent="0" algn="l" defTabSz="455613" rtl="0" eaLnBrk="1" fontAlgn="base" latinLnBrk="0" hangingPunct="1">
              <a:lnSpc>
                <a:spcPct val="100000"/>
              </a:lnSpc>
              <a:spcBef>
                <a:spcPts val="300"/>
              </a:spcBef>
              <a:spcAft>
                <a:spcPct val="0"/>
              </a:spcAft>
              <a:buClr>
                <a:srgbClr val="C1D72E"/>
              </a:buClr>
              <a:buSzTx/>
              <a:buFontTx/>
              <a:buNone/>
              <a:tabLst/>
              <a:defRPr/>
            </a:pPr>
            <a:endParaRPr kumimoji="0" lang="en-US" sz="1100" b="0" i="0" u="none" strike="noStrike" kern="1200" cap="none" spc="0" normalizeH="0" baseline="0" noProof="0" dirty="0">
              <a:ln>
                <a:noFill/>
              </a:ln>
              <a:solidFill>
                <a:srgbClr val="53565A"/>
              </a:solidFill>
              <a:effectLst/>
              <a:uLnTx/>
              <a:uFillTx/>
              <a:latin typeface="Calibri" panose="020F0502020204030204"/>
              <a:ea typeface="Geneva" pitchFamily="123" charset="-128"/>
              <a:cs typeface="Arial" panose="020B0604020202020204" pitchFamily="34" charset="0"/>
            </a:endParaRPr>
          </a:p>
          <a:p>
            <a:pPr marL="0" marR="0" lvl="0" indent="0" algn="l" defTabSz="455613" rtl="0" eaLnBrk="1" fontAlgn="base" latinLnBrk="0" hangingPunct="1">
              <a:lnSpc>
                <a:spcPct val="100000"/>
              </a:lnSpc>
              <a:spcBef>
                <a:spcPts val="300"/>
              </a:spcBef>
              <a:spcAft>
                <a:spcPct val="0"/>
              </a:spcAft>
              <a:buClr>
                <a:srgbClr val="C1D72E"/>
              </a:buClr>
              <a:buSzTx/>
              <a:buFontTx/>
              <a:buNone/>
              <a:tabLst/>
              <a:defRPr/>
            </a:pPr>
            <a:endParaRPr kumimoji="0" lang="en-US" sz="1100" b="0" i="0" u="none" strike="noStrike" kern="1200" cap="none" spc="0" normalizeH="0" baseline="0" noProof="0" dirty="0">
              <a:ln>
                <a:noFill/>
              </a:ln>
              <a:solidFill>
                <a:prstClr val="black"/>
              </a:solidFill>
              <a:effectLst/>
              <a:uLnTx/>
              <a:uFillTx/>
              <a:latin typeface="Calibri" panose="020F0502020204030204"/>
              <a:ea typeface="Geneva" pitchFamily="123" charset="-128"/>
              <a:cs typeface="Arial" panose="020B0604020202020204" pitchFamily="34" charset="0"/>
            </a:endParaRPr>
          </a:p>
          <a:p>
            <a:pPr marL="0" marR="0" lvl="0" indent="0" algn="l" defTabSz="455613" rtl="0" eaLnBrk="1" fontAlgn="base" latinLnBrk="0" hangingPunct="1">
              <a:lnSpc>
                <a:spcPct val="100000"/>
              </a:lnSpc>
              <a:spcBef>
                <a:spcPts val="300"/>
              </a:spcBef>
              <a:spcAft>
                <a:spcPct val="0"/>
              </a:spcAft>
              <a:buClr>
                <a:srgbClr val="C1D72E"/>
              </a:buClr>
              <a:buSzTx/>
              <a:buFontTx/>
              <a:buNone/>
              <a:tabLst/>
              <a:defRPr/>
            </a:pPr>
            <a:endParaRPr kumimoji="0" lang="en-US" sz="1000" b="0" i="0" u="none" strike="noStrike" kern="1200" cap="none" spc="0" normalizeH="0" baseline="0" noProof="0" dirty="0">
              <a:ln>
                <a:noFill/>
              </a:ln>
              <a:solidFill>
                <a:srgbClr val="574319"/>
              </a:solidFill>
              <a:effectLst/>
              <a:uLnTx/>
              <a:uFillTx/>
              <a:latin typeface="Calibri" panose="020F0502020204030204"/>
              <a:ea typeface="Geneva" pitchFamily="123" charset="-128"/>
              <a:cs typeface="Arial" panose="020B0604020202020204" pitchFamily="34" charset="0"/>
            </a:endParaRPr>
          </a:p>
          <a:p>
            <a:pPr marL="0" marR="0" lvl="0" indent="0" algn="l" defTabSz="455613" rtl="0" eaLnBrk="1" fontAlgn="base" latinLnBrk="0" hangingPunct="1">
              <a:lnSpc>
                <a:spcPct val="100000"/>
              </a:lnSpc>
              <a:spcBef>
                <a:spcPct val="30000"/>
              </a:spcBef>
              <a:spcAft>
                <a:spcPct val="0"/>
              </a:spcAft>
              <a:buClr>
                <a:srgbClr val="C1D72E"/>
              </a:buClr>
              <a:buSzTx/>
              <a:buFontTx/>
              <a:buNone/>
              <a:tabLst/>
              <a:defRPr/>
            </a:pPr>
            <a:endParaRPr kumimoji="0" lang="en-US" sz="1000" b="0" i="0" u="none" strike="noStrike" kern="1200" cap="none" spc="0" normalizeH="0" baseline="0" noProof="0" dirty="0">
              <a:ln>
                <a:noFill/>
              </a:ln>
              <a:solidFill>
                <a:srgbClr val="574319"/>
              </a:solidFill>
              <a:effectLst/>
              <a:uLnTx/>
              <a:uFillTx/>
              <a:latin typeface="Calibri" panose="020F0502020204030204"/>
              <a:ea typeface="Geneva" pitchFamily="123" charset="-128"/>
              <a:cs typeface="Arial" panose="020B0604020202020204" pitchFamily="34" charset="0"/>
            </a:endParaRPr>
          </a:p>
        </p:txBody>
      </p:sp>
      <p:sp>
        <p:nvSpPr>
          <p:cNvPr id="13" name="Notes Placeholder 2">
            <a:extLst>
              <a:ext uri="{FF2B5EF4-FFF2-40B4-BE49-F238E27FC236}">
                <a16:creationId xmlns:a16="http://schemas.microsoft.com/office/drawing/2014/main" id="{0789609D-AF2D-A0B2-286F-AAA52F649852}"/>
              </a:ext>
            </a:extLst>
          </p:cNvPr>
          <p:cNvSpPr txBox="1">
            <a:spLocks/>
          </p:cNvSpPr>
          <p:nvPr/>
        </p:nvSpPr>
        <p:spPr>
          <a:xfrm>
            <a:off x="4806885" y="718876"/>
            <a:ext cx="3250735" cy="337051"/>
          </a:xfrm>
          <a:prstGeom prst="rect">
            <a:avLst/>
          </a:prstGeom>
        </p:spPr>
        <p:txBody>
          <a:bodyPr vert="horz" lIns="93969" tIns="46985" rIns="93969" bIns="46985" rtlCol="0"/>
          <a:lstStyle>
            <a:lvl1pPr marL="0" indent="-137160" algn="l" defTabSz="457120" rtl="0" eaLnBrk="1" latinLnBrk="0" hangingPunct="1">
              <a:spcBef>
                <a:spcPts val="400"/>
              </a:spcBef>
              <a:buFont typeface="Wingdings" panose="05000000000000000000" pitchFamily="2" charset="2"/>
              <a:buChar char="§"/>
              <a:defRPr sz="1200" kern="1200">
                <a:solidFill>
                  <a:schemeClr val="tx1"/>
                </a:solidFill>
                <a:latin typeface="Segoe UI"/>
                <a:ea typeface="+mn-ea"/>
                <a:cs typeface="+mn-cs"/>
              </a:defRPr>
            </a:lvl1pPr>
            <a:lvl2pPr marL="365760" indent="-137160" algn="l" defTabSz="457120" rtl="0" eaLnBrk="1" latinLnBrk="0" hangingPunct="1">
              <a:spcBef>
                <a:spcPts val="200"/>
              </a:spcBef>
              <a:buFont typeface="Arial" panose="020B0604020202020204" pitchFamily="34" charset="0"/>
              <a:buChar char="•"/>
              <a:defRPr sz="1200" kern="1200">
                <a:solidFill>
                  <a:schemeClr val="tx1"/>
                </a:solidFill>
                <a:latin typeface="Segoe UI"/>
                <a:ea typeface="+mn-ea"/>
                <a:cs typeface="+mn-cs"/>
              </a:defRPr>
            </a:lvl2pPr>
            <a:lvl3pPr marL="640080" indent="-137160" algn="l" defTabSz="457120" rtl="0" eaLnBrk="1" latinLnBrk="0" hangingPunct="1">
              <a:spcBef>
                <a:spcPts val="200"/>
              </a:spcBef>
              <a:buFont typeface="Courier New" panose="02070309020205020404" pitchFamily="49" charset="0"/>
              <a:buChar char="o"/>
              <a:defRPr sz="1200" kern="1200">
                <a:solidFill>
                  <a:schemeClr val="tx1"/>
                </a:solidFill>
                <a:latin typeface="Segoe UI"/>
                <a:ea typeface="+mn-ea"/>
                <a:cs typeface="+mn-cs"/>
              </a:defRPr>
            </a:lvl3pPr>
            <a:lvl4pPr marL="914400" indent="-137160" algn="l" defTabSz="457120" rtl="0" eaLnBrk="1" latinLnBrk="0" hangingPunct="1">
              <a:buFont typeface="Wingdings" panose="05000000000000000000" pitchFamily="2" charset="2"/>
              <a:buChar char="§"/>
              <a:defRPr sz="1200" kern="1200">
                <a:solidFill>
                  <a:schemeClr val="tx1"/>
                </a:solidFill>
                <a:latin typeface="Segoe UI"/>
                <a:ea typeface="+mn-ea"/>
                <a:cs typeface="+mn-cs"/>
              </a:defRPr>
            </a:lvl4pPr>
            <a:lvl5pPr marL="1188720" indent="-137160" algn="l" defTabSz="457120" rtl="0" eaLnBrk="1" latinLnBrk="0" hangingPunct="1">
              <a:buFont typeface="Arial" panose="020B0604020202020204" pitchFamily="34" charset="0"/>
              <a:buChar char="•"/>
              <a:defRPr sz="1200" kern="1200">
                <a:solidFill>
                  <a:schemeClr val="tx1"/>
                </a:solidFill>
                <a:latin typeface="Segoe UI"/>
                <a:ea typeface="+mn-ea"/>
                <a:cs typeface="+mn-cs"/>
              </a:defRPr>
            </a:lvl5pPr>
            <a:lvl6pPr marL="2285600" algn="l" defTabSz="457120" rtl="0" eaLnBrk="1" latinLnBrk="0" hangingPunct="1">
              <a:defRPr sz="1200" kern="1200">
                <a:solidFill>
                  <a:schemeClr val="tx1"/>
                </a:solidFill>
                <a:latin typeface="+mn-lt"/>
                <a:ea typeface="+mn-ea"/>
                <a:cs typeface="+mn-cs"/>
              </a:defRPr>
            </a:lvl6pPr>
            <a:lvl7pPr marL="2742720" algn="l" defTabSz="457120" rtl="0" eaLnBrk="1" latinLnBrk="0" hangingPunct="1">
              <a:defRPr sz="1200" kern="1200">
                <a:solidFill>
                  <a:schemeClr val="tx1"/>
                </a:solidFill>
                <a:latin typeface="+mn-lt"/>
                <a:ea typeface="+mn-ea"/>
                <a:cs typeface="+mn-cs"/>
              </a:defRPr>
            </a:lvl7pPr>
            <a:lvl8pPr marL="3199840" algn="l" defTabSz="457120" rtl="0" eaLnBrk="1" latinLnBrk="0" hangingPunct="1">
              <a:defRPr sz="1200" kern="1200">
                <a:solidFill>
                  <a:schemeClr val="tx1"/>
                </a:solidFill>
                <a:latin typeface="+mn-lt"/>
                <a:ea typeface="+mn-ea"/>
                <a:cs typeface="+mn-cs"/>
              </a:defRPr>
            </a:lvl8pPr>
            <a:lvl9pPr marL="3656960" algn="l" defTabSz="457120" rtl="0" eaLnBrk="1" latinLnBrk="0" hangingPunct="1">
              <a:defRPr sz="1200" kern="1200">
                <a:solidFill>
                  <a:schemeClr val="tx1"/>
                </a:solidFill>
                <a:latin typeface="+mn-lt"/>
                <a:ea typeface="+mn-ea"/>
                <a:cs typeface="+mn-cs"/>
              </a:defRPr>
            </a:lvl9pPr>
          </a:lstStyle>
          <a:p>
            <a:pPr marL="0" marR="0" lvl="0" indent="0" algn="l" defTabSz="457120" rtl="0" eaLnBrk="1" fontAlgn="auto" latinLnBrk="0" hangingPunct="1">
              <a:lnSpc>
                <a:spcPct val="100000"/>
              </a:lnSpc>
              <a:spcBef>
                <a:spcPts val="400"/>
              </a:spcBef>
              <a:spcAft>
                <a:spcPts val="0"/>
              </a:spcAft>
              <a:buClrTx/>
              <a:buSzTx/>
              <a:buFont typeface="Wingdings" panose="05000000000000000000" pitchFamily="2" charset="2"/>
              <a:buNone/>
              <a:tabLst/>
              <a:defRPr/>
            </a:pPr>
            <a:r>
              <a:rPr kumimoji="0" lang="en-US" sz="1400" b="1" i="0" u="none" strike="noStrike" kern="1200" cap="none" spc="0" normalizeH="0" baseline="0" noProof="0" dirty="0">
                <a:ln>
                  <a:noFill/>
                </a:ln>
                <a:solidFill>
                  <a:srgbClr val="19285D"/>
                </a:solidFill>
                <a:effectLst/>
                <a:uLnTx/>
                <a:uFillTx/>
                <a:latin typeface="Corbel" panose="020B0503020204020204" pitchFamily="34" charset="0"/>
                <a:ea typeface="Geneva" pitchFamily="123" charset="-128"/>
                <a:cs typeface="Arial" panose="020B0604020202020204" pitchFamily="34" charset="0"/>
              </a:rPr>
              <a:t>AGENDA</a:t>
            </a:r>
            <a:r>
              <a:rPr kumimoji="0" lang="en-US" sz="1400" b="1" i="0" u="none" strike="noStrike" kern="1200" cap="none" spc="0" normalizeH="0" baseline="0" noProof="0" dirty="0">
                <a:ln>
                  <a:noFill/>
                </a:ln>
                <a:solidFill>
                  <a:srgbClr val="19285D"/>
                </a:solidFill>
                <a:effectLst/>
                <a:uLnTx/>
                <a:uFillTx/>
                <a:latin typeface="Corbel" panose="020B0503020204020204" pitchFamily="34" charset="0"/>
                <a:ea typeface="+mn-ea"/>
                <a:cs typeface="Arial" panose="020B0604020202020204" pitchFamily="34" charset="0"/>
              </a:rPr>
              <a:t> </a:t>
            </a:r>
          </a:p>
          <a:p>
            <a:pPr marL="0" marR="0" lvl="0" indent="0" algn="l" defTabSz="457120" rtl="0" eaLnBrk="1" fontAlgn="auto" latinLnBrk="0" hangingPunct="1">
              <a:lnSpc>
                <a:spcPct val="100000"/>
              </a:lnSpc>
              <a:spcBef>
                <a:spcPts val="400"/>
              </a:spcBef>
              <a:spcAft>
                <a:spcPts val="0"/>
              </a:spcAft>
              <a:buClrTx/>
              <a:buSzTx/>
              <a:buFont typeface="Wingdings" panose="05000000000000000000" pitchFamily="2" charset="2"/>
              <a:buNone/>
              <a:tabLst/>
              <a:defRPr/>
            </a:pPr>
            <a:endParaRPr kumimoji="0" lang="en-US" sz="1400" b="0" i="0" u="none" strike="noStrike" kern="1200" cap="none" spc="0" normalizeH="0" baseline="0" noProof="0" dirty="0">
              <a:ln>
                <a:noFill/>
              </a:ln>
              <a:solidFill>
                <a:srgbClr val="19285D"/>
              </a:solidFill>
              <a:effectLst/>
              <a:uLnTx/>
              <a:uFillTx/>
              <a:latin typeface="Corbel" panose="020B0503020204020204" pitchFamily="34" charset="0"/>
              <a:ea typeface="+mn-ea"/>
              <a:cs typeface="Arial" panose="020B0604020202020204" pitchFamily="34" charset="0"/>
            </a:endParaRPr>
          </a:p>
          <a:p>
            <a:pPr marL="0" marR="0" lvl="0" indent="0" algn="l" defTabSz="457120" rtl="0" eaLnBrk="1" fontAlgn="auto" latinLnBrk="0" hangingPunct="1">
              <a:lnSpc>
                <a:spcPct val="100000"/>
              </a:lnSpc>
              <a:spcBef>
                <a:spcPts val="400"/>
              </a:spcBef>
              <a:spcAft>
                <a:spcPts val="0"/>
              </a:spcAft>
              <a:buClrTx/>
              <a:buSzTx/>
              <a:buFont typeface="Wingdings" panose="05000000000000000000" pitchFamily="2" charset="2"/>
              <a:buNone/>
              <a:tabLst/>
              <a:defRPr/>
            </a:pPr>
            <a:endParaRPr kumimoji="0" lang="en-US" sz="1400" b="0" i="0" u="none" strike="noStrike" kern="1200" cap="none" spc="0" normalizeH="0" baseline="0" noProof="0" dirty="0">
              <a:ln>
                <a:noFill/>
              </a:ln>
              <a:solidFill>
                <a:srgbClr val="19285D"/>
              </a:solidFill>
              <a:effectLst/>
              <a:uLnTx/>
              <a:uFillTx/>
              <a:latin typeface="Corbel" panose="020B0503020204020204" pitchFamily="34" charset="0"/>
              <a:ea typeface="+mn-ea"/>
              <a:cs typeface="Arial" panose="020B0604020202020204" pitchFamily="34" charset="0"/>
            </a:endParaRPr>
          </a:p>
          <a:p>
            <a:pPr marL="0" marR="0" lvl="0" indent="0" algn="l" defTabSz="457120" rtl="0" eaLnBrk="1" fontAlgn="auto" latinLnBrk="0" hangingPunct="1">
              <a:lnSpc>
                <a:spcPct val="100000"/>
              </a:lnSpc>
              <a:spcBef>
                <a:spcPts val="400"/>
              </a:spcBef>
              <a:spcAft>
                <a:spcPts val="0"/>
              </a:spcAft>
              <a:buClrTx/>
              <a:buSzTx/>
              <a:buFont typeface="Wingdings" panose="05000000000000000000" pitchFamily="2" charset="2"/>
              <a:buNone/>
              <a:tabLst/>
              <a:defRPr/>
            </a:pPr>
            <a:endParaRPr kumimoji="0" lang="en-US" sz="1400" b="0" i="0" u="none" strike="noStrike" kern="1200" cap="none" spc="0" normalizeH="0" baseline="0" noProof="0" dirty="0">
              <a:ln>
                <a:noFill/>
              </a:ln>
              <a:solidFill>
                <a:srgbClr val="19285D"/>
              </a:solidFill>
              <a:effectLst/>
              <a:uLnTx/>
              <a:uFillTx/>
              <a:latin typeface="Corbel" panose="020B0503020204020204" pitchFamily="34" charset="0"/>
              <a:ea typeface="+mn-ea"/>
              <a:cs typeface="Arial" panose="020B0604020202020204" pitchFamily="34" charset="0"/>
            </a:endParaRPr>
          </a:p>
        </p:txBody>
      </p:sp>
      <p:graphicFrame>
        <p:nvGraphicFramePr>
          <p:cNvPr id="14" name="Table 13">
            <a:extLst>
              <a:ext uri="{FF2B5EF4-FFF2-40B4-BE49-F238E27FC236}">
                <a16:creationId xmlns:a16="http://schemas.microsoft.com/office/drawing/2014/main" id="{7EFC7CD4-7DF3-A7E2-8FAD-92839529ED5F}"/>
              </a:ext>
            </a:extLst>
          </p:cNvPr>
          <p:cNvGraphicFramePr>
            <a:graphicFrameLocks noGrp="1"/>
          </p:cNvGraphicFramePr>
          <p:nvPr>
            <p:extLst>
              <p:ext uri="{D42A27DB-BD31-4B8C-83A1-F6EECF244321}">
                <p14:modId xmlns:p14="http://schemas.microsoft.com/office/powerpoint/2010/main" val="54401451"/>
              </p:ext>
            </p:extLst>
          </p:nvPr>
        </p:nvGraphicFramePr>
        <p:xfrm>
          <a:off x="4904061" y="1055267"/>
          <a:ext cx="3982487" cy="1920240"/>
        </p:xfrm>
        <a:graphic>
          <a:graphicData uri="http://schemas.openxmlformats.org/drawingml/2006/table">
            <a:tbl>
              <a:tblPr firstRow="1" bandRow="1">
                <a:tableStyleId>{5C22544A-7EE6-4342-B048-85BDC9FD1C3A}</a:tableStyleId>
              </a:tblPr>
              <a:tblGrid>
                <a:gridCol w="1432922">
                  <a:extLst>
                    <a:ext uri="{9D8B030D-6E8A-4147-A177-3AD203B41FA5}">
                      <a16:colId xmlns:a16="http://schemas.microsoft.com/office/drawing/2014/main" val="3460872777"/>
                    </a:ext>
                  </a:extLst>
                </a:gridCol>
                <a:gridCol w="2549565">
                  <a:extLst>
                    <a:ext uri="{9D8B030D-6E8A-4147-A177-3AD203B41FA5}">
                      <a16:colId xmlns:a16="http://schemas.microsoft.com/office/drawing/2014/main" val="3929844881"/>
                    </a:ext>
                  </a:extLst>
                </a:gridCol>
              </a:tblGrid>
              <a:tr h="278130">
                <a:tc gridSpan="2">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white"/>
                          </a:solidFill>
                          <a:effectLst/>
                          <a:uLnTx/>
                          <a:uFillTx/>
                          <a:latin typeface="+mn-lt"/>
                          <a:ea typeface="+mn-ea"/>
                          <a:cs typeface="+mn-cs"/>
                        </a:rPr>
                        <a:t>Day 2 AM Focus – Right Heart Catheterization &amp; Our Patients</a:t>
                      </a:r>
                      <a:endParaRPr kumimoji="0" lang="en-US" sz="1100" b="1" i="0" u="none" strike="noStrike" kern="1200" cap="none" spc="0" normalizeH="0" baseline="0" noProof="0" dirty="0">
                        <a:ln>
                          <a:noFill/>
                        </a:ln>
                        <a:solidFill>
                          <a:prstClr val="white"/>
                        </a:solidFill>
                        <a:effectLst/>
                        <a:uLnTx/>
                        <a:uFillTx/>
                        <a:latin typeface="Century Schoolbook" panose="02040604050505020304" pitchFamily="18" charset="0"/>
                        <a:ea typeface="Times New Roman" panose="02020603050405020304" pitchFamily="18" charset="0"/>
                        <a:cs typeface="Times New Roman" panose="02020603050405020304" pitchFamily="18" charset="0"/>
                      </a:endParaRPr>
                    </a:p>
                  </a:txBody>
                  <a:tcPr marL="121920" marR="121920" marT="34290" marB="3429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9285D"/>
                    </a:solidFill>
                  </a:tcPr>
                </a:tc>
                <a:tc hMerge="1">
                  <a:txBody>
                    <a:bodyPr/>
                    <a:lstStyle/>
                    <a:p>
                      <a:pPr algn="l"/>
                      <a:endParaRPr lang="en-US" sz="1100" dirty="0">
                        <a:latin typeface="+mn-lt"/>
                        <a:cs typeface="Arial" panose="020B0604020202020204" pitchFamily="34" charset="0"/>
                      </a:endParaRP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9285D"/>
                    </a:solidFill>
                  </a:tcPr>
                </a:tc>
                <a:extLst>
                  <a:ext uri="{0D108BD9-81ED-4DB2-BD59-A6C34878D82A}">
                    <a16:rowId xmlns:a16="http://schemas.microsoft.com/office/drawing/2014/main" val="150405150"/>
                  </a:ext>
                </a:extLst>
              </a:tr>
              <a:tr h="278130">
                <a:tc>
                  <a:txBody>
                    <a:bodyPr/>
                    <a:lstStyle/>
                    <a:p>
                      <a:pPr algn="r"/>
                      <a:r>
                        <a:rPr lang="en-US" sz="1100" b="1" kern="1200" dirty="0">
                          <a:solidFill>
                            <a:srgbClr val="19285D"/>
                          </a:solidFill>
                          <a:latin typeface="+mn-lt"/>
                          <a:ea typeface="+mn-ea"/>
                          <a:cs typeface="Arial" panose="020B0604020202020204" pitchFamily="34" charset="0"/>
                        </a:rPr>
                        <a:t>Time</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l"/>
                      <a:r>
                        <a:rPr lang="en-US" sz="1100" b="1" kern="1200" dirty="0">
                          <a:solidFill>
                            <a:srgbClr val="19285D"/>
                          </a:solidFill>
                          <a:latin typeface="+mn-lt"/>
                          <a:ea typeface="+mn-ea"/>
                          <a:cs typeface="Arial" panose="020B0604020202020204" pitchFamily="34" charset="0"/>
                        </a:rPr>
                        <a:t>Segment</a:t>
                      </a: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2630808236"/>
                  </a:ext>
                </a:extLst>
              </a:tr>
              <a:tr h="278130">
                <a:tc>
                  <a:txBody>
                    <a:bodyPr/>
                    <a:lstStyle/>
                    <a:p>
                      <a:pPr algn="r"/>
                      <a:r>
                        <a:rPr lang="en-US" sz="1100" b="1" dirty="0">
                          <a:solidFill>
                            <a:srgbClr val="19285D"/>
                          </a:solidFill>
                          <a:latin typeface="+mn-lt"/>
                          <a:cs typeface="Arial" panose="020B0604020202020204" pitchFamily="34" charset="0"/>
                        </a:rPr>
                        <a:t>8:30-9:30 am</a:t>
                      </a:r>
                    </a:p>
                  </a:txBody>
                  <a:tcPr marL="121920" marR="121920" marT="34290" marB="34290">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100" b="1" kern="1200" dirty="0">
                          <a:solidFill>
                            <a:srgbClr val="53565A"/>
                          </a:solidFill>
                          <a:latin typeface="Calibri" panose="020F0502020204030204" pitchFamily="34" charset="0"/>
                          <a:ea typeface="Geneva" pitchFamily="123" charset="-128"/>
                          <a:cs typeface="Calibri" panose="020F0502020204030204" pitchFamily="34" charset="0"/>
                        </a:rPr>
                        <a:t>Headshots – </a:t>
                      </a:r>
                      <a:r>
                        <a:rPr lang="en-US" sz="1100" b="0" kern="1200" dirty="0">
                          <a:solidFill>
                            <a:srgbClr val="53565A"/>
                          </a:solidFill>
                          <a:latin typeface="Calibri" panose="020F0502020204030204" pitchFamily="34" charset="0"/>
                          <a:ea typeface="Geneva" pitchFamily="123" charset="-128"/>
                          <a:cs typeface="Calibri" panose="020F0502020204030204" pitchFamily="34" charset="0"/>
                        </a:rPr>
                        <a:t>Group A</a:t>
                      </a:r>
                    </a:p>
                  </a:txBody>
                  <a:tcPr marL="121920" marR="121920" marT="34290" marB="34290">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762979764"/>
                  </a:ext>
                </a:extLst>
              </a:tr>
              <a:tr h="278130">
                <a:tc>
                  <a:txBody>
                    <a:bodyPr/>
                    <a:lstStyle/>
                    <a:p>
                      <a:pPr algn="r"/>
                      <a:r>
                        <a:rPr lang="en-US" sz="1100" b="1" dirty="0">
                          <a:solidFill>
                            <a:srgbClr val="19285D"/>
                          </a:solidFill>
                          <a:latin typeface="+mn-lt"/>
                          <a:cs typeface="Arial" panose="020B0604020202020204" pitchFamily="34" charset="0"/>
                        </a:rPr>
                        <a:t>9:30-10:00 am</a:t>
                      </a:r>
                    </a:p>
                  </a:txBody>
                  <a:tcPr marL="121920" marR="121920" marT="34290" marB="34290">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100" b="1" kern="1200" dirty="0">
                          <a:solidFill>
                            <a:srgbClr val="53565A"/>
                          </a:solidFill>
                          <a:latin typeface="Calibri" panose="020F0502020204030204" pitchFamily="34" charset="0"/>
                          <a:ea typeface="Geneva" pitchFamily="123" charset="-128"/>
                          <a:cs typeface="Calibri" panose="020F0502020204030204" pitchFamily="34" charset="0"/>
                        </a:rPr>
                        <a:t>Ice Breaker</a:t>
                      </a:r>
                    </a:p>
                  </a:txBody>
                  <a:tcPr marL="121920" marR="121920" marT="34290" marB="34290">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769089221"/>
                  </a:ext>
                </a:extLst>
              </a:tr>
              <a:tr h="278130">
                <a:tc>
                  <a:txBody>
                    <a:bodyPr/>
                    <a:lstStyle/>
                    <a:p>
                      <a:pPr algn="r"/>
                      <a:r>
                        <a:rPr lang="en-US" sz="1100" b="1" dirty="0">
                          <a:solidFill>
                            <a:srgbClr val="19285D"/>
                          </a:solidFill>
                          <a:latin typeface="+mn-lt"/>
                          <a:cs typeface="Arial" panose="020B0604020202020204" pitchFamily="34" charset="0"/>
                        </a:rPr>
                        <a:t>10:00-11:15 am</a:t>
                      </a:r>
                    </a:p>
                  </a:txBody>
                  <a:tcPr marL="121920" marR="121920" marT="34290" marB="34290">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100" b="1" kern="1200" dirty="0">
                          <a:solidFill>
                            <a:srgbClr val="53565A"/>
                          </a:solidFill>
                          <a:latin typeface="Calibri" panose="020F0502020204030204" pitchFamily="34" charset="0"/>
                          <a:ea typeface="Geneva" pitchFamily="123" charset="-128"/>
                          <a:cs typeface="Calibri" panose="020F0502020204030204" pitchFamily="34" charset="0"/>
                        </a:rPr>
                        <a:t>RHC Clinical Cultivator – </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100" b="0" kern="1200" dirty="0">
                          <a:solidFill>
                            <a:srgbClr val="53565A"/>
                          </a:solidFill>
                          <a:latin typeface="Calibri" panose="020F0502020204030204" pitchFamily="34" charset="0"/>
                          <a:ea typeface="Geneva" pitchFamily="123" charset="-128"/>
                          <a:cs typeface="Calibri" panose="020F0502020204030204" pitchFamily="34" charset="0"/>
                        </a:rPr>
                        <a:t>Howard Castillo &amp; Melissa McGruder</a:t>
                      </a:r>
                    </a:p>
                  </a:txBody>
                  <a:tcPr marL="121920" marR="121920" marT="34290" marB="34290">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830955845"/>
                  </a:ext>
                </a:extLst>
              </a:tr>
              <a:tr h="278130">
                <a:tc>
                  <a:txBody>
                    <a:bodyPr/>
                    <a:lstStyle/>
                    <a:p>
                      <a:pPr algn="r"/>
                      <a:r>
                        <a:rPr lang="en-US" sz="1100" b="1" dirty="0">
                          <a:solidFill>
                            <a:srgbClr val="19285D"/>
                          </a:solidFill>
                          <a:latin typeface="+mn-lt"/>
                          <a:cs typeface="Arial" panose="020B0604020202020204" pitchFamily="34" charset="0"/>
                        </a:rPr>
                        <a:t>11:15-12:00 pm </a:t>
                      </a:r>
                    </a:p>
                  </a:txBody>
                  <a:tcPr marL="121920" marR="121920" marT="34290" marB="34290">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sz="1100" b="1" kern="1200" dirty="0">
                          <a:solidFill>
                            <a:srgbClr val="53565A"/>
                          </a:solidFill>
                          <a:latin typeface="Calibri" panose="020F0502020204030204" pitchFamily="34" charset="0"/>
                          <a:ea typeface="Geneva" pitchFamily="123" charset="-128"/>
                          <a:cs typeface="Calibri" panose="020F0502020204030204" pitchFamily="34" charset="0"/>
                        </a:rPr>
                        <a:t>Patient Identifiers – </a:t>
                      </a:r>
                    </a:p>
                    <a:p>
                      <a:pPr algn="l"/>
                      <a:r>
                        <a:rPr lang="en-US" sz="1100" b="0" kern="1200" dirty="0">
                          <a:solidFill>
                            <a:srgbClr val="53565A"/>
                          </a:solidFill>
                          <a:latin typeface="Calibri" panose="020F0502020204030204" pitchFamily="34" charset="0"/>
                          <a:ea typeface="Geneva" pitchFamily="123" charset="-128"/>
                          <a:cs typeface="Calibri" panose="020F0502020204030204" pitchFamily="34" charset="0"/>
                        </a:rPr>
                        <a:t>Howard Castillo &amp; Melissa McGruder</a:t>
                      </a:r>
                    </a:p>
                  </a:txBody>
                  <a:tcPr marL="121920" marR="121920" marT="34290" marB="34290">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901434639"/>
                  </a:ext>
                </a:extLst>
              </a:tr>
            </a:tbl>
          </a:graphicData>
        </a:graphic>
      </p:graphicFrame>
      <p:graphicFrame>
        <p:nvGraphicFramePr>
          <p:cNvPr id="15" name="Table 14">
            <a:extLst>
              <a:ext uri="{FF2B5EF4-FFF2-40B4-BE49-F238E27FC236}">
                <a16:creationId xmlns:a16="http://schemas.microsoft.com/office/drawing/2014/main" id="{9427DB91-F7A3-F89E-003A-9F0C198FA2C0}"/>
              </a:ext>
            </a:extLst>
          </p:cNvPr>
          <p:cNvGraphicFramePr>
            <a:graphicFrameLocks noGrp="1"/>
          </p:cNvGraphicFramePr>
          <p:nvPr>
            <p:extLst>
              <p:ext uri="{D42A27DB-BD31-4B8C-83A1-F6EECF244321}">
                <p14:modId xmlns:p14="http://schemas.microsoft.com/office/powerpoint/2010/main" val="3647515349"/>
              </p:ext>
            </p:extLst>
          </p:nvPr>
        </p:nvGraphicFramePr>
        <p:xfrm>
          <a:off x="4904061" y="3301006"/>
          <a:ext cx="4000242" cy="2476500"/>
        </p:xfrm>
        <a:graphic>
          <a:graphicData uri="http://schemas.openxmlformats.org/drawingml/2006/table">
            <a:tbl>
              <a:tblPr firstRow="1" bandRow="1">
                <a:tableStyleId>{5C22544A-7EE6-4342-B048-85BDC9FD1C3A}</a:tableStyleId>
              </a:tblPr>
              <a:tblGrid>
                <a:gridCol w="1432922">
                  <a:extLst>
                    <a:ext uri="{9D8B030D-6E8A-4147-A177-3AD203B41FA5}">
                      <a16:colId xmlns:a16="http://schemas.microsoft.com/office/drawing/2014/main" val="3460872777"/>
                    </a:ext>
                  </a:extLst>
                </a:gridCol>
                <a:gridCol w="2567320">
                  <a:extLst>
                    <a:ext uri="{9D8B030D-6E8A-4147-A177-3AD203B41FA5}">
                      <a16:colId xmlns:a16="http://schemas.microsoft.com/office/drawing/2014/main" val="3929844881"/>
                    </a:ext>
                  </a:extLst>
                </a:gridCol>
              </a:tblGrid>
              <a:tr h="278130">
                <a:tc gridSpan="2">
                  <a:txBody>
                    <a:bodyPr/>
                    <a:lstStyle/>
                    <a:p>
                      <a:pPr marL="0" marR="0">
                        <a:spcBef>
                          <a:spcPts val="0"/>
                        </a:spcBef>
                        <a:spcAft>
                          <a:spcPts val="0"/>
                        </a:spcAft>
                      </a:pPr>
                      <a:r>
                        <a:rPr lang="en-US" sz="1100" dirty="0">
                          <a:effectLst/>
                        </a:rPr>
                        <a:t>Day 2 PM Focus – Right Heart Catheterization: Connection is Crucial/Application </a:t>
                      </a:r>
                      <a:endParaRPr lang="en-US" sz="1100" dirty="0">
                        <a:effectLst/>
                        <a:latin typeface="Century Schoolbook" panose="02040604050505020304" pitchFamily="18" charset="0"/>
                        <a:ea typeface="Times New Roman" panose="02020603050405020304" pitchFamily="18" charset="0"/>
                        <a:cs typeface="Times New Roman" panose="02020603050405020304" pitchFamily="18" charset="0"/>
                      </a:endParaRPr>
                    </a:p>
                  </a:txBody>
                  <a:tcPr marL="121920" marR="121920" marT="34290" marB="3429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9285D"/>
                    </a:solidFill>
                  </a:tcPr>
                </a:tc>
                <a:tc hMerge="1">
                  <a:txBody>
                    <a:bodyPr/>
                    <a:lstStyle/>
                    <a:p>
                      <a:pPr algn="l"/>
                      <a:endParaRPr lang="en-US" sz="1100" dirty="0">
                        <a:latin typeface="+mn-lt"/>
                        <a:cs typeface="Arial" panose="020B0604020202020204" pitchFamily="34" charset="0"/>
                      </a:endParaRP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9285D"/>
                    </a:solidFill>
                  </a:tcPr>
                </a:tc>
                <a:extLst>
                  <a:ext uri="{0D108BD9-81ED-4DB2-BD59-A6C34878D82A}">
                    <a16:rowId xmlns:a16="http://schemas.microsoft.com/office/drawing/2014/main" val="150405150"/>
                  </a:ext>
                </a:extLst>
              </a:tr>
              <a:tr h="278130">
                <a:tc>
                  <a:txBody>
                    <a:bodyPr/>
                    <a:lstStyle/>
                    <a:p>
                      <a:pPr algn="r"/>
                      <a:r>
                        <a:rPr lang="en-US" sz="1100" b="1" kern="1200" dirty="0">
                          <a:solidFill>
                            <a:srgbClr val="19285D"/>
                          </a:solidFill>
                          <a:latin typeface="+mn-lt"/>
                          <a:ea typeface="+mn-ea"/>
                          <a:cs typeface="Arial" panose="020B0604020202020204" pitchFamily="34" charset="0"/>
                        </a:rPr>
                        <a:t>Time</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l"/>
                      <a:r>
                        <a:rPr lang="en-US" sz="1100" b="1" kern="1200" dirty="0">
                          <a:solidFill>
                            <a:srgbClr val="19285D"/>
                          </a:solidFill>
                          <a:latin typeface="+mn-lt"/>
                          <a:ea typeface="+mn-ea"/>
                          <a:cs typeface="Arial" panose="020B0604020202020204" pitchFamily="34" charset="0"/>
                        </a:rPr>
                        <a:t>Segment</a:t>
                      </a: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2630808236"/>
                  </a:ext>
                </a:extLst>
              </a:tr>
              <a:tr h="278130">
                <a:tc>
                  <a:txBody>
                    <a:bodyPr/>
                    <a:lstStyle/>
                    <a:p>
                      <a:pPr algn="r"/>
                      <a:r>
                        <a:rPr lang="en-US" sz="1100" b="1" dirty="0">
                          <a:solidFill>
                            <a:srgbClr val="19285D"/>
                          </a:solidFill>
                          <a:latin typeface="+mn-lt"/>
                          <a:cs typeface="Arial" panose="020B0604020202020204" pitchFamily="34" charset="0"/>
                        </a:rPr>
                        <a:t>12:00-1:15 pm</a:t>
                      </a:r>
                    </a:p>
                  </a:txBody>
                  <a:tcPr marL="121920" marR="121920" marT="34290" marB="34290">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100" b="1" kern="1200" dirty="0">
                          <a:solidFill>
                            <a:srgbClr val="53565A"/>
                          </a:solidFill>
                          <a:latin typeface="Calibri" panose="020F0502020204030204" pitchFamily="34" charset="0"/>
                          <a:ea typeface="Geneva" pitchFamily="123" charset="-128"/>
                          <a:cs typeface="Calibri" panose="020F0502020204030204" pitchFamily="34" charset="0"/>
                        </a:rPr>
                        <a:t>LUNCH &amp; Headshots </a:t>
                      </a:r>
                      <a:r>
                        <a:rPr lang="en-US" sz="1100" b="0" kern="1200" dirty="0">
                          <a:solidFill>
                            <a:srgbClr val="53565A"/>
                          </a:solidFill>
                          <a:latin typeface="Calibri" panose="020F0502020204030204" pitchFamily="34" charset="0"/>
                          <a:ea typeface="Geneva" pitchFamily="123" charset="-128"/>
                          <a:cs typeface="Calibri" panose="020F0502020204030204" pitchFamily="34" charset="0"/>
                        </a:rPr>
                        <a:t>– Group B</a:t>
                      </a:r>
                    </a:p>
                  </a:txBody>
                  <a:tcPr marL="121920" marR="121920" marT="34290" marB="34290">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762979764"/>
                  </a:ext>
                </a:extLst>
              </a:tr>
              <a:tr h="278130">
                <a:tc>
                  <a:txBody>
                    <a:bodyPr/>
                    <a:lstStyle/>
                    <a:p>
                      <a:pPr algn="r"/>
                      <a:r>
                        <a:rPr lang="en-US" sz="1100" b="1" dirty="0">
                          <a:solidFill>
                            <a:srgbClr val="19285D"/>
                          </a:solidFill>
                          <a:latin typeface="+mn-lt"/>
                          <a:cs typeface="Arial" panose="020B0604020202020204" pitchFamily="34" charset="0"/>
                        </a:rPr>
                        <a:t>1:15-2:15 pm</a:t>
                      </a:r>
                    </a:p>
                  </a:txBody>
                  <a:tcPr marL="121920" marR="121920" marT="34290" marB="34290">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100" b="1" kern="1200" dirty="0">
                          <a:solidFill>
                            <a:srgbClr val="53565A"/>
                          </a:solidFill>
                          <a:latin typeface="Calibri" panose="020F0502020204030204" pitchFamily="34" charset="0"/>
                          <a:ea typeface="Geneva" pitchFamily="123" charset="-128"/>
                          <a:cs typeface="Calibri" panose="020F0502020204030204" pitchFamily="34" charset="0"/>
                        </a:rPr>
                        <a:t>Lead the Dialogue: </a:t>
                      </a:r>
                      <a:r>
                        <a:rPr lang="en-US" sz="1100" b="0" kern="1200" dirty="0">
                          <a:solidFill>
                            <a:srgbClr val="53565A"/>
                          </a:solidFill>
                          <a:latin typeface="Calibri" panose="020F0502020204030204" pitchFamily="34" charset="0"/>
                          <a:ea typeface="Geneva" pitchFamily="123" charset="-128"/>
                          <a:cs typeface="Calibri" panose="020F0502020204030204" pitchFamily="34" charset="0"/>
                        </a:rPr>
                        <a:t>Listening/Questioning</a:t>
                      </a:r>
                    </a:p>
                  </a:txBody>
                  <a:tcPr marL="121920" marR="121920" marT="34290" marB="34290">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769089221"/>
                  </a:ext>
                </a:extLst>
              </a:tr>
              <a:tr h="278130">
                <a:tc>
                  <a:txBody>
                    <a:bodyPr/>
                    <a:lstStyle/>
                    <a:p>
                      <a:pPr marL="0" marR="0" lvl="0" indent="0" algn="r" defTabSz="412016" rtl="0" eaLnBrk="1" fontAlgn="auto" latinLnBrk="0" hangingPunct="0">
                        <a:lnSpc>
                          <a:spcPct val="100000"/>
                        </a:lnSpc>
                        <a:spcBef>
                          <a:spcPts val="0"/>
                        </a:spcBef>
                        <a:spcAft>
                          <a:spcPts val="0"/>
                        </a:spcAft>
                        <a:buClrTx/>
                        <a:buSzTx/>
                        <a:buFontTx/>
                        <a:buNone/>
                        <a:tabLst/>
                        <a:defRPr/>
                      </a:pPr>
                      <a:r>
                        <a:rPr lang="en-US" sz="1100" b="1" dirty="0">
                          <a:solidFill>
                            <a:srgbClr val="19285D"/>
                          </a:solidFill>
                          <a:latin typeface="+mn-lt"/>
                          <a:cs typeface="Arial" panose="020B0604020202020204" pitchFamily="34" charset="0"/>
                        </a:rPr>
                        <a:t>2:15-2:30 pm</a:t>
                      </a:r>
                    </a:p>
                  </a:txBody>
                  <a:tcPr marL="121920" marR="121920" marT="34290" marB="34290">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sz="1100" b="1" kern="1200" dirty="0">
                          <a:solidFill>
                            <a:srgbClr val="53565A"/>
                          </a:solidFill>
                          <a:latin typeface="Calibri" panose="020F0502020204030204" pitchFamily="34" charset="0"/>
                          <a:ea typeface="Geneva" pitchFamily="123" charset="-128"/>
                          <a:cs typeface="Calibri" panose="020F0502020204030204" pitchFamily="34" charset="0"/>
                        </a:rPr>
                        <a:t>BREAK</a:t>
                      </a:r>
                      <a:endParaRPr lang="en-US" sz="1100" b="1" dirty="0">
                        <a:solidFill>
                          <a:srgbClr val="53565A"/>
                        </a:solidFill>
                        <a:latin typeface="+mn-lt"/>
                        <a:cs typeface="Arial" panose="020B0604020202020204" pitchFamily="34" charset="0"/>
                      </a:endParaRPr>
                    </a:p>
                  </a:txBody>
                  <a:tcPr marL="121920" marR="121920" marT="34290" marB="34290">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830955845"/>
                  </a:ext>
                </a:extLst>
              </a:tr>
              <a:tr h="278130">
                <a:tc>
                  <a:txBody>
                    <a:bodyPr/>
                    <a:lstStyle/>
                    <a:p>
                      <a:pPr algn="r"/>
                      <a:r>
                        <a:rPr lang="en-US" sz="1100" b="1" kern="1200" dirty="0">
                          <a:solidFill>
                            <a:srgbClr val="19285D"/>
                          </a:solidFill>
                          <a:latin typeface="+mn-lt"/>
                          <a:ea typeface="+mn-ea"/>
                          <a:cs typeface="Arial" panose="020B0604020202020204" pitchFamily="34" charset="0"/>
                        </a:rPr>
                        <a:t>2:30-3:45 pm</a:t>
                      </a:r>
                    </a:p>
                  </a:txBody>
                  <a:tcPr marL="121920" marR="121920" marT="34290" marB="34290">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sz="1100" b="1" kern="1200" dirty="0">
                          <a:solidFill>
                            <a:srgbClr val="53565A"/>
                          </a:solidFill>
                          <a:latin typeface="Calibri" panose="020F0502020204030204" pitchFamily="34" charset="0"/>
                          <a:ea typeface="Geneva" pitchFamily="123" charset="-128"/>
                          <a:cs typeface="Calibri" panose="020F0502020204030204" pitchFamily="34" charset="0"/>
                        </a:rPr>
                        <a:t>Managing Rabbit Holes</a:t>
                      </a:r>
                      <a:endParaRPr lang="en-US" sz="1100" b="1" dirty="0">
                        <a:solidFill>
                          <a:srgbClr val="19285D"/>
                        </a:solidFill>
                        <a:latin typeface="+mn-lt"/>
                        <a:cs typeface="Arial" panose="020B0604020202020204" pitchFamily="34" charset="0"/>
                      </a:endParaRPr>
                    </a:p>
                  </a:txBody>
                  <a:tcPr marL="121920" marR="121920" marT="34290" marB="34290">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901434639"/>
                  </a:ext>
                </a:extLst>
              </a:tr>
              <a:tr h="278130">
                <a:tc>
                  <a:txBody>
                    <a:bodyPr/>
                    <a:lstStyle/>
                    <a:p>
                      <a:pPr algn="r"/>
                      <a:r>
                        <a:rPr lang="en-US" sz="1100" b="1" kern="1200" dirty="0">
                          <a:solidFill>
                            <a:srgbClr val="19285D"/>
                          </a:solidFill>
                          <a:latin typeface="+mn-lt"/>
                          <a:ea typeface="+mn-ea"/>
                          <a:cs typeface="Arial" panose="020B0604020202020204" pitchFamily="34" charset="0"/>
                        </a:rPr>
                        <a:t>3:45-5:15 pm</a:t>
                      </a:r>
                    </a:p>
                  </a:txBody>
                  <a:tcPr marL="121920" marR="121920" marT="34290" marB="34290">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100" b="1" kern="1200" dirty="0">
                          <a:solidFill>
                            <a:srgbClr val="53565A"/>
                          </a:solidFill>
                          <a:latin typeface="Calibri" panose="020F0502020204030204" pitchFamily="34" charset="0"/>
                          <a:ea typeface="Geneva" pitchFamily="123" charset="-128"/>
                          <a:cs typeface="Calibri" panose="020F0502020204030204" pitchFamily="34" charset="0"/>
                        </a:rPr>
                        <a:t>Dialogue Trios</a:t>
                      </a:r>
                    </a:p>
                  </a:txBody>
                  <a:tcPr marL="121920" marR="121920" marT="34290" marB="34290">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897116"/>
                  </a:ext>
                </a:extLst>
              </a:tr>
              <a:tr h="278130">
                <a:tc>
                  <a:txBody>
                    <a:bodyPr/>
                    <a:lstStyle/>
                    <a:p>
                      <a:pPr algn="r"/>
                      <a:endParaRPr lang="en-US" sz="1100" b="1" kern="1200" dirty="0">
                        <a:solidFill>
                          <a:srgbClr val="19285D"/>
                        </a:solidFill>
                        <a:latin typeface="+mn-lt"/>
                        <a:ea typeface="+mn-ea"/>
                        <a:cs typeface="Arial" panose="020B0604020202020204" pitchFamily="34" charset="0"/>
                      </a:endParaRPr>
                    </a:p>
                  </a:txBody>
                  <a:tcPr marL="121920" marR="121920" marT="34290" marB="34290">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100" b="1" kern="1200" dirty="0">
                          <a:solidFill>
                            <a:srgbClr val="53565A"/>
                          </a:solidFill>
                          <a:latin typeface="Calibri" panose="020F0502020204030204" pitchFamily="34" charset="0"/>
                          <a:ea typeface="Geneva" pitchFamily="123" charset="-128"/>
                          <a:cs typeface="Calibri" panose="020F0502020204030204" pitchFamily="34" charset="0"/>
                        </a:rPr>
                        <a:t>Closing</a:t>
                      </a:r>
                    </a:p>
                  </a:txBody>
                  <a:tcPr marL="121920" marR="121920" marT="34290" marB="34290">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453478042"/>
                  </a:ext>
                </a:extLst>
              </a:tr>
            </a:tbl>
          </a:graphicData>
        </a:graphic>
      </p:graphicFrame>
    </p:spTree>
    <p:extLst>
      <p:ext uri="{BB962C8B-B14F-4D97-AF65-F5344CB8AC3E}">
        <p14:creationId xmlns:p14="http://schemas.microsoft.com/office/powerpoint/2010/main" val="250346569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B2ADB12-CF72-47AF-8031-5080D54179D2}"/>
              </a:ext>
            </a:extLst>
          </p:cNvPr>
          <p:cNvSpPr/>
          <p:nvPr/>
        </p:nvSpPr>
        <p:spPr>
          <a:xfrm>
            <a:off x="0" y="-124552"/>
            <a:ext cx="9144000" cy="64922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descr="Logo&#10;&#10;Description automatically generated with medium confidence">
            <a:extLst>
              <a:ext uri="{FF2B5EF4-FFF2-40B4-BE49-F238E27FC236}">
                <a16:creationId xmlns:a16="http://schemas.microsoft.com/office/drawing/2014/main" id="{7DE2525D-FD9A-E005-DF19-3323097CABE7}"/>
              </a:ext>
            </a:extLst>
          </p:cNvPr>
          <p:cNvPicPr>
            <a:picLocks noChangeAspect="1"/>
          </p:cNvPicPr>
          <p:nvPr/>
        </p:nvPicPr>
        <p:blipFill rotWithShape="1">
          <a:blip r:embed="rId3">
            <a:extLst>
              <a:ext uri="{28A0092B-C50C-407E-A947-70E740481C1C}">
                <a14:useLocalDpi xmlns:a14="http://schemas.microsoft.com/office/drawing/2010/main" val="0"/>
              </a:ext>
            </a:extLst>
          </a:blip>
          <a:srcRect l="12709" r="12709" b="90187"/>
          <a:stretch/>
        </p:blipFill>
        <p:spPr>
          <a:xfrm>
            <a:off x="0" y="-124552"/>
            <a:ext cx="9144000" cy="674650"/>
          </a:xfrm>
          <a:prstGeom prst="rect">
            <a:avLst/>
          </a:prstGeom>
        </p:spPr>
      </p:pic>
      <p:sp>
        <p:nvSpPr>
          <p:cNvPr id="7" name="Rectangle 6">
            <a:extLst>
              <a:ext uri="{FF2B5EF4-FFF2-40B4-BE49-F238E27FC236}">
                <a16:creationId xmlns:a16="http://schemas.microsoft.com/office/drawing/2014/main" id="{5E1B8AC0-E838-473E-9CAC-D3462B56747B}"/>
              </a:ext>
            </a:extLst>
          </p:cNvPr>
          <p:cNvSpPr/>
          <p:nvPr/>
        </p:nvSpPr>
        <p:spPr>
          <a:xfrm>
            <a:off x="398019" y="14524"/>
            <a:ext cx="8058778" cy="400895"/>
          </a:xfrm>
          <a:prstGeom prst="rect">
            <a:avLst/>
          </a:prstGeom>
          <a:effectLst/>
        </p:spPr>
        <p:txBody>
          <a:bodyPr wrap="square" lIns="92217" tIns="46109" rIns="92217" bIns="46109">
            <a:spAutoFit/>
          </a:bodyPr>
          <a:lstStyle/>
          <a:p>
            <a:pPr marL="0" marR="0" lvl="0" indent="0" algn="l" defTabSz="457200" rtl="0" eaLnBrk="1" fontAlgn="auto" latinLnBrk="0" hangingPunct="1">
              <a:lnSpc>
                <a:spcPct val="100000"/>
              </a:lnSpc>
              <a:spcBef>
                <a:spcPts val="403"/>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orbel" panose="020B0503020204020204" pitchFamily="34" charset="0"/>
                <a:ea typeface="+mn-ea"/>
                <a:cs typeface="Arial" panose="020B0604020202020204" pitchFamily="34" charset="0"/>
              </a:rPr>
              <a:t>DAY 2 ACTIVITY PREPARATION</a:t>
            </a:r>
            <a:endParaRPr kumimoji="0" lang="en-US" sz="2000" b="0" i="0" u="none" strike="noStrike" kern="1200" cap="none" spc="0" normalizeH="0" baseline="0" noProof="0" dirty="0">
              <a:ln>
                <a:noFill/>
              </a:ln>
              <a:solidFill>
                <a:prstClr val="white"/>
              </a:solidFill>
              <a:effectLst/>
              <a:uLnTx/>
              <a:uFillTx/>
              <a:latin typeface="Corbel" panose="020B0503020204020204" pitchFamily="34" charset="0"/>
              <a:ea typeface="+mn-ea"/>
              <a:cs typeface="Arial" panose="020B0604020202020204" pitchFamily="34" charset="0"/>
            </a:endParaRPr>
          </a:p>
        </p:txBody>
      </p:sp>
      <p:sp>
        <p:nvSpPr>
          <p:cNvPr id="9" name="Notes Placeholder 2">
            <a:extLst>
              <a:ext uri="{FF2B5EF4-FFF2-40B4-BE49-F238E27FC236}">
                <a16:creationId xmlns:a16="http://schemas.microsoft.com/office/drawing/2014/main" id="{7C4DF217-F53B-4F5E-AF01-BAB84938927D}"/>
              </a:ext>
            </a:extLst>
          </p:cNvPr>
          <p:cNvSpPr txBox="1">
            <a:spLocks/>
          </p:cNvSpPr>
          <p:nvPr/>
        </p:nvSpPr>
        <p:spPr>
          <a:xfrm>
            <a:off x="426133" y="729814"/>
            <a:ext cx="3781884" cy="5628496"/>
          </a:xfrm>
          <a:prstGeom prst="rect">
            <a:avLst/>
          </a:prstGeom>
          <a:noFill/>
          <a:ln>
            <a:noFill/>
          </a:ln>
        </p:spPr>
        <p:txBody>
          <a:bodyPr vert="horz" lIns="93177" tIns="46589" rIns="93177" bIns="46589" rtlCol="0"/>
          <a:lstStyle>
            <a:lvl1pPr algn="l" defTabSz="455613" rtl="0" fontAlgn="base">
              <a:spcBef>
                <a:spcPct val="30000"/>
              </a:spcBef>
              <a:spcAft>
                <a:spcPct val="0"/>
              </a:spcAft>
              <a:defRPr sz="1200" kern="1200">
                <a:solidFill>
                  <a:srgbClr val="574319"/>
                </a:solidFill>
                <a:latin typeface="Segoe UI"/>
                <a:ea typeface="Geneva" pitchFamily="123" charset="-128"/>
                <a:cs typeface="+mn-cs"/>
              </a:defRPr>
            </a:lvl1pPr>
            <a:lvl2pPr marL="455613" algn="l" defTabSz="455613" rtl="0" fontAlgn="base">
              <a:spcBef>
                <a:spcPct val="30000"/>
              </a:spcBef>
              <a:spcAft>
                <a:spcPct val="0"/>
              </a:spcAft>
              <a:defRPr sz="1200" kern="1200">
                <a:solidFill>
                  <a:srgbClr val="574319"/>
                </a:solidFill>
                <a:latin typeface="Segoe UI"/>
                <a:ea typeface="Geneva" pitchFamily="123" charset="-128"/>
                <a:cs typeface="+mn-cs"/>
              </a:defRPr>
            </a:lvl2pPr>
            <a:lvl3pPr marL="912813" algn="l" defTabSz="455613" rtl="0" fontAlgn="base">
              <a:spcBef>
                <a:spcPct val="30000"/>
              </a:spcBef>
              <a:spcAft>
                <a:spcPct val="0"/>
              </a:spcAft>
              <a:defRPr sz="1200" kern="1200">
                <a:solidFill>
                  <a:srgbClr val="574319"/>
                </a:solidFill>
                <a:latin typeface="Segoe UI"/>
                <a:ea typeface="Geneva" pitchFamily="123" charset="-128"/>
                <a:cs typeface="+mn-cs"/>
              </a:defRPr>
            </a:lvl3pPr>
            <a:lvl4pPr marL="1370013" algn="l" defTabSz="455613" rtl="0" fontAlgn="base">
              <a:spcBef>
                <a:spcPct val="30000"/>
              </a:spcBef>
              <a:spcAft>
                <a:spcPct val="0"/>
              </a:spcAft>
              <a:defRPr sz="1200" kern="1200">
                <a:solidFill>
                  <a:srgbClr val="574319"/>
                </a:solidFill>
                <a:latin typeface="Segoe UI"/>
                <a:ea typeface="Geneva" pitchFamily="123" charset="-128"/>
                <a:cs typeface="+mn-cs"/>
              </a:defRPr>
            </a:lvl4pPr>
            <a:lvl5pPr marL="1827213" algn="l" defTabSz="455613" rtl="0" fontAlgn="base">
              <a:spcBef>
                <a:spcPct val="30000"/>
              </a:spcBef>
              <a:spcAft>
                <a:spcPct val="0"/>
              </a:spcAft>
              <a:defRPr sz="1200" kern="1200">
                <a:solidFill>
                  <a:srgbClr val="574319"/>
                </a:solidFill>
                <a:latin typeface="Segoe UI"/>
                <a:ea typeface="Geneva" pitchFamily="123" charset="-128"/>
                <a:cs typeface="+mn-cs"/>
              </a:defRPr>
            </a:lvl5pPr>
            <a:lvl6pPr marL="2285600" algn="l" defTabSz="457120" rtl="0" eaLnBrk="1" latinLnBrk="0" hangingPunct="1">
              <a:defRPr sz="1200" kern="1200">
                <a:solidFill>
                  <a:schemeClr val="tx1"/>
                </a:solidFill>
                <a:latin typeface="+mn-lt"/>
                <a:ea typeface="+mn-ea"/>
                <a:cs typeface="+mn-cs"/>
              </a:defRPr>
            </a:lvl6pPr>
            <a:lvl7pPr marL="2742720" algn="l" defTabSz="457120" rtl="0" eaLnBrk="1" latinLnBrk="0" hangingPunct="1">
              <a:defRPr sz="1200" kern="1200">
                <a:solidFill>
                  <a:schemeClr val="tx1"/>
                </a:solidFill>
                <a:latin typeface="+mn-lt"/>
                <a:ea typeface="+mn-ea"/>
                <a:cs typeface="+mn-cs"/>
              </a:defRPr>
            </a:lvl7pPr>
            <a:lvl8pPr marL="3199840" algn="l" defTabSz="457120" rtl="0" eaLnBrk="1" latinLnBrk="0" hangingPunct="1">
              <a:defRPr sz="1200" kern="1200">
                <a:solidFill>
                  <a:schemeClr val="tx1"/>
                </a:solidFill>
                <a:latin typeface="+mn-lt"/>
                <a:ea typeface="+mn-ea"/>
                <a:cs typeface="+mn-cs"/>
              </a:defRPr>
            </a:lvl8pPr>
            <a:lvl9pPr marL="3656960" algn="l" defTabSz="457120" rtl="0" eaLnBrk="1" latinLnBrk="0" hangingPunct="1">
              <a:defRPr sz="1200" kern="1200">
                <a:solidFill>
                  <a:schemeClr val="tx1"/>
                </a:solidFill>
                <a:latin typeface="+mn-lt"/>
                <a:ea typeface="+mn-ea"/>
                <a:cs typeface="+mn-cs"/>
              </a:defRPr>
            </a:lvl9pPr>
          </a:lstStyle>
          <a:p>
            <a:pPr marL="0" marR="0" lvl="0" indent="0" algn="l" defTabSz="455613" rtl="0" eaLnBrk="1" fontAlgn="base" latinLnBrk="0" hangingPunct="1">
              <a:lnSpc>
                <a:spcPct val="100000"/>
              </a:lnSpc>
              <a:spcBef>
                <a:spcPts val="600"/>
              </a:spcBef>
              <a:spcAft>
                <a:spcPts val="0"/>
              </a:spcAft>
              <a:buClr>
                <a:srgbClr val="C1D72E"/>
              </a:buClr>
              <a:buSzTx/>
              <a:buFontTx/>
              <a:buNone/>
              <a:tabLst/>
              <a:defRPr/>
            </a:pPr>
            <a:endParaRPr kumimoji="0" lang="en-US" sz="1100" b="0" i="0" u="none" strike="noStrike" kern="1200" cap="none" spc="0" normalizeH="0" baseline="0" noProof="0" dirty="0">
              <a:ln>
                <a:noFill/>
              </a:ln>
              <a:solidFill>
                <a:srgbClr val="53565A"/>
              </a:solidFill>
              <a:effectLst/>
              <a:uLnTx/>
              <a:uFillTx/>
              <a:latin typeface="Calibri" panose="020F0502020204030204"/>
              <a:ea typeface="Geneva" pitchFamily="123" charset="-128"/>
              <a:cs typeface="Arial" panose="020B0604020202020204" pitchFamily="34" charset="0"/>
            </a:endParaRPr>
          </a:p>
          <a:p>
            <a:pPr marL="171450" marR="0" lvl="0" indent="-171450" algn="l" defTabSz="455613" rtl="0" eaLnBrk="1" fontAlgn="base" latinLnBrk="0" hangingPunct="1">
              <a:lnSpc>
                <a:spcPct val="100000"/>
              </a:lnSpc>
              <a:spcBef>
                <a:spcPct val="30000"/>
              </a:spcBef>
              <a:spcAft>
                <a:spcPct val="0"/>
              </a:spcAft>
              <a:buClr>
                <a:srgbClr val="C1D72E"/>
              </a:buClr>
              <a:buSzTx/>
              <a:buFont typeface="Arial" panose="020B0604020202020204" pitchFamily="34" charset="0"/>
              <a:buChar char="•"/>
              <a:tabLst/>
              <a:defRPr/>
            </a:pPr>
            <a:endParaRPr kumimoji="0" lang="en-US" sz="1100" b="0" i="0" u="none" strike="noStrike" kern="1200" cap="none" spc="0" normalizeH="0" baseline="0" noProof="0" dirty="0">
              <a:ln>
                <a:noFill/>
              </a:ln>
              <a:solidFill>
                <a:srgbClr val="53565A"/>
              </a:solidFill>
              <a:effectLst/>
              <a:uLnTx/>
              <a:uFillTx/>
              <a:latin typeface="Calibri" panose="020F0502020204030204"/>
              <a:ea typeface="Geneva" pitchFamily="123" charset="-128"/>
              <a:cs typeface="Arial" panose="020B0604020202020204" pitchFamily="34" charset="0"/>
            </a:endParaRPr>
          </a:p>
        </p:txBody>
      </p:sp>
      <p:sp>
        <p:nvSpPr>
          <p:cNvPr id="5" name="Arrow: Chevron 4">
            <a:extLst>
              <a:ext uri="{FF2B5EF4-FFF2-40B4-BE49-F238E27FC236}">
                <a16:creationId xmlns:a16="http://schemas.microsoft.com/office/drawing/2014/main" id="{06F9234D-3E45-603F-5EF7-00E77D202113}"/>
              </a:ext>
            </a:extLst>
          </p:cNvPr>
          <p:cNvSpPr/>
          <p:nvPr/>
        </p:nvSpPr>
        <p:spPr>
          <a:xfrm>
            <a:off x="4571994" y="970793"/>
            <a:ext cx="196052" cy="271652"/>
          </a:xfrm>
          <a:prstGeom prst="chevron">
            <a:avLst/>
          </a:prstGeom>
          <a:solidFill>
            <a:srgbClr val="C1D7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B4D1F5D7-0B84-7A58-98FF-440C21BE7ACA}"/>
              </a:ext>
            </a:extLst>
          </p:cNvPr>
          <p:cNvSpPr txBox="1"/>
          <p:nvPr/>
        </p:nvSpPr>
        <p:spPr>
          <a:xfrm>
            <a:off x="594072" y="919993"/>
            <a:ext cx="3781884" cy="1785104"/>
          </a:xfrm>
          <a:prstGeom prst="rect">
            <a:avLst/>
          </a:prstGeom>
          <a:noFill/>
        </p:spPr>
        <p:txBody>
          <a:bodyPr wrap="square">
            <a:spAutoFit/>
          </a:bodyPr>
          <a:lstStyle/>
          <a:p>
            <a:pPr marL="0" marR="0" lvl="0" indent="0" algn="l" defTabSz="457200" rtl="0" eaLnBrk="1" fontAlgn="auto" latinLnBrk="0" hangingPunct="1">
              <a:lnSpc>
                <a:spcPct val="100000"/>
              </a:lnSpc>
              <a:spcBef>
                <a:spcPts val="600"/>
              </a:spcBef>
              <a:spcAft>
                <a:spcPts val="0"/>
              </a:spcAft>
              <a:buClrTx/>
              <a:buSzTx/>
              <a:buFontTx/>
              <a:buNone/>
              <a:tabLst/>
              <a:defRPr/>
            </a:pPr>
            <a:r>
              <a:rPr kumimoji="0" lang="en-US" sz="1400" b="1" i="0" u="none" strike="noStrike" kern="1200" cap="none" spc="0" normalizeH="0" baseline="0" noProof="0" dirty="0">
                <a:ln>
                  <a:noFill/>
                </a:ln>
                <a:solidFill>
                  <a:srgbClr val="19285D"/>
                </a:solidFill>
                <a:effectLst/>
                <a:uLnTx/>
                <a:uFillTx/>
                <a:latin typeface="Corbel" panose="020B0503020204020204" pitchFamily="34" charset="0"/>
                <a:ea typeface="Geneva" pitchFamily="123" charset="-128"/>
                <a:cs typeface="Arial" panose="020B0604020202020204" pitchFamily="34" charset="0"/>
              </a:rPr>
              <a:t>IDENTIFY THE SPIRAL</a:t>
            </a:r>
          </a:p>
          <a:p>
            <a:pPr marL="171450" marR="0" lvl="0" indent="-171450" algn="l" defTabSz="457200" rtl="0" eaLnBrk="1" fontAlgn="auto" latinLnBrk="0" hangingPunct="1">
              <a:lnSpc>
                <a:spcPct val="100000"/>
              </a:lnSpc>
              <a:spcBef>
                <a:spcPts val="0"/>
              </a:spcBef>
              <a:spcAft>
                <a:spcPts val="0"/>
              </a:spcAft>
              <a:buClr>
                <a:srgbClr val="C1D72E"/>
              </a:buClr>
              <a:buSzTx/>
              <a:buFont typeface="Arial" panose="020B0604020202020204" pitchFamily="34" charset="0"/>
              <a:buChar char="•"/>
              <a:tabLst/>
              <a:defRPr/>
            </a:pPr>
            <a:r>
              <a:rPr kumimoji="0" lang="en-US" sz="1100" b="0" i="0" u="none" strike="noStrike" kern="1200" cap="none" spc="0" normalizeH="0" baseline="0" noProof="0" dirty="0">
                <a:ln>
                  <a:noFill/>
                </a:ln>
                <a:solidFill>
                  <a:srgbClr val="53565A"/>
                </a:solidFill>
                <a:effectLst/>
                <a:uLnTx/>
                <a:uFillTx/>
                <a:latin typeface="Calibri" panose="020F0502020204030204"/>
                <a:ea typeface="Geneva" pitchFamily="123" charset="-128"/>
                <a:cs typeface="Arial" panose="020B0604020202020204" pitchFamily="34" charset="0"/>
              </a:rPr>
              <a:t>In advance of this activity, prepare at least three (3) example conversations with designated ‘rabbit hole’ turning points.</a:t>
            </a:r>
          </a:p>
          <a:p>
            <a:pPr marL="171450" marR="0" lvl="0" indent="-171450" algn="l" defTabSz="457200" rtl="0" eaLnBrk="1" fontAlgn="auto" latinLnBrk="0" hangingPunct="1">
              <a:lnSpc>
                <a:spcPct val="100000"/>
              </a:lnSpc>
              <a:spcBef>
                <a:spcPts val="0"/>
              </a:spcBef>
              <a:spcAft>
                <a:spcPts val="0"/>
              </a:spcAft>
              <a:buClr>
                <a:srgbClr val="C1D72E"/>
              </a:buClr>
              <a:buSzTx/>
              <a:buFont typeface="Arial" panose="020B0604020202020204" pitchFamily="34" charset="0"/>
              <a:buChar char="•"/>
              <a:tabLst/>
              <a:defRPr/>
            </a:pPr>
            <a:r>
              <a:rPr kumimoji="0" lang="en-US" sz="1100" b="0" i="0" u="none" strike="noStrike" kern="1200" cap="none" spc="0" normalizeH="0" baseline="0" noProof="0" dirty="0">
                <a:ln>
                  <a:noFill/>
                </a:ln>
                <a:solidFill>
                  <a:srgbClr val="53565A"/>
                </a:solidFill>
                <a:effectLst/>
                <a:uLnTx/>
                <a:uFillTx/>
                <a:latin typeface="Calibri" panose="020F0502020204030204"/>
                <a:ea typeface="Geneva" pitchFamily="123" charset="-128"/>
                <a:cs typeface="Arial" panose="020B0604020202020204" pitchFamily="34" charset="0"/>
              </a:rPr>
              <a:t>Discuss how to play the role of HCP and Rep with Kristi.</a:t>
            </a:r>
          </a:p>
          <a:p>
            <a:pPr marL="171450" marR="0" lvl="0" indent="-171450" algn="l" defTabSz="457200" rtl="0" eaLnBrk="1" fontAlgn="auto" latinLnBrk="0" hangingPunct="1">
              <a:lnSpc>
                <a:spcPct val="100000"/>
              </a:lnSpc>
              <a:spcBef>
                <a:spcPts val="0"/>
              </a:spcBef>
              <a:spcAft>
                <a:spcPts val="0"/>
              </a:spcAft>
              <a:buClr>
                <a:srgbClr val="C1D72E"/>
              </a:buClr>
              <a:buSzTx/>
              <a:buFont typeface="Arial" panose="020B0604020202020204" pitchFamily="34" charset="0"/>
              <a:buChar char="•"/>
              <a:tabLst/>
              <a:defRPr/>
            </a:pPr>
            <a:r>
              <a:rPr kumimoji="0" lang="en-US" sz="1100" b="0" i="0" u="none" strike="noStrike" kern="1200" cap="none" spc="0" normalizeH="0" baseline="0" noProof="0" dirty="0">
                <a:ln>
                  <a:noFill/>
                </a:ln>
                <a:solidFill>
                  <a:srgbClr val="53565A"/>
                </a:solidFill>
                <a:effectLst/>
                <a:uLnTx/>
                <a:uFillTx/>
                <a:latin typeface="Calibri" panose="020F0502020204030204"/>
                <a:ea typeface="Geneva" pitchFamily="123" charset="-128"/>
                <a:cs typeface="Arial" panose="020B0604020202020204" pitchFamily="34" charset="0"/>
              </a:rPr>
              <a:t>Note: The conversations don’t need to be scripted, but the subject matter and turning points should be set and solid.</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19285D"/>
              </a:solidFill>
              <a:effectLst/>
              <a:uLnTx/>
              <a:uFillTx/>
              <a:latin typeface="Corbel" panose="020B0503020204020204" pitchFamily="34" charset="0"/>
              <a:ea typeface="Geneva" pitchFamily="123" charset="-128"/>
              <a:cs typeface="Arial" panose="020B0604020202020204" pitchFamily="34" charset="0"/>
            </a:endParaRPr>
          </a:p>
          <a:p>
            <a:pPr marL="0" marR="0" lvl="0" indent="0" algn="l" defTabSz="457200" rtl="0" eaLnBrk="1" fontAlgn="auto" latinLnBrk="0" hangingPunct="1">
              <a:lnSpc>
                <a:spcPct val="100000"/>
              </a:lnSpc>
              <a:spcBef>
                <a:spcPts val="60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Calibri" panose="020F0502020204030204"/>
              <a:ea typeface="Geneva" pitchFamily="123" charset="-128"/>
              <a:cs typeface="Arial" panose="020B0604020202020204" pitchFamily="34" charset="0"/>
            </a:endParaRPr>
          </a:p>
        </p:txBody>
      </p:sp>
      <p:sp>
        <p:nvSpPr>
          <p:cNvPr id="12" name="Arrow: Chevron 5">
            <a:extLst>
              <a:ext uri="{FF2B5EF4-FFF2-40B4-BE49-F238E27FC236}">
                <a16:creationId xmlns:a16="http://schemas.microsoft.com/office/drawing/2014/main" id="{3A1DCB85-CD11-913B-7005-DAA1FBF1B5A4}"/>
              </a:ext>
            </a:extLst>
          </p:cNvPr>
          <p:cNvSpPr/>
          <p:nvPr/>
        </p:nvSpPr>
        <p:spPr>
          <a:xfrm>
            <a:off x="398019" y="970793"/>
            <a:ext cx="196052" cy="271652"/>
          </a:xfrm>
          <a:prstGeom prst="chevron">
            <a:avLst/>
          </a:prstGeom>
          <a:solidFill>
            <a:srgbClr val="C1D7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792B2006-06AC-BF27-C80B-936A51249AB6}"/>
              </a:ext>
            </a:extLst>
          </p:cNvPr>
          <p:cNvSpPr txBox="1"/>
          <p:nvPr/>
        </p:nvSpPr>
        <p:spPr>
          <a:xfrm>
            <a:off x="4768046" y="919993"/>
            <a:ext cx="4155486" cy="1492716"/>
          </a:xfrm>
          <a:prstGeom prst="rect">
            <a:avLst/>
          </a:prstGeom>
          <a:noFill/>
        </p:spPr>
        <p:txBody>
          <a:bodyPr wrap="square">
            <a:spAutoFit/>
          </a:bodyPr>
          <a:lstStyle/>
          <a:p>
            <a:pPr marL="0" marR="0" lvl="0" indent="0" algn="l" defTabSz="457200" rtl="0" eaLnBrk="1" fontAlgn="auto" latinLnBrk="0" hangingPunct="1">
              <a:lnSpc>
                <a:spcPct val="100000"/>
              </a:lnSpc>
              <a:spcBef>
                <a:spcPts val="600"/>
              </a:spcBef>
              <a:spcAft>
                <a:spcPts val="0"/>
              </a:spcAft>
              <a:buClrTx/>
              <a:buSzTx/>
              <a:buFontTx/>
              <a:buNone/>
              <a:tabLst/>
              <a:defRPr/>
            </a:pPr>
            <a:r>
              <a:rPr kumimoji="0" lang="en-US" sz="1400" b="1" i="0" u="none" strike="noStrike" kern="1200" cap="none" spc="0" normalizeH="0" baseline="0" noProof="0" dirty="0">
                <a:ln>
                  <a:noFill/>
                </a:ln>
                <a:solidFill>
                  <a:srgbClr val="19285D"/>
                </a:solidFill>
                <a:effectLst/>
                <a:uLnTx/>
                <a:uFillTx/>
                <a:latin typeface="Corbel" panose="020B0503020204020204" pitchFamily="34" charset="0"/>
                <a:ea typeface="Geneva" pitchFamily="123" charset="-128"/>
                <a:cs typeface="Arial" panose="020B0604020202020204" pitchFamily="34" charset="0"/>
              </a:rPr>
              <a:t>DIALOGUE DUO PRACTICE</a:t>
            </a:r>
          </a:p>
          <a:p>
            <a:pPr marL="171450" marR="0" lvl="0" indent="-171450" algn="l" defTabSz="457200" rtl="0" eaLnBrk="1" fontAlgn="auto" latinLnBrk="0" hangingPunct="1">
              <a:lnSpc>
                <a:spcPct val="100000"/>
              </a:lnSpc>
              <a:spcBef>
                <a:spcPts val="0"/>
              </a:spcBef>
              <a:spcAft>
                <a:spcPts val="0"/>
              </a:spcAft>
              <a:buClr>
                <a:srgbClr val="C1D72E"/>
              </a:buClr>
              <a:buSzTx/>
              <a:buFont typeface="Arial" panose="020B0604020202020204" pitchFamily="34" charset="0"/>
              <a:buChar char="•"/>
              <a:tabLst/>
              <a:defRPr/>
            </a:pPr>
            <a:r>
              <a:rPr kumimoji="0" lang="en-US" sz="1100" b="0" i="0" u="none" strike="noStrike" kern="1200" cap="none" spc="0" normalizeH="0" baseline="0" noProof="0" dirty="0">
                <a:ln>
                  <a:noFill/>
                </a:ln>
                <a:solidFill>
                  <a:srgbClr val="53565A"/>
                </a:solidFill>
                <a:effectLst/>
                <a:uLnTx/>
                <a:uFillTx/>
                <a:latin typeface="Calibri" panose="020F0502020204030204"/>
                <a:ea typeface="Geneva" pitchFamily="123" charset="-128"/>
                <a:cs typeface="Arial" panose="020B0604020202020204" pitchFamily="34" charset="0"/>
              </a:rPr>
              <a:t>In advance of this activity, craft different HCP contexts for each duo.</a:t>
            </a:r>
          </a:p>
          <a:p>
            <a:pPr marL="628650" marR="0" lvl="1" indent="-171450" algn="l" defTabSz="457200" rtl="0" eaLnBrk="1" fontAlgn="auto" latinLnBrk="0" hangingPunct="1">
              <a:lnSpc>
                <a:spcPct val="100000"/>
              </a:lnSpc>
              <a:spcBef>
                <a:spcPts val="0"/>
              </a:spcBef>
              <a:spcAft>
                <a:spcPts val="0"/>
              </a:spcAft>
              <a:buClr>
                <a:srgbClr val="C1D72E"/>
              </a:buClr>
              <a:buSzTx/>
              <a:buFont typeface="Arial" panose="020B0604020202020204" pitchFamily="34" charset="0"/>
              <a:buChar char="•"/>
              <a:tabLst/>
              <a:defRPr/>
            </a:pPr>
            <a:r>
              <a:rPr kumimoji="0" lang="en-US" sz="1100" b="0" i="0" u="none" strike="noStrike" kern="1200" cap="none" spc="0" normalizeH="0" baseline="0" noProof="0" dirty="0">
                <a:ln>
                  <a:noFill/>
                </a:ln>
                <a:solidFill>
                  <a:srgbClr val="53565A"/>
                </a:solidFill>
                <a:effectLst/>
                <a:uLnTx/>
                <a:uFillTx/>
                <a:latin typeface="Calibri" panose="020F0502020204030204"/>
                <a:ea typeface="Geneva" pitchFamily="123" charset="-128"/>
                <a:cs typeface="Arial" panose="020B0604020202020204" pitchFamily="34" charset="0"/>
              </a:rPr>
              <a:t>Note: These may be very high-level write-ups.</a:t>
            </a:r>
          </a:p>
          <a:p>
            <a:pPr marL="628650" marR="0" lvl="1" indent="-171450" algn="l" defTabSz="457200" rtl="0" eaLnBrk="1" fontAlgn="auto" latinLnBrk="0" hangingPunct="1">
              <a:lnSpc>
                <a:spcPct val="100000"/>
              </a:lnSpc>
              <a:spcBef>
                <a:spcPts val="0"/>
              </a:spcBef>
              <a:spcAft>
                <a:spcPts val="0"/>
              </a:spcAft>
              <a:buClr>
                <a:srgbClr val="C1D72E"/>
              </a:buClr>
              <a:buSzTx/>
              <a:buFont typeface="Arial" panose="020B0604020202020204" pitchFamily="34" charset="0"/>
              <a:buChar char="•"/>
              <a:tabLst/>
              <a:defRPr/>
            </a:pPr>
            <a:r>
              <a:rPr kumimoji="0" lang="en-US" sz="1100" b="0" i="0" u="none" strike="noStrike" kern="1200" cap="none" spc="0" normalizeH="0" baseline="0" noProof="0" dirty="0">
                <a:ln>
                  <a:noFill/>
                </a:ln>
                <a:solidFill>
                  <a:srgbClr val="53565A"/>
                </a:solidFill>
                <a:effectLst/>
                <a:uLnTx/>
                <a:uFillTx/>
                <a:latin typeface="Calibri" panose="020F0502020204030204"/>
                <a:ea typeface="Geneva" pitchFamily="123" charset="-128"/>
                <a:cs typeface="Arial" panose="020B0604020202020204" pitchFamily="34" charset="0"/>
              </a:rPr>
              <a:t>As an alternate option, participants may instead share details about one of their real-life HCPs with their partner and have them role-play as that actual HCP.</a:t>
            </a:r>
          </a:p>
          <a:p>
            <a:pPr marL="171450" marR="0" lvl="0" indent="-171450" algn="l" defTabSz="457200" rtl="0" eaLnBrk="1" fontAlgn="auto" latinLnBrk="0" hangingPunct="1">
              <a:lnSpc>
                <a:spcPct val="100000"/>
              </a:lnSpc>
              <a:spcBef>
                <a:spcPts val="0"/>
              </a:spcBef>
              <a:spcAft>
                <a:spcPts val="0"/>
              </a:spcAft>
              <a:buClr>
                <a:srgbClr val="C1D72E"/>
              </a:buClr>
              <a:buSzTx/>
              <a:buFont typeface="Arial" panose="020B0604020202020204" pitchFamily="34" charset="0"/>
              <a:buChar char="•"/>
              <a:tabLst/>
              <a:defRPr/>
            </a:pPr>
            <a:r>
              <a:rPr kumimoji="0" lang="en-US" sz="1100" b="0" i="0" u="none" strike="noStrike" kern="1200" cap="none" spc="0" normalizeH="0" baseline="0" noProof="0" dirty="0">
                <a:ln>
                  <a:noFill/>
                </a:ln>
                <a:solidFill>
                  <a:srgbClr val="53565A"/>
                </a:solidFill>
                <a:effectLst/>
                <a:uLnTx/>
                <a:uFillTx/>
                <a:latin typeface="Calibri" panose="020F0502020204030204"/>
                <a:ea typeface="Geneva" pitchFamily="123" charset="-128"/>
                <a:cs typeface="Arial" panose="020B0604020202020204" pitchFamily="34" charset="0"/>
              </a:rPr>
              <a:t>Prepare a separate slide for each HCP context.</a:t>
            </a:r>
            <a:endParaRPr lang="en-US" dirty="0"/>
          </a:p>
        </p:txBody>
      </p:sp>
    </p:spTree>
    <p:extLst>
      <p:ext uri="{BB962C8B-B14F-4D97-AF65-F5344CB8AC3E}">
        <p14:creationId xmlns:p14="http://schemas.microsoft.com/office/powerpoint/2010/main" val="265109878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8B78F62-BF35-4C91-A4A7-DDD503DC34D3}"/>
              </a:ext>
            </a:extLst>
          </p:cNvPr>
          <p:cNvSpPr/>
          <p:nvPr/>
        </p:nvSpPr>
        <p:spPr>
          <a:xfrm>
            <a:off x="43260" y="2982032"/>
            <a:ext cx="4771628" cy="33832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E45B18C6-DB08-46C3-B35F-F7559CADC130}"/>
              </a:ext>
            </a:extLst>
          </p:cNvPr>
          <p:cNvSpPr/>
          <p:nvPr/>
        </p:nvSpPr>
        <p:spPr>
          <a:xfrm>
            <a:off x="43260" y="3035300"/>
            <a:ext cx="1905000" cy="279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DA568A2C-5DCF-4D1F-81D9-15513054B10E}"/>
              </a:ext>
            </a:extLst>
          </p:cNvPr>
          <p:cNvSpPr/>
          <p:nvPr/>
        </p:nvSpPr>
        <p:spPr>
          <a:xfrm>
            <a:off x="4727029" y="539510"/>
            <a:ext cx="4188371" cy="4037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257623C8-FB3F-4E8C-925B-019E65013A08}"/>
              </a:ext>
            </a:extLst>
          </p:cNvPr>
          <p:cNvSpPr txBox="1"/>
          <p:nvPr/>
        </p:nvSpPr>
        <p:spPr>
          <a:xfrm>
            <a:off x="381318" y="515879"/>
            <a:ext cx="5766933"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19285D"/>
                </a:solidFill>
                <a:effectLst/>
                <a:uLnTx/>
                <a:uFillTx/>
                <a:latin typeface="Corbel" panose="020B0503020204020204" pitchFamily="34" charset="0"/>
                <a:ea typeface="+mn-ea"/>
                <a:cs typeface="Arial" panose="020B0604020202020204" pitchFamily="34" charset="0"/>
              </a:rPr>
              <a:t>HOW TO USE THIS GUIDE</a:t>
            </a:r>
          </a:p>
        </p:txBody>
      </p:sp>
      <p:sp>
        <p:nvSpPr>
          <p:cNvPr id="8" name="Notes Placeholder 2">
            <a:extLst>
              <a:ext uri="{FF2B5EF4-FFF2-40B4-BE49-F238E27FC236}">
                <a16:creationId xmlns:a16="http://schemas.microsoft.com/office/drawing/2014/main" id="{D64C4706-9556-4228-98D1-4DBD0ACE1A45}"/>
              </a:ext>
            </a:extLst>
          </p:cNvPr>
          <p:cNvSpPr txBox="1">
            <a:spLocks/>
          </p:cNvSpPr>
          <p:nvPr/>
        </p:nvSpPr>
        <p:spPr>
          <a:xfrm>
            <a:off x="381318" y="808762"/>
            <a:ext cx="8381364" cy="448244"/>
          </a:xfrm>
          <a:prstGeom prst="rect">
            <a:avLst/>
          </a:prstGeom>
          <a:noFill/>
          <a:ln>
            <a:noFill/>
          </a:ln>
        </p:spPr>
        <p:txBody>
          <a:bodyPr vert="horz" lIns="93177" tIns="46589" rIns="93177" bIns="46589" rtlCol="0"/>
          <a:lstStyle>
            <a:lvl1pPr algn="l" defTabSz="455613" rtl="0" fontAlgn="base">
              <a:spcBef>
                <a:spcPct val="30000"/>
              </a:spcBef>
              <a:spcAft>
                <a:spcPct val="0"/>
              </a:spcAft>
              <a:defRPr sz="1200" kern="1200">
                <a:solidFill>
                  <a:srgbClr val="574319"/>
                </a:solidFill>
                <a:latin typeface="Segoe UI"/>
                <a:ea typeface="Geneva" pitchFamily="123" charset="-128"/>
                <a:cs typeface="+mn-cs"/>
              </a:defRPr>
            </a:lvl1pPr>
            <a:lvl2pPr marL="455613" algn="l" defTabSz="455613" rtl="0" fontAlgn="base">
              <a:spcBef>
                <a:spcPct val="30000"/>
              </a:spcBef>
              <a:spcAft>
                <a:spcPct val="0"/>
              </a:spcAft>
              <a:defRPr sz="1200" kern="1200">
                <a:solidFill>
                  <a:srgbClr val="574319"/>
                </a:solidFill>
                <a:latin typeface="Segoe UI"/>
                <a:ea typeface="Geneva" pitchFamily="123" charset="-128"/>
                <a:cs typeface="+mn-cs"/>
              </a:defRPr>
            </a:lvl2pPr>
            <a:lvl3pPr marL="912813" algn="l" defTabSz="455613" rtl="0" fontAlgn="base">
              <a:spcBef>
                <a:spcPct val="30000"/>
              </a:spcBef>
              <a:spcAft>
                <a:spcPct val="0"/>
              </a:spcAft>
              <a:defRPr sz="1200" kern="1200">
                <a:solidFill>
                  <a:srgbClr val="574319"/>
                </a:solidFill>
                <a:latin typeface="Segoe UI"/>
                <a:ea typeface="Geneva" pitchFamily="123" charset="-128"/>
                <a:cs typeface="+mn-cs"/>
              </a:defRPr>
            </a:lvl3pPr>
            <a:lvl4pPr marL="1370013" algn="l" defTabSz="455613" rtl="0" fontAlgn="base">
              <a:spcBef>
                <a:spcPct val="30000"/>
              </a:spcBef>
              <a:spcAft>
                <a:spcPct val="0"/>
              </a:spcAft>
              <a:defRPr sz="1200" kern="1200">
                <a:solidFill>
                  <a:srgbClr val="574319"/>
                </a:solidFill>
                <a:latin typeface="Segoe UI"/>
                <a:ea typeface="Geneva" pitchFamily="123" charset="-128"/>
                <a:cs typeface="+mn-cs"/>
              </a:defRPr>
            </a:lvl4pPr>
            <a:lvl5pPr marL="1827213" algn="l" defTabSz="455613" rtl="0" fontAlgn="base">
              <a:spcBef>
                <a:spcPct val="30000"/>
              </a:spcBef>
              <a:spcAft>
                <a:spcPct val="0"/>
              </a:spcAft>
              <a:defRPr sz="1200" kern="1200">
                <a:solidFill>
                  <a:srgbClr val="574319"/>
                </a:solidFill>
                <a:latin typeface="Segoe UI"/>
                <a:ea typeface="Geneva" pitchFamily="123" charset="-128"/>
                <a:cs typeface="+mn-cs"/>
              </a:defRPr>
            </a:lvl5pPr>
            <a:lvl6pPr marL="2285600" algn="l" defTabSz="457120" rtl="0" eaLnBrk="1" latinLnBrk="0" hangingPunct="1">
              <a:defRPr sz="1200" kern="1200">
                <a:solidFill>
                  <a:schemeClr val="tx1"/>
                </a:solidFill>
                <a:latin typeface="+mn-lt"/>
                <a:ea typeface="+mn-ea"/>
                <a:cs typeface="+mn-cs"/>
              </a:defRPr>
            </a:lvl6pPr>
            <a:lvl7pPr marL="2742720" algn="l" defTabSz="457120" rtl="0" eaLnBrk="1" latinLnBrk="0" hangingPunct="1">
              <a:defRPr sz="1200" kern="1200">
                <a:solidFill>
                  <a:schemeClr val="tx1"/>
                </a:solidFill>
                <a:latin typeface="+mn-lt"/>
                <a:ea typeface="+mn-ea"/>
                <a:cs typeface="+mn-cs"/>
              </a:defRPr>
            </a:lvl7pPr>
            <a:lvl8pPr marL="3199840" algn="l" defTabSz="457120" rtl="0" eaLnBrk="1" latinLnBrk="0" hangingPunct="1">
              <a:defRPr sz="1200" kern="1200">
                <a:solidFill>
                  <a:schemeClr val="tx1"/>
                </a:solidFill>
                <a:latin typeface="+mn-lt"/>
                <a:ea typeface="+mn-ea"/>
                <a:cs typeface="+mn-cs"/>
              </a:defRPr>
            </a:lvl8pPr>
            <a:lvl9pPr marL="3656960" algn="l" defTabSz="457120" rtl="0" eaLnBrk="1" latinLnBrk="0" hangingPunct="1">
              <a:defRPr sz="1200" kern="1200">
                <a:solidFill>
                  <a:schemeClr val="tx1"/>
                </a:solidFill>
                <a:latin typeface="+mn-lt"/>
                <a:ea typeface="+mn-ea"/>
                <a:cs typeface="+mn-cs"/>
              </a:defRPr>
            </a:lvl9pPr>
          </a:lstStyle>
          <a:p>
            <a:pPr marL="0" marR="0" lvl="0" indent="0" algn="l" defTabSz="455613" rtl="0" eaLnBrk="1" fontAlgn="base" latinLnBrk="0" hangingPunct="1">
              <a:lnSpc>
                <a:spcPct val="100000"/>
              </a:lnSpc>
              <a:spcBef>
                <a:spcPts val="300"/>
              </a:spcBef>
              <a:spcAft>
                <a:spcPct val="0"/>
              </a:spcAft>
              <a:buClr>
                <a:srgbClr val="53565A"/>
              </a:buClr>
              <a:buSzTx/>
              <a:buFontTx/>
              <a:buNone/>
              <a:tabLst/>
              <a:defRPr/>
            </a:pPr>
            <a:r>
              <a:rPr kumimoji="0" lang="en-US" sz="1100" b="1" i="0" u="none" strike="noStrike" kern="1200" cap="none" spc="0" normalizeH="0" baseline="0" noProof="0" dirty="0">
                <a:ln>
                  <a:noFill/>
                </a:ln>
                <a:solidFill>
                  <a:srgbClr val="404040"/>
                </a:solidFill>
                <a:effectLst/>
                <a:uLnTx/>
                <a:uFillTx/>
                <a:latin typeface="Arial" panose="020B0604020202020204" pitchFamily="34" charset="0"/>
                <a:ea typeface="Geneva" pitchFamily="123" charset="-128"/>
                <a:cs typeface="Arial" panose="020B0604020202020204" pitchFamily="34" charset="0"/>
              </a:rPr>
              <a:t>This workshop is developed in PowerPoint (PPT) to function as both a Facilitator Guide and as presentation slides. Prior to the workshop, review this page to familiarize yourself with how to navigate the PPT seamlessly during the session. </a:t>
            </a:r>
          </a:p>
        </p:txBody>
      </p:sp>
      <p:graphicFrame>
        <p:nvGraphicFramePr>
          <p:cNvPr id="9" name="Table 8">
            <a:extLst>
              <a:ext uri="{FF2B5EF4-FFF2-40B4-BE49-F238E27FC236}">
                <a16:creationId xmlns:a16="http://schemas.microsoft.com/office/drawing/2014/main" id="{ED6EDA9F-9CB7-4343-926C-EE7329439368}"/>
              </a:ext>
            </a:extLst>
          </p:cNvPr>
          <p:cNvGraphicFramePr>
            <a:graphicFrameLocks noGrp="1"/>
          </p:cNvGraphicFramePr>
          <p:nvPr>
            <p:extLst>
              <p:ext uri="{D42A27DB-BD31-4B8C-83A1-F6EECF244321}">
                <p14:modId xmlns:p14="http://schemas.microsoft.com/office/powerpoint/2010/main" val="3688036552"/>
              </p:ext>
            </p:extLst>
          </p:nvPr>
        </p:nvGraphicFramePr>
        <p:xfrm>
          <a:off x="450168" y="1448055"/>
          <a:ext cx="8239083" cy="4919382"/>
        </p:xfrm>
        <a:graphic>
          <a:graphicData uri="http://schemas.openxmlformats.org/drawingml/2006/table">
            <a:tbl>
              <a:tblPr firstRow="1" bandRow="1"/>
              <a:tblGrid>
                <a:gridCol w="1312729">
                  <a:extLst>
                    <a:ext uri="{9D8B030D-6E8A-4147-A177-3AD203B41FA5}">
                      <a16:colId xmlns:a16="http://schemas.microsoft.com/office/drawing/2014/main" val="2162366912"/>
                    </a:ext>
                  </a:extLst>
                </a:gridCol>
                <a:gridCol w="1573427">
                  <a:extLst>
                    <a:ext uri="{9D8B030D-6E8A-4147-A177-3AD203B41FA5}">
                      <a16:colId xmlns:a16="http://schemas.microsoft.com/office/drawing/2014/main" val="1902616275"/>
                    </a:ext>
                  </a:extLst>
                </a:gridCol>
                <a:gridCol w="1837038">
                  <a:extLst>
                    <a:ext uri="{9D8B030D-6E8A-4147-A177-3AD203B41FA5}">
                      <a16:colId xmlns:a16="http://schemas.microsoft.com/office/drawing/2014/main" val="20001"/>
                    </a:ext>
                  </a:extLst>
                </a:gridCol>
                <a:gridCol w="3515889">
                  <a:extLst>
                    <a:ext uri="{9D8B030D-6E8A-4147-A177-3AD203B41FA5}">
                      <a16:colId xmlns:a16="http://schemas.microsoft.com/office/drawing/2014/main" val="20002"/>
                    </a:ext>
                  </a:extLst>
                </a:gridCol>
              </a:tblGrid>
              <a:tr h="340362">
                <a:tc>
                  <a:txBody>
                    <a:bodyPr/>
                    <a:lstStyle/>
                    <a:p>
                      <a:pPr algn="ctr"/>
                      <a:r>
                        <a:rPr lang="en-US" sz="1000" b="1" dirty="0">
                          <a:solidFill>
                            <a:schemeClr val="bg1"/>
                          </a:solidFill>
                          <a:latin typeface="Calibri" panose="020F0502020204030204" pitchFamily="34" charset="0"/>
                          <a:cs typeface="Calibri" panose="020F0502020204030204" pitchFamily="34" charset="0"/>
                        </a:rPr>
                        <a:t>View</a:t>
                      </a:r>
                    </a:p>
                  </a:txBody>
                  <a:tcPr>
                    <a:lnL w="12700" cap="flat" cmpd="sng" algn="ctr">
                      <a:noFill/>
                      <a:prstDash val="solid"/>
                      <a:round/>
                      <a:headEnd type="none" w="med" len="med"/>
                      <a:tailEnd type="none" w="med" len="med"/>
                    </a:lnL>
                    <a:lnR w="12700" cap="flat" cmpd="sng" algn="ctr">
                      <a:solidFill>
                        <a:srgbClr val="19285D"/>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19285D"/>
                    </a:solidFill>
                  </a:tcPr>
                </a:tc>
                <a:tc>
                  <a:txBody>
                    <a:bodyPr/>
                    <a:lstStyle/>
                    <a:p>
                      <a:pPr algn="ctr"/>
                      <a:r>
                        <a:rPr lang="en-US" sz="1000" b="1" dirty="0">
                          <a:solidFill>
                            <a:schemeClr val="bg1"/>
                          </a:solidFill>
                          <a:latin typeface="Calibri" panose="020F0502020204030204" pitchFamily="34" charset="0"/>
                          <a:cs typeface="Calibri" panose="020F0502020204030204" pitchFamily="34" charset="0"/>
                        </a:rPr>
                        <a:t>Primary Audience</a:t>
                      </a:r>
                    </a:p>
                  </a:txBody>
                  <a:tcPr>
                    <a:lnL w="12700" cap="flat" cmpd="sng" algn="ctr">
                      <a:solidFill>
                        <a:srgbClr val="19285D"/>
                      </a:solidFill>
                      <a:prstDash val="solid"/>
                      <a:round/>
                      <a:headEnd type="none" w="med" len="med"/>
                      <a:tailEnd type="none" w="med" len="med"/>
                    </a:lnL>
                    <a:lnR w="12700" cap="flat" cmpd="sng" algn="ctr">
                      <a:solidFill>
                        <a:srgbClr val="19285D"/>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19285D"/>
                    </a:solidFill>
                  </a:tcPr>
                </a:tc>
                <a:tc>
                  <a:txBody>
                    <a:bodyPr/>
                    <a:lstStyle>
                      <a:lvl1pPr marL="0" algn="l" defTabSz="457154" rtl="0" eaLnBrk="1" latinLnBrk="0" hangingPunct="1">
                        <a:defRPr sz="1799" b="1" kern="1200">
                          <a:solidFill>
                            <a:schemeClr val="lt1"/>
                          </a:solidFill>
                          <a:latin typeface="Calibri" panose="020F0502020204030204"/>
                        </a:defRPr>
                      </a:lvl1pPr>
                      <a:lvl2pPr marL="457154" algn="l" defTabSz="457154" rtl="0" eaLnBrk="1" latinLnBrk="0" hangingPunct="1">
                        <a:defRPr sz="1799" b="1" kern="1200">
                          <a:solidFill>
                            <a:schemeClr val="lt1"/>
                          </a:solidFill>
                          <a:latin typeface="Calibri" panose="020F0502020204030204"/>
                        </a:defRPr>
                      </a:lvl2pPr>
                      <a:lvl3pPr marL="914306" algn="l" defTabSz="457154" rtl="0" eaLnBrk="1" latinLnBrk="0" hangingPunct="1">
                        <a:defRPr sz="1799" b="1" kern="1200">
                          <a:solidFill>
                            <a:schemeClr val="lt1"/>
                          </a:solidFill>
                          <a:latin typeface="Calibri" panose="020F0502020204030204"/>
                        </a:defRPr>
                      </a:lvl3pPr>
                      <a:lvl4pPr marL="1371460" algn="l" defTabSz="457154" rtl="0" eaLnBrk="1" latinLnBrk="0" hangingPunct="1">
                        <a:defRPr sz="1799" b="1" kern="1200">
                          <a:solidFill>
                            <a:schemeClr val="lt1"/>
                          </a:solidFill>
                          <a:latin typeface="Calibri" panose="020F0502020204030204"/>
                        </a:defRPr>
                      </a:lvl4pPr>
                      <a:lvl5pPr marL="1828612" algn="l" defTabSz="457154" rtl="0" eaLnBrk="1" latinLnBrk="0" hangingPunct="1">
                        <a:defRPr sz="1799" b="1" kern="1200">
                          <a:solidFill>
                            <a:schemeClr val="lt1"/>
                          </a:solidFill>
                          <a:latin typeface="Calibri" panose="020F0502020204030204"/>
                        </a:defRPr>
                      </a:lvl5pPr>
                      <a:lvl6pPr marL="2285766" algn="l" defTabSz="457154" rtl="0" eaLnBrk="1" latinLnBrk="0" hangingPunct="1">
                        <a:defRPr sz="1799" b="1" kern="1200">
                          <a:solidFill>
                            <a:schemeClr val="lt1"/>
                          </a:solidFill>
                          <a:latin typeface="Calibri" panose="020F0502020204030204"/>
                        </a:defRPr>
                      </a:lvl6pPr>
                      <a:lvl7pPr marL="2742919" algn="l" defTabSz="457154" rtl="0" eaLnBrk="1" latinLnBrk="0" hangingPunct="1">
                        <a:defRPr sz="1799" b="1" kern="1200">
                          <a:solidFill>
                            <a:schemeClr val="lt1"/>
                          </a:solidFill>
                          <a:latin typeface="Calibri" panose="020F0502020204030204"/>
                        </a:defRPr>
                      </a:lvl7pPr>
                      <a:lvl8pPr marL="3200072" algn="l" defTabSz="457154" rtl="0" eaLnBrk="1" latinLnBrk="0" hangingPunct="1">
                        <a:defRPr sz="1799" b="1" kern="1200">
                          <a:solidFill>
                            <a:schemeClr val="lt1"/>
                          </a:solidFill>
                          <a:latin typeface="Calibri" panose="020F0502020204030204"/>
                        </a:defRPr>
                      </a:lvl8pPr>
                      <a:lvl9pPr marL="3657226" algn="l" defTabSz="457154" rtl="0" eaLnBrk="1" latinLnBrk="0" hangingPunct="1">
                        <a:defRPr sz="1799" b="1" kern="1200">
                          <a:solidFill>
                            <a:schemeClr val="lt1"/>
                          </a:solidFill>
                          <a:latin typeface="Calibri" panose="020F0502020204030204"/>
                        </a:defRPr>
                      </a:lvl9pPr>
                    </a:lstStyle>
                    <a:p>
                      <a:pPr algn="ctr"/>
                      <a:r>
                        <a:rPr lang="en-US" sz="1000" b="1" dirty="0">
                          <a:solidFill>
                            <a:schemeClr val="bg1"/>
                          </a:solidFill>
                          <a:latin typeface="Calibri" panose="020F0502020204030204" pitchFamily="34" charset="0"/>
                          <a:cs typeface="Calibri" panose="020F0502020204030204" pitchFamily="34" charset="0"/>
                        </a:rPr>
                        <a:t>Primary Audience Sees</a:t>
                      </a:r>
                    </a:p>
                  </a:txBody>
                  <a:tcPr>
                    <a:lnL w="12700" cap="flat" cmpd="sng" algn="ctr">
                      <a:solidFill>
                        <a:srgbClr val="19285D"/>
                      </a:solidFill>
                      <a:prstDash val="solid"/>
                      <a:round/>
                      <a:headEnd type="none" w="med" len="med"/>
                      <a:tailEnd type="none" w="med" len="med"/>
                    </a:lnL>
                    <a:lnR w="12700" cap="flat" cmpd="sng" algn="ctr">
                      <a:solidFill>
                        <a:srgbClr val="19285D"/>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19285D"/>
                    </a:solidFill>
                  </a:tcPr>
                </a:tc>
                <a:tc>
                  <a:txBody>
                    <a:bodyPr/>
                    <a:lstStyle>
                      <a:lvl1pPr marL="0" algn="l" defTabSz="457154" rtl="0" eaLnBrk="1" latinLnBrk="0" hangingPunct="1">
                        <a:defRPr sz="1799" b="1" kern="1200">
                          <a:solidFill>
                            <a:schemeClr val="lt1"/>
                          </a:solidFill>
                          <a:latin typeface="Calibri" panose="020F0502020204030204"/>
                        </a:defRPr>
                      </a:lvl1pPr>
                      <a:lvl2pPr marL="457154" algn="l" defTabSz="457154" rtl="0" eaLnBrk="1" latinLnBrk="0" hangingPunct="1">
                        <a:defRPr sz="1799" b="1" kern="1200">
                          <a:solidFill>
                            <a:schemeClr val="lt1"/>
                          </a:solidFill>
                          <a:latin typeface="Calibri" panose="020F0502020204030204"/>
                        </a:defRPr>
                      </a:lvl2pPr>
                      <a:lvl3pPr marL="914306" algn="l" defTabSz="457154" rtl="0" eaLnBrk="1" latinLnBrk="0" hangingPunct="1">
                        <a:defRPr sz="1799" b="1" kern="1200">
                          <a:solidFill>
                            <a:schemeClr val="lt1"/>
                          </a:solidFill>
                          <a:latin typeface="Calibri" panose="020F0502020204030204"/>
                        </a:defRPr>
                      </a:lvl3pPr>
                      <a:lvl4pPr marL="1371460" algn="l" defTabSz="457154" rtl="0" eaLnBrk="1" latinLnBrk="0" hangingPunct="1">
                        <a:defRPr sz="1799" b="1" kern="1200">
                          <a:solidFill>
                            <a:schemeClr val="lt1"/>
                          </a:solidFill>
                          <a:latin typeface="Calibri" panose="020F0502020204030204"/>
                        </a:defRPr>
                      </a:lvl4pPr>
                      <a:lvl5pPr marL="1828612" algn="l" defTabSz="457154" rtl="0" eaLnBrk="1" latinLnBrk="0" hangingPunct="1">
                        <a:defRPr sz="1799" b="1" kern="1200">
                          <a:solidFill>
                            <a:schemeClr val="lt1"/>
                          </a:solidFill>
                          <a:latin typeface="Calibri" panose="020F0502020204030204"/>
                        </a:defRPr>
                      </a:lvl5pPr>
                      <a:lvl6pPr marL="2285766" algn="l" defTabSz="457154" rtl="0" eaLnBrk="1" latinLnBrk="0" hangingPunct="1">
                        <a:defRPr sz="1799" b="1" kern="1200">
                          <a:solidFill>
                            <a:schemeClr val="lt1"/>
                          </a:solidFill>
                          <a:latin typeface="Calibri" panose="020F0502020204030204"/>
                        </a:defRPr>
                      </a:lvl6pPr>
                      <a:lvl7pPr marL="2742919" algn="l" defTabSz="457154" rtl="0" eaLnBrk="1" latinLnBrk="0" hangingPunct="1">
                        <a:defRPr sz="1799" b="1" kern="1200">
                          <a:solidFill>
                            <a:schemeClr val="lt1"/>
                          </a:solidFill>
                          <a:latin typeface="Calibri" panose="020F0502020204030204"/>
                        </a:defRPr>
                      </a:lvl7pPr>
                      <a:lvl8pPr marL="3200072" algn="l" defTabSz="457154" rtl="0" eaLnBrk="1" latinLnBrk="0" hangingPunct="1">
                        <a:defRPr sz="1799" b="1" kern="1200">
                          <a:solidFill>
                            <a:schemeClr val="lt1"/>
                          </a:solidFill>
                          <a:latin typeface="Calibri" panose="020F0502020204030204"/>
                        </a:defRPr>
                      </a:lvl8pPr>
                      <a:lvl9pPr marL="3657226" algn="l" defTabSz="457154" rtl="0" eaLnBrk="1" latinLnBrk="0" hangingPunct="1">
                        <a:defRPr sz="1799" b="1" kern="1200">
                          <a:solidFill>
                            <a:schemeClr val="lt1"/>
                          </a:solidFill>
                          <a:latin typeface="Calibri" panose="020F0502020204030204"/>
                        </a:defRPr>
                      </a:lvl9pPr>
                    </a:lstStyle>
                    <a:p>
                      <a:pPr algn="ctr"/>
                      <a:r>
                        <a:rPr lang="en-US" sz="1000" b="1" dirty="0">
                          <a:solidFill>
                            <a:schemeClr val="bg1"/>
                          </a:solidFill>
                          <a:latin typeface="Calibri" panose="020F0502020204030204" pitchFamily="34" charset="0"/>
                          <a:cs typeface="Calibri" panose="020F0502020204030204" pitchFamily="34" charset="0"/>
                        </a:rPr>
                        <a:t>How to Access This View</a:t>
                      </a:r>
                    </a:p>
                  </a:txBody>
                  <a:tcPr>
                    <a:lnL w="12700" cap="flat" cmpd="sng" algn="ctr">
                      <a:solidFill>
                        <a:srgbClr val="19285D"/>
                      </a:solid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solidFill>
                      <a:srgbClr val="19285D"/>
                    </a:solidFill>
                  </a:tcPr>
                </a:tc>
                <a:extLst>
                  <a:ext uri="{0D108BD9-81ED-4DB2-BD59-A6C34878D82A}">
                    <a16:rowId xmlns:a16="http://schemas.microsoft.com/office/drawing/2014/main" val="10000"/>
                  </a:ext>
                </a:extLst>
              </a:tr>
              <a:tr h="1119540">
                <a:tc>
                  <a:txBody>
                    <a:bodyPr/>
                    <a:lstStyle/>
                    <a:p>
                      <a:pPr marL="0" indent="0">
                        <a:buFont typeface="Arial" panose="020B0604020202020204" pitchFamily="34" charset="0"/>
                        <a:buNone/>
                      </a:pPr>
                      <a:r>
                        <a:rPr lang="en-US" sz="1000" b="1" dirty="0">
                          <a:solidFill>
                            <a:srgbClr val="404040"/>
                          </a:solidFill>
                          <a:latin typeface="Calibri" panose="020F0502020204030204" pitchFamily="34" charset="0"/>
                          <a:cs typeface="Calibri" panose="020F0502020204030204" pitchFamily="34" charset="0"/>
                        </a:rPr>
                        <a:t>Slideshow</a:t>
                      </a:r>
                    </a:p>
                  </a:txBody>
                  <a:tcPr>
                    <a:lnL w="12700" cap="flat" cmpd="sng" algn="ctr">
                      <a:noFill/>
                      <a:prstDash val="solid"/>
                      <a:round/>
                      <a:headEnd type="none" w="med" len="med"/>
                      <a:tailEnd type="none" w="med" len="med"/>
                    </a:lnL>
                    <a:lnR w="12700" cap="flat" cmpd="sng" algn="ctr">
                      <a:solidFill>
                        <a:srgbClr val="19285D"/>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marL="0" indent="0">
                        <a:buFont typeface="Arial" panose="020B0604020202020204" pitchFamily="34" charset="0"/>
                        <a:buNone/>
                      </a:pPr>
                      <a:r>
                        <a:rPr lang="en-US" sz="1000" dirty="0">
                          <a:solidFill>
                            <a:srgbClr val="404040"/>
                          </a:solidFill>
                          <a:latin typeface="Calibri" panose="020F0502020204030204" pitchFamily="34" charset="0"/>
                          <a:cs typeface="Calibri" panose="020F0502020204030204" pitchFamily="34" charset="0"/>
                        </a:rPr>
                        <a:t>Participants</a:t>
                      </a:r>
                    </a:p>
                  </a:txBody>
                  <a:tcPr>
                    <a:lnL w="12700" cap="flat" cmpd="sng" algn="ctr">
                      <a:solidFill>
                        <a:srgbClr val="19285D"/>
                      </a:solidFill>
                      <a:prstDash val="solid"/>
                      <a:round/>
                      <a:headEnd type="none" w="med" len="med"/>
                      <a:tailEnd type="none" w="med" len="med"/>
                    </a:lnL>
                    <a:lnR w="12700" cap="flat" cmpd="sng" algn="ctr">
                      <a:solidFill>
                        <a:srgbClr val="19285D"/>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lvl1pPr marL="0" algn="l" defTabSz="457154" rtl="0" eaLnBrk="1" latinLnBrk="0" hangingPunct="1">
                        <a:defRPr sz="1799" kern="1200">
                          <a:solidFill>
                            <a:schemeClr val="dk1"/>
                          </a:solidFill>
                          <a:latin typeface="Calibri" panose="020F0502020204030204"/>
                        </a:defRPr>
                      </a:lvl1pPr>
                      <a:lvl2pPr marL="457154" algn="l" defTabSz="457154" rtl="0" eaLnBrk="1" latinLnBrk="0" hangingPunct="1">
                        <a:defRPr sz="1799" kern="1200">
                          <a:solidFill>
                            <a:schemeClr val="dk1"/>
                          </a:solidFill>
                          <a:latin typeface="Calibri" panose="020F0502020204030204"/>
                        </a:defRPr>
                      </a:lvl2pPr>
                      <a:lvl3pPr marL="914306" algn="l" defTabSz="457154" rtl="0" eaLnBrk="1" latinLnBrk="0" hangingPunct="1">
                        <a:defRPr sz="1799" kern="1200">
                          <a:solidFill>
                            <a:schemeClr val="dk1"/>
                          </a:solidFill>
                          <a:latin typeface="Calibri" panose="020F0502020204030204"/>
                        </a:defRPr>
                      </a:lvl3pPr>
                      <a:lvl4pPr marL="1371460" algn="l" defTabSz="457154" rtl="0" eaLnBrk="1" latinLnBrk="0" hangingPunct="1">
                        <a:defRPr sz="1799" kern="1200">
                          <a:solidFill>
                            <a:schemeClr val="dk1"/>
                          </a:solidFill>
                          <a:latin typeface="Calibri" panose="020F0502020204030204"/>
                        </a:defRPr>
                      </a:lvl4pPr>
                      <a:lvl5pPr marL="1828612" algn="l" defTabSz="457154" rtl="0" eaLnBrk="1" latinLnBrk="0" hangingPunct="1">
                        <a:defRPr sz="1799" kern="1200">
                          <a:solidFill>
                            <a:schemeClr val="dk1"/>
                          </a:solidFill>
                          <a:latin typeface="Calibri" panose="020F0502020204030204"/>
                        </a:defRPr>
                      </a:lvl5pPr>
                      <a:lvl6pPr marL="2285766" algn="l" defTabSz="457154" rtl="0" eaLnBrk="1" latinLnBrk="0" hangingPunct="1">
                        <a:defRPr sz="1799" kern="1200">
                          <a:solidFill>
                            <a:schemeClr val="dk1"/>
                          </a:solidFill>
                          <a:latin typeface="Calibri" panose="020F0502020204030204"/>
                        </a:defRPr>
                      </a:lvl6pPr>
                      <a:lvl7pPr marL="2742919" algn="l" defTabSz="457154" rtl="0" eaLnBrk="1" latinLnBrk="0" hangingPunct="1">
                        <a:defRPr sz="1799" kern="1200">
                          <a:solidFill>
                            <a:schemeClr val="dk1"/>
                          </a:solidFill>
                          <a:latin typeface="Calibri" panose="020F0502020204030204"/>
                        </a:defRPr>
                      </a:lvl7pPr>
                      <a:lvl8pPr marL="3200072" algn="l" defTabSz="457154" rtl="0" eaLnBrk="1" latinLnBrk="0" hangingPunct="1">
                        <a:defRPr sz="1799" kern="1200">
                          <a:solidFill>
                            <a:schemeClr val="dk1"/>
                          </a:solidFill>
                          <a:latin typeface="Calibri" panose="020F0502020204030204"/>
                        </a:defRPr>
                      </a:lvl8pPr>
                      <a:lvl9pPr marL="3657226" algn="l" defTabSz="457154" rtl="0" eaLnBrk="1" latinLnBrk="0" hangingPunct="1">
                        <a:defRPr sz="1799" kern="1200">
                          <a:solidFill>
                            <a:schemeClr val="dk1"/>
                          </a:solidFill>
                          <a:latin typeface="Calibri" panose="020F0502020204030204"/>
                        </a:defRPr>
                      </a:lvl9pPr>
                    </a:lstStyle>
                    <a:p>
                      <a:pPr marL="112713" indent="-112713">
                        <a:buFont typeface="Arial" panose="020B0604020202020204" pitchFamily="34" charset="0"/>
                        <a:buChar char="•"/>
                      </a:pPr>
                      <a:r>
                        <a:rPr lang="en-US" sz="1000" dirty="0">
                          <a:solidFill>
                            <a:srgbClr val="404040"/>
                          </a:solidFill>
                          <a:latin typeface="Calibri" panose="020F0502020204030204" pitchFamily="34" charset="0"/>
                          <a:cs typeface="Calibri" panose="020F0502020204030204" pitchFamily="34" charset="0"/>
                        </a:rPr>
                        <a:t>Full-screen slides</a:t>
                      </a:r>
                    </a:p>
                    <a:p>
                      <a:pPr marL="112713" indent="-112713">
                        <a:buFont typeface="Arial" panose="020B0604020202020204" pitchFamily="34" charset="0"/>
                        <a:buChar char="•"/>
                      </a:pPr>
                      <a:r>
                        <a:rPr lang="en-US" sz="1000" dirty="0">
                          <a:solidFill>
                            <a:srgbClr val="404040"/>
                          </a:solidFill>
                          <a:latin typeface="Calibri" panose="020F0502020204030204" pitchFamily="34" charset="0"/>
                          <a:cs typeface="Calibri" panose="020F0502020204030204" pitchFamily="34" charset="0"/>
                        </a:rPr>
                        <a:t>Share this view with participants on the big screen (in person) or on screenshare (virtual)</a:t>
                      </a:r>
                    </a:p>
                  </a:txBody>
                  <a:tcPr>
                    <a:lnL w="12700" cap="flat" cmpd="sng" algn="ctr">
                      <a:solidFill>
                        <a:srgbClr val="19285D"/>
                      </a:solidFill>
                      <a:prstDash val="solid"/>
                      <a:round/>
                      <a:headEnd type="none" w="med" len="med"/>
                      <a:tailEnd type="none" w="med" len="med"/>
                    </a:lnL>
                    <a:lnR w="12700" cap="flat" cmpd="sng" algn="ctr">
                      <a:solidFill>
                        <a:srgbClr val="19285D"/>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lvl1pPr marL="0" algn="l" defTabSz="457154" rtl="0" eaLnBrk="1" latinLnBrk="0" hangingPunct="1">
                        <a:defRPr sz="1799" kern="1200">
                          <a:solidFill>
                            <a:schemeClr val="dk1"/>
                          </a:solidFill>
                          <a:latin typeface="Calibri" panose="020F0502020204030204"/>
                        </a:defRPr>
                      </a:lvl1pPr>
                      <a:lvl2pPr marL="457154" algn="l" defTabSz="457154" rtl="0" eaLnBrk="1" latinLnBrk="0" hangingPunct="1">
                        <a:defRPr sz="1799" kern="1200">
                          <a:solidFill>
                            <a:schemeClr val="dk1"/>
                          </a:solidFill>
                          <a:latin typeface="Calibri" panose="020F0502020204030204"/>
                        </a:defRPr>
                      </a:lvl2pPr>
                      <a:lvl3pPr marL="914306" algn="l" defTabSz="457154" rtl="0" eaLnBrk="1" latinLnBrk="0" hangingPunct="1">
                        <a:defRPr sz="1799" kern="1200">
                          <a:solidFill>
                            <a:schemeClr val="dk1"/>
                          </a:solidFill>
                          <a:latin typeface="Calibri" panose="020F0502020204030204"/>
                        </a:defRPr>
                      </a:lvl3pPr>
                      <a:lvl4pPr marL="1371460" algn="l" defTabSz="457154" rtl="0" eaLnBrk="1" latinLnBrk="0" hangingPunct="1">
                        <a:defRPr sz="1799" kern="1200">
                          <a:solidFill>
                            <a:schemeClr val="dk1"/>
                          </a:solidFill>
                          <a:latin typeface="Calibri" panose="020F0502020204030204"/>
                        </a:defRPr>
                      </a:lvl4pPr>
                      <a:lvl5pPr marL="1828612" algn="l" defTabSz="457154" rtl="0" eaLnBrk="1" latinLnBrk="0" hangingPunct="1">
                        <a:defRPr sz="1799" kern="1200">
                          <a:solidFill>
                            <a:schemeClr val="dk1"/>
                          </a:solidFill>
                          <a:latin typeface="Calibri" panose="020F0502020204030204"/>
                        </a:defRPr>
                      </a:lvl5pPr>
                      <a:lvl6pPr marL="2285766" algn="l" defTabSz="457154" rtl="0" eaLnBrk="1" latinLnBrk="0" hangingPunct="1">
                        <a:defRPr sz="1799" kern="1200">
                          <a:solidFill>
                            <a:schemeClr val="dk1"/>
                          </a:solidFill>
                          <a:latin typeface="Calibri" panose="020F0502020204030204"/>
                        </a:defRPr>
                      </a:lvl6pPr>
                      <a:lvl7pPr marL="2742919" algn="l" defTabSz="457154" rtl="0" eaLnBrk="1" latinLnBrk="0" hangingPunct="1">
                        <a:defRPr sz="1799" kern="1200">
                          <a:solidFill>
                            <a:schemeClr val="dk1"/>
                          </a:solidFill>
                          <a:latin typeface="Calibri" panose="020F0502020204030204"/>
                        </a:defRPr>
                      </a:lvl7pPr>
                      <a:lvl8pPr marL="3200072" algn="l" defTabSz="457154" rtl="0" eaLnBrk="1" latinLnBrk="0" hangingPunct="1">
                        <a:defRPr sz="1799" kern="1200">
                          <a:solidFill>
                            <a:schemeClr val="dk1"/>
                          </a:solidFill>
                          <a:latin typeface="Calibri" panose="020F0502020204030204"/>
                        </a:defRPr>
                      </a:lvl8pPr>
                      <a:lvl9pPr marL="3657226" algn="l" defTabSz="457154" rtl="0" eaLnBrk="1" latinLnBrk="0" hangingPunct="1">
                        <a:defRPr sz="1799" kern="1200">
                          <a:solidFill>
                            <a:schemeClr val="dk1"/>
                          </a:solidFill>
                          <a:latin typeface="Calibri" panose="020F0502020204030204"/>
                        </a:defRPr>
                      </a:lvl9pPr>
                    </a:lstStyle>
                    <a:p>
                      <a:pPr marL="112713" indent="-112713">
                        <a:buFont typeface="Arial" charset="0"/>
                        <a:buChar char="•"/>
                      </a:pPr>
                      <a:r>
                        <a:rPr lang="en-US" sz="1000" b="0" dirty="0">
                          <a:solidFill>
                            <a:srgbClr val="404040"/>
                          </a:solidFill>
                          <a:latin typeface="Calibri" panose="020F0502020204030204" pitchFamily="34" charset="0"/>
                          <a:cs typeface="Calibri" panose="020F0502020204030204" pitchFamily="34" charset="0"/>
                        </a:rPr>
                        <a:t>Click the </a:t>
                      </a:r>
                      <a:r>
                        <a:rPr lang="en-US" sz="1000" b="1" dirty="0">
                          <a:solidFill>
                            <a:srgbClr val="404040"/>
                          </a:solidFill>
                          <a:latin typeface="Calibri" panose="020F0502020204030204" pitchFamily="34" charset="0"/>
                          <a:cs typeface="Calibri" panose="020F0502020204030204" pitchFamily="34" charset="0"/>
                        </a:rPr>
                        <a:t>slideshow icon </a:t>
                      </a:r>
                      <a:r>
                        <a:rPr lang="en-US" sz="1000" b="0" dirty="0">
                          <a:solidFill>
                            <a:srgbClr val="404040"/>
                          </a:solidFill>
                          <a:latin typeface="Calibri" panose="020F0502020204030204" pitchFamily="34" charset="0"/>
                          <a:cs typeface="Calibri" panose="020F0502020204030204" pitchFamily="34" charset="0"/>
                        </a:rPr>
                        <a:t>in the </a:t>
                      </a:r>
                      <a:r>
                        <a:rPr lang="en-US" sz="1000" b="0" i="1" dirty="0">
                          <a:solidFill>
                            <a:srgbClr val="404040"/>
                          </a:solidFill>
                          <a:latin typeface="Calibri" panose="020F0502020204030204" pitchFamily="34" charset="0"/>
                          <a:cs typeface="Calibri" panose="020F0502020204030204" pitchFamily="34" charset="0"/>
                        </a:rPr>
                        <a:t>Display Settings </a:t>
                      </a:r>
                      <a:r>
                        <a:rPr lang="en-US" sz="1000" dirty="0">
                          <a:solidFill>
                            <a:srgbClr val="404040"/>
                          </a:solidFill>
                          <a:latin typeface="Calibri" panose="020F0502020204030204" pitchFamily="34" charset="0"/>
                          <a:cs typeface="Calibri" panose="020F0502020204030204" pitchFamily="34" charset="0"/>
                        </a:rPr>
                        <a:t>on the right side of the bottom bar</a:t>
                      </a:r>
                    </a:p>
                    <a:p>
                      <a:pPr marL="0" indent="0">
                        <a:buFont typeface="Arial" charset="0"/>
                        <a:buNone/>
                      </a:pPr>
                      <a:endParaRPr lang="en-US" sz="1000" dirty="0">
                        <a:solidFill>
                          <a:srgbClr val="404040"/>
                        </a:solidFill>
                        <a:latin typeface="Calibri" panose="020F0502020204030204" pitchFamily="34" charset="0"/>
                        <a:cs typeface="Calibri" panose="020F0502020204030204" pitchFamily="34" charset="0"/>
                      </a:endParaRPr>
                    </a:p>
                    <a:p>
                      <a:pPr marL="112713" indent="-112713">
                        <a:spcBef>
                          <a:spcPts val="1800"/>
                        </a:spcBef>
                        <a:buFont typeface="Arial" charset="0"/>
                        <a:buChar char="•"/>
                      </a:pPr>
                      <a:r>
                        <a:rPr lang="en-US" sz="1000" dirty="0">
                          <a:solidFill>
                            <a:srgbClr val="404040"/>
                          </a:solidFill>
                          <a:latin typeface="Calibri" panose="020F0502020204030204" pitchFamily="34" charset="0"/>
                          <a:cs typeface="Calibri" panose="020F0502020204030204" pitchFamily="34" charset="0"/>
                        </a:rPr>
                        <a:t>OR, click </a:t>
                      </a:r>
                      <a:r>
                        <a:rPr lang="en-US" sz="1000" b="1" dirty="0">
                          <a:solidFill>
                            <a:srgbClr val="404040"/>
                          </a:solidFill>
                          <a:latin typeface="Calibri" panose="020F0502020204030204" pitchFamily="34" charset="0"/>
                          <a:cs typeface="Calibri" panose="020F0502020204030204" pitchFamily="34" charset="0"/>
                        </a:rPr>
                        <a:t>Slide Show</a:t>
                      </a:r>
                      <a:r>
                        <a:rPr lang="en-US" sz="1000" dirty="0">
                          <a:solidFill>
                            <a:srgbClr val="404040"/>
                          </a:solidFill>
                          <a:latin typeface="Calibri" panose="020F0502020204030204" pitchFamily="34" charset="0"/>
                          <a:cs typeface="Calibri" panose="020F0502020204030204" pitchFamily="34" charset="0"/>
                        </a:rPr>
                        <a:t> on the top menu bar and select </a:t>
                      </a:r>
                      <a:r>
                        <a:rPr lang="en-US" sz="1000" b="1" dirty="0">
                          <a:solidFill>
                            <a:srgbClr val="404040"/>
                          </a:solidFill>
                          <a:latin typeface="Calibri" panose="020F0502020204030204" pitchFamily="34" charset="0"/>
                          <a:cs typeface="Calibri" panose="020F0502020204030204" pitchFamily="34" charset="0"/>
                        </a:rPr>
                        <a:t>From Start</a:t>
                      </a:r>
                      <a:r>
                        <a:rPr lang="en-US" sz="1000" dirty="0">
                          <a:solidFill>
                            <a:srgbClr val="404040"/>
                          </a:solidFill>
                          <a:latin typeface="Calibri" panose="020F0502020204030204" pitchFamily="34" charset="0"/>
                          <a:cs typeface="Calibri" panose="020F0502020204030204" pitchFamily="34" charset="0"/>
                        </a:rPr>
                        <a:t> or </a:t>
                      </a:r>
                      <a:r>
                        <a:rPr lang="en-US" sz="1000" b="1" dirty="0">
                          <a:solidFill>
                            <a:srgbClr val="404040"/>
                          </a:solidFill>
                          <a:latin typeface="Calibri" panose="020F0502020204030204" pitchFamily="34" charset="0"/>
                          <a:cs typeface="Calibri" panose="020F0502020204030204" pitchFamily="34" charset="0"/>
                        </a:rPr>
                        <a:t>From Current Slide</a:t>
                      </a:r>
                    </a:p>
                  </a:txBody>
                  <a:tcPr>
                    <a:lnL w="12700" cap="flat" cmpd="sng" algn="ctr">
                      <a:solidFill>
                        <a:srgbClr val="19285D"/>
                      </a:solid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1"/>
                  </a:ext>
                </a:extLst>
              </a:tr>
              <a:tr h="1250558">
                <a:tc>
                  <a:txBody>
                    <a:bodyPr/>
                    <a:lstStyle/>
                    <a:p>
                      <a:pPr marL="0" indent="0">
                        <a:buFont typeface="Arial" charset="0"/>
                        <a:buNone/>
                      </a:pPr>
                      <a:r>
                        <a:rPr lang="en-US" sz="1000" b="1" dirty="0">
                          <a:solidFill>
                            <a:srgbClr val="404040"/>
                          </a:solidFill>
                          <a:latin typeface="Calibri" panose="020F0502020204030204" pitchFamily="34" charset="0"/>
                          <a:cs typeface="Calibri" panose="020F0502020204030204" pitchFamily="34" charset="0"/>
                        </a:rPr>
                        <a:t>Facilitation Notes</a:t>
                      </a:r>
                    </a:p>
                  </a:txBody>
                  <a:tcPr>
                    <a:lnL w="12700" cap="flat" cmpd="sng" algn="ctr">
                      <a:noFill/>
                      <a:prstDash val="solid"/>
                      <a:round/>
                      <a:headEnd type="none" w="med" len="med"/>
                      <a:tailEnd type="none" w="med" len="med"/>
                    </a:lnL>
                    <a:lnR w="12700" cap="flat" cmpd="sng" algn="ctr">
                      <a:solidFill>
                        <a:srgbClr val="19285D"/>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marL="0" indent="0">
                        <a:buFont typeface="Arial" charset="0"/>
                        <a:buNone/>
                      </a:pPr>
                      <a:r>
                        <a:rPr lang="en-US" sz="1000" dirty="0">
                          <a:solidFill>
                            <a:srgbClr val="404040"/>
                          </a:solidFill>
                          <a:latin typeface="Calibri" panose="020F0502020204030204" pitchFamily="34" charset="0"/>
                          <a:cs typeface="Calibri" panose="020F0502020204030204" pitchFamily="34" charset="0"/>
                        </a:rPr>
                        <a:t>Facilitator(s)</a:t>
                      </a:r>
                      <a:endParaRPr lang="en-US" sz="1000" i="1" dirty="0">
                        <a:solidFill>
                          <a:srgbClr val="404040"/>
                        </a:solidFill>
                        <a:latin typeface="Calibri" panose="020F0502020204030204" pitchFamily="34" charset="0"/>
                        <a:cs typeface="Calibri" panose="020F0502020204030204" pitchFamily="34" charset="0"/>
                      </a:endParaRPr>
                    </a:p>
                  </a:txBody>
                  <a:tcPr>
                    <a:lnL w="12700" cap="flat" cmpd="sng" algn="ctr">
                      <a:solidFill>
                        <a:srgbClr val="19285D"/>
                      </a:solidFill>
                      <a:prstDash val="solid"/>
                      <a:round/>
                      <a:headEnd type="none" w="med" len="med"/>
                      <a:tailEnd type="none" w="med" len="med"/>
                    </a:lnL>
                    <a:lnR w="12700" cap="flat" cmpd="sng" algn="ctr">
                      <a:solidFill>
                        <a:srgbClr val="19285D"/>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lvl1pPr marL="0" algn="l" defTabSz="457154" rtl="0" eaLnBrk="1" latinLnBrk="0" hangingPunct="1">
                        <a:defRPr sz="1799" kern="1200">
                          <a:solidFill>
                            <a:schemeClr val="dk1"/>
                          </a:solidFill>
                          <a:latin typeface="Calibri" panose="020F0502020204030204"/>
                        </a:defRPr>
                      </a:lvl1pPr>
                      <a:lvl2pPr marL="457154" algn="l" defTabSz="457154" rtl="0" eaLnBrk="1" latinLnBrk="0" hangingPunct="1">
                        <a:defRPr sz="1799" kern="1200">
                          <a:solidFill>
                            <a:schemeClr val="dk1"/>
                          </a:solidFill>
                          <a:latin typeface="Calibri" panose="020F0502020204030204"/>
                        </a:defRPr>
                      </a:lvl2pPr>
                      <a:lvl3pPr marL="914306" algn="l" defTabSz="457154" rtl="0" eaLnBrk="1" latinLnBrk="0" hangingPunct="1">
                        <a:defRPr sz="1799" kern="1200">
                          <a:solidFill>
                            <a:schemeClr val="dk1"/>
                          </a:solidFill>
                          <a:latin typeface="Calibri" panose="020F0502020204030204"/>
                        </a:defRPr>
                      </a:lvl3pPr>
                      <a:lvl4pPr marL="1371460" algn="l" defTabSz="457154" rtl="0" eaLnBrk="1" latinLnBrk="0" hangingPunct="1">
                        <a:defRPr sz="1799" kern="1200">
                          <a:solidFill>
                            <a:schemeClr val="dk1"/>
                          </a:solidFill>
                          <a:latin typeface="Calibri" panose="020F0502020204030204"/>
                        </a:defRPr>
                      </a:lvl4pPr>
                      <a:lvl5pPr marL="1828612" algn="l" defTabSz="457154" rtl="0" eaLnBrk="1" latinLnBrk="0" hangingPunct="1">
                        <a:defRPr sz="1799" kern="1200">
                          <a:solidFill>
                            <a:schemeClr val="dk1"/>
                          </a:solidFill>
                          <a:latin typeface="Calibri" panose="020F0502020204030204"/>
                        </a:defRPr>
                      </a:lvl5pPr>
                      <a:lvl6pPr marL="2285766" algn="l" defTabSz="457154" rtl="0" eaLnBrk="1" latinLnBrk="0" hangingPunct="1">
                        <a:defRPr sz="1799" kern="1200">
                          <a:solidFill>
                            <a:schemeClr val="dk1"/>
                          </a:solidFill>
                          <a:latin typeface="Calibri" panose="020F0502020204030204"/>
                        </a:defRPr>
                      </a:lvl6pPr>
                      <a:lvl7pPr marL="2742919" algn="l" defTabSz="457154" rtl="0" eaLnBrk="1" latinLnBrk="0" hangingPunct="1">
                        <a:defRPr sz="1799" kern="1200">
                          <a:solidFill>
                            <a:schemeClr val="dk1"/>
                          </a:solidFill>
                          <a:latin typeface="Calibri" panose="020F0502020204030204"/>
                        </a:defRPr>
                      </a:lvl7pPr>
                      <a:lvl8pPr marL="3200072" algn="l" defTabSz="457154" rtl="0" eaLnBrk="1" latinLnBrk="0" hangingPunct="1">
                        <a:defRPr sz="1799" kern="1200">
                          <a:solidFill>
                            <a:schemeClr val="dk1"/>
                          </a:solidFill>
                          <a:latin typeface="Calibri" panose="020F0502020204030204"/>
                        </a:defRPr>
                      </a:lvl8pPr>
                      <a:lvl9pPr marL="3657226" algn="l" defTabSz="457154" rtl="0" eaLnBrk="1" latinLnBrk="0" hangingPunct="1">
                        <a:defRPr sz="1799" kern="1200">
                          <a:solidFill>
                            <a:schemeClr val="dk1"/>
                          </a:solidFill>
                          <a:latin typeface="Calibri" panose="020F0502020204030204"/>
                        </a:defRPr>
                      </a:lvl9pPr>
                    </a:lstStyle>
                    <a:p>
                      <a:pPr marL="112713" indent="-112713">
                        <a:buFont typeface="Arial" charset="0"/>
                        <a:buChar char="•"/>
                      </a:pPr>
                      <a:r>
                        <a:rPr lang="en-US" sz="1000" dirty="0">
                          <a:solidFill>
                            <a:srgbClr val="404040"/>
                          </a:solidFill>
                          <a:latin typeface="Calibri" panose="020F0502020204030204" pitchFamily="34" charset="0"/>
                          <a:cs typeface="Calibri" panose="020F0502020204030204" pitchFamily="34" charset="0"/>
                        </a:rPr>
                        <a:t>Slide thumbnail </a:t>
                      </a:r>
                    </a:p>
                    <a:p>
                      <a:pPr marL="112713" indent="-112713">
                        <a:buFont typeface="Arial" charset="0"/>
                        <a:buChar char="•"/>
                      </a:pPr>
                      <a:r>
                        <a:rPr lang="en-US" sz="1000" dirty="0">
                          <a:solidFill>
                            <a:srgbClr val="404040"/>
                          </a:solidFill>
                          <a:latin typeface="Calibri" panose="020F0502020204030204" pitchFamily="34" charset="0"/>
                          <a:cs typeface="Calibri" panose="020F0502020204030204" pitchFamily="34" charset="0"/>
                        </a:rPr>
                        <a:t>Facilitator directions for that slide</a:t>
                      </a:r>
                    </a:p>
                  </a:txBody>
                  <a:tcPr>
                    <a:lnL w="12700" cap="flat" cmpd="sng" algn="ctr">
                      <a:solidFill>
                        <a:srgbClr val="19285D"/>
                      </a:solidFill>
                      <a:prstDash val="solid"/>
                      <a:round/>
                      <a:headEnd type="none" w="med" len="med"/>
                      <a:tailEnd type="none" w="med" len="med"/>
                    </a:lnL>
                    <a:lnR w="12700" cap="flat" cmpd="sng" algn="ctr">
                      <a:solidFill>
                        <a:srgbClr val="19285D"/>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lvl1pPr marL="0" algn="l" defTabSz="457154" rtl="0" eaLnBrk="1" latinLnBrk="0" hangingPunct="1">
                        <a:defRPr sz="1799" kern="1200">
                          <a:solidFill>
                            <a:schemeClr val="dk1"/>
                          </a:solidFill>
                          <a:latin typeface="Calibri" panose="020F0502020204030204"/>
                        </a:defRPr>
                      </a:lvl1pPr>
                      <a:lvl2pPr marL="457154" algn="l" defTabSz="457154" rtl="0" eaLnBrk="1" latinLnBrk="0" hangingPunct="1">
                        <a:defRPr sz="1799" kern="1200">
                          <a:solidFill>
                            <a:schemeClr val="dk1"/>
                          </a:solidFill>
                          <a:latin typeface="Calibri" panose="020F0502020204030204"/>
                        </a:defRPr>
                      </a:lvl2pPr>
                      <a:lvl3pPr marL="914306" algn="l" defTabSz="457154" rtl="0" eaLnBrk="1" latinLnBrk="0" hangingPunct="1">
                        <a:defRPr sz="1799" kern="1200">
                          <a:solidFill>
                            <a:schemeClr val="dk1"/>
                          </a:solidFill>
                          <a:latin typeface="Calibri" panose="020F0502020204030204"/>
                        </a:defRPr>
                      </a:lvl3pPr>
                      <a:lvl4pPr marL="1371460" algn="l" defTabSz="457154" rtl="0" eaLnBrk="1" latinLnBrk="0" hangingPunct="1">
                        <a:defRPr sz="1799" kern="1200">
                          <a:solidFill>
                            <a:schemeClr val="dk1"/>
                          </a:solidFill>
                          <a:latin typeface="Calibri" panose="020F0502020204030204"/>
                        </a:defRPr>
                      </a:lvl4pPr>
                      <a:lvl5pPr marL="1828612" algn="l" defTabSz="457154" rtl="0" eaLnBrk="1" latinLnBrk="0" hangingPunct="1">
                        <a:defRPr sz="1799" kern="1200">
                          <a:solidFill>
                            <a:schemeClr val="dk1"/>
                          </a:solidFill>
                          <a:latin typeface="Calibri" panose="020F0502020204030204"/>
                        </a:defRPr>
                      </a:lvl5pPr>
                      <a:lvl6pPr marL="2285766" algn="l" defTabSz="457154" rtl="0" eaLnBrk="1" latinLnBrk="0" hangingPunct="1">
                        <a:defRPr sz="1799" kern="1200">
                          <a:solidFill>
                            <a:schemeClr val="dk1"/>
                          </a:solidFill>
                          <a:latin typeface="Calibri" panose="020F0502020204030204"/>
                        </a:defRPr>
                      </a:lvl6pPr>
                      <a:lvl7pPr marL="2742919" algn="l" defTabSz="457154" rtl="0" eaLnBrk="1" latinLnBrk="0" hangingPunct="1">
                        <a:defRPr sz="1799" kern="1200">
                          <a:solidFill>
                            <a:schemeClr val="dk1"/>
                          </a:solidFill>
                          <a:latin typeface="Calibri" panose="020F0502020204030204"/>
                        </a:defRPr>
                      </a:lvl7pPr>
                      <a:lvl8pPr marL="3200072" algn="l" defTabSz="457154" rtl="0" eaLnBrk="1" latinLnBrk="0" hangingPunct="1">
                        <a:defRPr sz="1799" kern="1200">
                          <a:solidFill>
                            <a:schemeClr val="dk1"/>
                          </a:solidFill>
                          <a:latin typeface="Calibri" panose="020F0502020204030204"/>
                        </a:defRPr>
                      </a:lvl8pPr>
                      <a:lvl9pPr marL="3657226" algn="l" defTabSz="457154" rtl="0" eaLnBrk="1" latinLnBrk="0" hangingPunct="1">
                        <a:defRPr sz="1799" kern="1200">
                          <a:solidFill>
                            <a:schemeClr val="dk1"/>
                          </a:solidFill>
                          <a:latin typeface="Calibri" panose="020F0502020204030204"/>
                        </a:defRPr>
                      </a:lvl9pPr>
                    </a:lstStyle>
                    <a:p>
                      <a:pPr marL="112713" indent="-112713">
                        <a:buFont typeface="Arial" charset="0"/>
                        <a:buChar char="•"/>
                      </a:pPr>
                      <a:r>
                        <a:rPr lang="en-US" sz="1000" b="0" baseline="0" dirty="0">
                          <a:solidFill>
                            <a:srgbClr val="404040"/>
                          </a:solidFill>
                          <a:latin typeface="Calibri" panose="020F0502020204030204" pitchFamily="34" charset="0"/>
                          <a:cs typeface="Calibri" panose="020F0502020204030204" pitchFamily="34" charset="0"/>
                        </a:rPr>
                        <a:t>Click</a:t>
                      </a:r>
                      <a:r>
                        <a:rPr lang="en-US" sz="1000" b="1" baseline="0" dirty="0">
                          <a:solidFill>
                            <a:srgbClr val="404040"/>
                          </a:solidFill>
                          <a:latin typeface="Calibri" panose="020F0502020204030204" pitchFamily="34" charset="0"/>
                          <a:cs typeface="Calibri" panose="020F0502020204030204" pitchFamily="34" charset="0"/>
                        </a:rPr>
                        <a:t> View</a:t>
                      </a:r>
                      <a:r>
                        <a:rPr lang="en-US" sz="1000" baseline="0" dirty="0">
                          <a:solidFill>
                            <a:srgbClr val="404040"/>
                          </a:solidFill>
                          <a:latin typeface="Calibri" panose="020F0502020204030204" pitchFamily="34" charset="0"/>
                          <a:cs typeface="Calibri" panose="020F0502020204030204" pitchFamily="34" charset="0"/>
                        </a:rPr>
                        <a:t> </a:t>
                      </a:r>
                      <a:r>
                        <a:rPr lang="en-US" sz="1000" dirty="0">
                          <a:solidFill>
                            <a:srgbClr val="404040"/>
                          </a:solidFill>
                          <a:latin typeface="Calibri" panose="020F0502020204030204" pitchFamily="34" charset="0"/>
                          <a:cs typeface="Calibri" panose="020F0502020204030204" pitchFamily="34" charset="0"/>
                        </a:rPr>
                        <a:t>on the top menu bar</a:t>
                      </a:r>
                      <a:endParaRPr lang="en-US" sz="1000" b="1" baseline="0" dirty="0">
                        <a:solidFill>
                          <a:srgbClr val="404040"/>
                        </a:solidFill>
                        <a:latin typeface="Calibri" panose="020F0502020204030204" pitchFamily="34" charset="0"/>
                        <a:cs typeface="Calibri" panose="020F0502020204030204" pitchFamily="34" charset="0"/>
                      </a:endParaRPr>
                    </a:p>
                    <a:p>
                      <a:pPr marL="112713" indent="-112713">
                        <a:buFont typeface="Arial" charset="0"/>
                        <a:buChar char="•"/>
                      </a:pPr>
                      <a:r>
                        <a:rPr lang="en-US" sz="1000" b="0" baseline="0" dirty="0">
                          <a:solidFill>
                            <a:srgbClr val="404040"/>
                          </a:solidFill>
                          <a:latin typeface="Calibri" panose="020F0502020204030204" pitchFamily="34" charset="0"/>
                          <a:cs typeface="Calibri" panose="020F0502020204030204" pitchFamily="34" charset="0"/>
                        </a:rPr>
                        <a:t>Select</a:t>
                      </a:r>
                      <a:r>
                        <a:rPr lang="en-US" sz="1000" b="1" baseline="0" dirty="0">
                          <a:solidFill>
                            <a:srgbClr val="404040"/>
                          </a:solidFill>
                          <a:latin typeface="Calibri" panose="020F0502020204030204" pitchFamily="34" charset="0"/>
                          <a:cs typeface="Calibri" panose="020F0502020204030204" pitchFamily="34" charset="0"/>
                        </a:rPr>
                        <a:t> Notes Page </a:t>
                      </a:r>
                      <a:r>
                        <a:rPr lang="en-US" sz="1000" b="0" baseline="0" dirty="0">
                          <a:solidFill>
                            <a:srgbClr val="404040"/>
                          </a:solidFill>
                          <a:latin typeface="Calibri" panose="020F0502020204030204" pitchFamily="34" charset="0"/>
                          <a:cs typeface="Calibri" panose="020F0502020204030204" pitchFamily="34" charset="0"/>
                        </a:rPr>
                        <a:t>(not Notes Master)</a:t>
                      </a:r>
                    </a:p>
                    <a:p>
                      <a:pPr marL="112713" indent="-112713">
                        <a:buFont typeface="Arial" charset="0"/>
                        <a:buChar char="•"/>
                      </a:pPr>
                      <a:endParaRPr lang="en-US" sz="1000" b="0" baseline="0" dirty="0">
                        <a:solidFill>
                          <a:srgbClr val="404040"/>
                        </a:solidFill>
                        <a:latin typeface="Calibri" panose="020F0502020204030204" pitchFamily="34" charset="0"/>
                        <a:cs typeface="Calibri" panose="020F0502020204030204" pitchFamily="34" charset="0"/>
                      </a:endParaRPr>
                    </a:p>
                    <a:p>
                      <a:pPr marL="112713" indent="-112713">
                        <a:buFont typeface="Arial" charset="0"/>
                        <a:buChar char="•"/>
                      </a:pPr>
                      <a:endParaRPr lang="en-US" sz="1000" b="0" baseline="0" dirty="0">
                        <a:solidFill>
                          <a:srgbClr val="404040"/>
                        </a:solidFill>
                        <a:latin typeface="Calibri" panose="020F0502020204030204" pitchFamily="34" charset="0"/>
                        <a:cs typeface="Calibri" panose="020F0502020204030204" pitchFamily="34" charset="0"/>
                      </a:endParaRPr>
                    </a:p>
                    <a:p>
                      <a:pPr marL="0" indent="0">
                        <a:buFont typeface="Arial" charset="0"/>
                        <a:buNone/>
                      </a:pPr>
                      <a:endParaRPr lang="en-US" sz="1000" b="0" baseline="0" dirty="0">
                        <a:solidFill>
                          <a:srgbClr val="404040"/>
                        </a:solidFill>
                        <a:latin typeface="Calibri" panose="020F0502020204030204" pitchFamily="34" charset="0"/>
                        <a:cs typeface="Calibri" panose="020F0502020204030204" pitchFamily="34" charset="0"/>
                      </a:endParaRPr>
                    </a:p>
                    <a:p>
                      <a:pPr marL="0" indent="0">
                        <a:spcBef>
                          <a:spcPts val="1800"/>
                        </a:spcBef>
                        <a:buFont typeface="Arial" charset="0"/>
                        <a:buNone/>
                      </a:pPr>
                      <a:r>
                        <a:rPr lang="en-US" sz="1000" b="0" i="1" baseline="0" dirty="0">
                          <a:solidFill>
                            <a:srgbClr val="404040"/>
                          </a:solidFill>
                          <a:latin typeface="Calibri" panose="020F0502020204030204" pitchFamily="34" charset="0"/>
                          <a:cs typeface="Calibri" panose="020F0502020204030204" pitchFamily="34" charset="0"/>
                        </a:rPr>
                        <a:t>Note: This same view appears in your PDF Facilitator Guide for printing and markup prior to the workshop.</a:t>
                      </a:r>
                      <a:endParaRPr lang="en-US" sz="1000" b="0" i="1" dirty="0">
                        <a:solidFill>
                          <a:srgbClr val="404040"/>
                        </a:solidFill>
                        <a:latin typeface="Calibri" panose="020F0502020204030204" pitchFamily="34" charset="0"/>
                        <a:cs typeface="Calibri" panose="020F0502020204030204" pitchFamily="34" charset="0"/>
                      </a:endParaRPr>
                    </a:p>
                  </a:txBody>
                  <a:tcPr>
                    <a:lnL w="12700" cap="flat" cmpd="sng" algn="ctr">
                      <a:solidFill>
                        <a:srgbClr val="19285D"/>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1202926">
                <a:tc>
                  <a:txBody>
                    <a:bodyPr/>
                    <a:lstStyle/>
                    <a:p>
                      <a:pPr marL="0" indent="0">
                        <a:buFont typeface="Arial" charset="0"/>
                        <a:buNone/>
                      </a:pPr>
                      <a:r>
                        <a:rPr lang="en-US" sz="1000" b="1" dirty="0">
                          <a:solidFill>
                            <a:srgbClr val="404040"/>
                          </a:solidFill>
                          <a:latin typeface="Calibri" panose="020F0502020204030204" pitchFamily="34" charset="0"/>
                          <a:cs typeface="Calibri" panose="020F0502020204030204" pitchFamily="34" charset="0"/>
                        </a:rPr>
                        <a:t>Presenter View (with multiple screens)</a:t>
                      </a:r>
                      <a:br>
                        <a:rPr lang="en-US" sz="1000" b="1" dirty="0">
                          <a:solidFill>
                            <a:srgbClr val="404040"/>
                          </a:solidFill>
                          <a:latin typeface="Calibri" panose="020F0502020204030204" pitchFamily="34" charset="0"/>
                          <a:cs typeface="Calibri" panose="020F0502020204030204" pitchFamily="34" charset="0"/>
                        </a:rPr>
                      </a:br>
                      <a:endParaRPr lang="en-US" sz="1000" b="1" dirty="0">
                        <a:solidFill>
                          <a:srgbClr val="404040"/>
                        </a:solidFill>
                        <a:latin typeface="Calibri" panose="020F0502020204030204" pitchFamily="34" charset="0"/>
                        <a:cs typeface="Calibri" panose="020F0502020204030204" pitchFamily="34" charset="0"/>
                      </a:endParaRPr>
                    </a:p>
                  </a:txBody>
                  <a:tcPr>
                    <a:lnL w="12700" cap="flat" cmpd="sng" algn="ctr">
                      <a:noFill/>
                      <a:prstDash val="solid"/>
                      <a:round/>
                      <a:headEnd type="none" w="med" len="med"/>
                      <a:tailEnd type="none" w="med" len="med"/>
                    </a:lnL>
                    <a:lnR w="12700" cap="flat" cmpd="sng" algn="ctr">
                      <a:solidFill>
                        <a:srgbClr val="19285D"/>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F2F2F2"/>
                    </a:solidFill>
                  </a:tcPr>
                </a:tc>
                <a:tc>
                  <a:txBody>
                    <a:bodyPr/>
                    <a:lstStyle/>
                    <a:p>
                      <a:pPr marL="0" indent="0">
                        <a:buFont typeface="Arial" charset="0"/>
                        <a:buNone/>
                      </a:pPr>
                      <a:r>
                        <a:rPr lang="en-US" sz="1000" dirty="0">
                          <a:solidFill>
                            <a:srgbClr val="404040"/>
                          </a:solidFill>
                          <a:latin typeface="Calibri" panose="020F0502020204030204" pitchFamily="34" charset="0"/>
                          <a:cs typeface="Calibri" panose="020F0502020204030204" pitchFamily="34" charset="0"/>
                        </a:rPr>
                        <a:t>Facilitator(s)</a:t>
                      </a:r>
                    </a:p>
                  </a:txBody>
                  <a:tcPr>
                    <a:lnL w="12700" cap="flat" cmpd="sng" algn="ctr">
                      <a:solidFill>
                        <a:srgbClr val="19285D"/>
                      </a:solidFill>
                      <a:prstDash val="solid"/>
                      <a:round/>
                      <a:headEnd type="none" w="med" len="med"/>
                      <a:tailEnd type="none" w="med" len="med"/>
                    </a:lnL>
                    <a:lnR w="12700" cap="flat" cmpd="sng" algn="ctr">
                      <a:solidFill>
                        <a:srgbClr val="19285D"/>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F2F2F2"/>
                    </a:solidFill>
                  </a:tcPr>
                </a:tc>
                <a:tc>
                  <a:txBody>
                    <a:bodyPr/>
                    <a:lstStyle>
                      <a:lvl1pPr marL="0" algn="l" defTabSz="457154" rtl="0" eaLnBrk="1" latinLnBrk="0" hangingPunct="1">
                        <a:defRPr sz="1799" kern="1200">
                          <a:solidFill>
                            <a:schemeClr val="dk1"/>
                          </a:solidFill>
                          <a:latin typeface="Calibri" panose="020F0502020204030204"/>
                        </a:defRPr>
                      </a:lvl1pPr>
                      <a:lvl2pPr marL="457154" algn="l" defTabSz="457154" rtl="0" eaLnBrk="1" latinLnBrk="0" hangingPunct="1">
                        <a:defRPr sz="1799" kern="1200">
                          <a:solidFill>
                            <a:schemeClr val="dk1"/>
                          </a:solidFill>
                          <a:latin typeface="Calibri" panose="020F0502020204030204"/>
                        </a:defRPr>
                      </a:lvl2pPr>
                      <a:lvl3pPr marL="914306" algn="l" defTabSz="457154" rtl="0" eaLnBrk="1" latinLnBrk="0" hangingPunct="1">
                        <a:defRPr sz="1799" kern="1200">
                          <a:solidFill>
                            <a:schemeClr val="dk1"/>
                          </a:solidFill>
                          <a:latin typeface="Calibri" panose="020F0502020204030204"/>
                        </a:defRPr>
                      </a:lvl3pPr>
                      <a:lvl4pPr marL="1371460" algn="l" defTabSz="457154" rtl="0" eaLnBrk="1" latinLnBrk="0" hangingPunct="1">
                        <a:defRPr sz="1799" kern="1200">
                          <a:solidFill>
                            <a:schemeClr val="dk1"/>
                          </a:solidFill>
                          <a:latin typeface="Calibri" panose="020F0502020204030204"/>
                        </a:defRPr>
                      </a:lvl4pPr>
                      <a:lvl5pPr marL="1828612" algn="l" defTabSz="457154" rtl="0" eaLnBrk="1" latinLnBrk="0" hangingPunct="1">
                        <a:defRPr sz="1799" kern="1200">
                          <a:solidFill>
                            <a:schemeClr val="dk1"/>
                          </a:solidFill>
                          <a:latin typeface="Calibri" panose="020F0502020204030204"/>
                        </a:defRPr>
                      </a:lvl5pPr>
                      <a:lvl6pPr marL="2285766" algn="l" defTabSz="457154" rtl="0" eaLnBrk="1" latinLnBrk="0" hangingPunct="1">
                        <a:defRPr sz="1799" kern="1200">
                          <a:solidFill>
                            <a:schemeClr val="dk1"/>
                          </a:solidFill>
                          <a:latin typeface="Calibri" panose="020F0502020204030204"/>
                        </a:defRPr>
                      </a:lvl6pPr>
                      <a:lvl7pPr marL="2742919" algn="l" defTabSz="457154" rtl="0" eaLnBrk="1" latinLnBrk="0" hangingPunct="1">
                        <a:defRPr sz="1799" kern="1200">
                          <a:solidFill>
                            <a:schemeClr val="dk1"/>
                          </a:solidFill>
                          <a:latin typeface="Calibri" panose="020F0502020204030204"/>
                        </a:defRPr>
                      </a:lvl7pPr>
                      <a:lvl8pPr marL="3200072" algn="l" defTabSz="457154" rtl="0" eaLnBrk="1" latinLnBrk="0" hangingPunct="1">
                        <a:defRPr sz="1799" kern="1200">
                          <a:solidFill>
                            <a:schemeClr val="dk1"/>
                          </a:solidFill>
                          <a:latin typeface="Calibri" panose="020F0502020204030204"/>
                        </a:defRPr>
                      </a:lvl8pPr>
                      <a:lvl9pPr marL="3657226" algn="l" defTabSz="457154" rtl="0" eaLnBrk="1" latinLnBrk="0" hangingPunct="1">
                        <a:defRPr sz="1799" kern="1200">
                          <a:solidFill>
                            <a:schemeClr val="dk1"/>
                          </a:solidFill>
                          <a:latin typeface="Calibri" panose="020F0502020204030204"/>
                        </a:defRPr>
                      </a:lvl9pPr>
                    </a:lstStyle>
                    <a:p>
                      <a:pPr marL="0" indent="0">
                        <a:buFont typeface="Arial" charset="0"/>
                        <a:buNone/>
                      </a:pPr>
                      <a:r>
                        <a:rPr lang="en-US" sz="1000" b="1" dirty="0">
                          <a:solidFill>
                            <a:srgbClr val="404040"/>
                          </a:solidFill>
                          <a:latin typeface="Calibri" panose="020F0502020204030204" pitchFamily="34" charset="0"/>
                          <a:cs typeface="Calibri" panose="020F0502020204030204" pitchFamily="34" charset="0"/>
                        </a:rPr>
                        <a:t>On presenting screen:</a:t>
                      </a:r>
                    </a:p>
                    <a:p>
                      <a:pPr marL="112713" indent="-112713" algn="l" defTabSz="457154" rtl="0" eaLnBrk="1" latinLnBrk="0" hangingPunct="1">
                        <a:buFont typeface="Arial" charset="0"/>
                        <a:buChar char="•"/>
                      </a:pPr>
                      <a:r>
                        <a:rPr lang="en-US" sz="1000" kern="1200" dirty="0">
                          <a:solidFill>
                            <a:srgbClr val="404040"/>
                          </a:solidFill>
                          <a:latin typeface="Calibri" panose="020F0502020204030204" pitchFamily="34" charset="0"/>
                          <a:ea typeface="+mn-ea"/>
                          <a:cs typeface="Calibri" panose="020F0502020204030204" pitchFamily="34" charset="0"/>
                        </a:rPr>
                        <a:t>Full-screen slides for participants to view</a:t>
                      </a:r>
                    </a:p>
                    <a:p>
                      <a:pPr marL="0" indent="0">
                        <a:buFont typeface="Arial" charset="0"/>
                        <a:buNone/>
                      </a:pPr>
                      <a:endParaRPr lang="en-US" sz="1000" dirty="0">
                        <a:solidFill>
                          <a:srgbClr val="404040"/>
                        </a:solidFill>
                        <a:latin typeface="Calibri" panose="020F0502020204030204" pitchFamily="34" charset="0"/>
                        <a:cs typeface="Calibri" panose="020F0502020204030204" pitchFamily="34" charset="0"/>
                      </a:endParaRPr>
                    </a:p>
                    <a:p>
                      <a:pPr marL="0" indent="0">
                        <a:buFont typeface="Arial" charset="0"/>
                        <a:buNone/>
                      </a:pPr>
                      <a:r>
                        <a:rPr lang="en-US" sz="1000" b="1" dirty="0">
                          <a:solidFill>
                            <a:srgbClr val="404040"/>
                          </a:solidFill>
                          <a:latin typeface="Calibri" panose="020F0502020204030204" pitchFamily="34" charset="0"/>
                          <a:cs typeface="Calibri" panose="020F0502020204030204" pitchFamily="34" charset="0"/>
                        </a:rPr>
                        <a:t>On 2</a:t>
                      </a:r>
                      <a:r>
                        <a:rPr lang="en-US" sz="1000" b="1" baseline="30000" dirty="0">
                          <a:solidFill>
                            <a:srgbClr val="404040"/>
                          </a:solidFill>
                          <a:latin typeface="Calibri" panose="020F0502020204030204" pitchFamily="34" charset="0"/>
                          <a:cs typeface="Calibri" panose="020F0502020204030204" pitchFamily="34" charset="0"/>
                        </a:rPr>
                        <a:t>nd</a:t>
                      </a:r>
                      <a:r>
                        <a:rPr lang="en-US" sz="1000" b="1" dirty="0">
                          <a:solidFill>
                            <a:srgbClr val="404040"/>
                          </a:solidFill>
                          <a:latin typeface="Calibri" panose="020F0502020204030204" pitchFamily="34" charset="0"/>
                          <a:cs typeface="Calibri" panose="020F0502020204030204" pitchFamily="34" charset="0"/>
                        </a:rPr>
                        <a:t> screen:</a:t>
                      </a:r>
                    </a:p>
                    <a:p>
                      <a:pPr marL="112713" indent="-112713">
                        <a:buFont typeface="Arial" charset="0"/>
                        <a:buChar char="•"/>
                      </a:pPr>
                      <a:r>
                        <a:rPr lang="en-US" sz="1000" dirty="0">
                          <a:solidFill>
                            <a:srgbClr val="404040"/>
                          </a:solidFill>
                          <a:latin typeface="Calibri" panose="020F0502020204030204" pitchFamily="34" charset="0"/>
                          <a:cs typeface="Calibri" panose="020F0502020204030204" pitchFamily="34" charset="0"/>
                        </a:rPr>
                        <a:t>On left:</a:t>
                      </a:r>
                    </a:p>
                    <a:p>
                      <a:pPr marL="285750" lvl="1" indent="-112713">
                        <a:buFont typeface="Arial" charset="0"/>
                        <a:buChar char="•"/>
                      </a:pPr>
                      <a:r>
                        <a:rPr lang="en-US" sz="1000" dirty="0">
                          <a:solidFill>
                            <a:srgbClr val="404040"/>
                          </a:solidFill>
                          <a:latin typeface="Calibri" panose="020F0502020204030204" pitchFamily="34" charset="0"/>
                          <a:cs typeface="Calibri" panose="020F0502020204030204" pitchFamily="34" charset="0"/>
                        </a:rPr>
                        <a:t>Current slide </a:t>
                      </a:r>
                    </a:p>
                    <a:p>
                      <a:pPr marL="112713" indent="-112713">
                        <a:buFont typeface="Arial" charset="0"/>
                        <a:buChar char="•"/>
                      </a:pPr>
                      <a:r>
                        <a:rPr lang="en-US" sz="1000" dirty="0">
                          <a:solidFill>
                            <a:srgbClr val="404040"/>
                          </a:solidFill>
                          <a:latin typeface="Calibri" panose="020F0502020204030204" pitchFamily="34" charset="0"/>
                          <a:cs typeface="Calibri" panose="020F0502020204030204" pitchFamily="34" charset="0"/>
                        </a:rPr>
                        <a:t>On right:</a:t>
                      </a:r>
                    </a:p>
                    <a:p>
                      <a:pPr marL="285750" lvl="1" indent="-112713" algn="l" defTabSz="457154" rtl="0" eaLnBrk="1" latinLnBrk="0" hangingPunct="1">
                        <a:buFont typeface="Arial" charset="0"/>
                        <a:buChar char="•"/>
                      </a:pPr>
                      <a:r>
                        <a:rPr lang="en-US" sz="1000" kern="1200" dirty="0">
                          <a:solidFill>
                            <a:srgbClr val="404040"/>
                          </a:solidFill>
                          <a:latin typeface="Calibri" panose="020F0502020204030204" pitchFamily="34" charset="0"/>
                          <a:ea typeface="+mn-ea"/>
                          <a:cs typeface="Calibri" panose="020F0502020204030204" pitchFamily="34" charset="0"/>
                        </a:rPr>
                        <a:t>Next slide thumbnail</a:t>
                      </a:r>
                    </a:p>
                    <a:p>
                      <a:pPr marL="285750" lvl="1" indent="-112713" algn="l" defTabSz="457154" rtl="0" eaLnBrk="1" latinLnBrk="0" hangingPunct="1">
                        <a:buFont typeface="Arial" charset="0"/>
                        <a:buChar char="•"/>
                      </a:pPr>
                      <a:r>
                        <a:rPr lang="en-US" sz="1000" kern="1200" dirty="0">
                          <a:solidFill>
                            <a:srgbClr val="404040"/>
                          </a:solidFill>
                          <a:latin typeface="Calibri" panose="020F0502020204030204" pitchFamily="34" charset="0"/>
                          <a:ea typeface="+mn-ea"/>
                          <a:cs typeface="Calibri" panose="020F0502020204030204" pitchFamily="34" charset="0"/>
                        </a:rPr>
                        <a:t>Facilitator directions </a:t>
                      </a:r>
                      <a:br>
                        <a:rPr lang="en-US" sz="1000" kern="1200" dirty="0">
                          <a:solidFill>
                            <a:srgbClr val="404040"/>
                          </a:solidFill>
                          <a:latin typeface="Calibri" panose="020F0502020204030204" pitchFamily="34" charset="0"/>
                          <a:ea typeface="+mn-ea"/>
                          <a:cs typeface="Calibri" panose="020F0502020204030204" pitchFamily="34" charset="0"/>
                        </a:rPr>
                      </a:br>
                      <a:r>
                        <a:rPr lang="en-US" sz="1000" kern="1200" dirty="0">
                          <a:solidFill>
                            <a:srgbClr val="404040"/>
                          </a:solidFill>
                          <a:latin typeface="Calibri" panose="020F0502020204030204" pitchFamily="34" charset="0"/>
                          <a:ea typeface="+mn-ea"/>
                          <a:cs typeface="Calibri" panose="020F0502020204030204" pitchFamily="34" charset="0"/>
                        </a:rPr>
                        <a:t>for current slide (under next slide thumbnail)</a:t>
                      </a:r>
                      <a:endParaRPr lang="en-US" sz="1000" dirty="0">
                        <a:solidFill>
                          <a:srgbClr val="404040"/>
                        </a:solidFill>
                        <a:latin typeface="Calibri" panose="020F0502020204030204" pitchFamily="34" charset="0"/>
                        <a:cs typeface="Calibri" panose="020F0502020204030204" pitchFamily="34" charset="0"/>
                      </a:endParaRPr>
                    </a:p>
                  </a:txBody>
                  <a:tcPr>
                    <a:lnL w="12700" cap="flat" cmpd="sng" algn="ctr">
                      <a:solidFill>
                        <a:srgbClr val="19285D"/>
                      </a:solidFill>
                      <a:prstDash val="solid"/>
                      <a:round/>
                      <a:headEnd type="none" w="med" len="med"/>
                      <a:tailEnd type="none" w="med" len="med"/>
                    </a:lnL>
                    <a:lnR w="12700" cap="flat" cmpd="sng" algn="ctr">
                      <a:solidFill>
                        <a:srgbClr val="19285D"/>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F2F2F2"/>
                    </a:solidFill>
                  </a:tcPr>
                </a:tc>
                <a:tc>
                  <a:txBody>
                    <a:bodyPr/>
                    <a:lstStyle>
                      <a:lvl1pPr marL="0" algn="l" defTabSz="457154" rtl="0" eaLnBrk="1" latinLnBrk="0" hangingPunct="1">
                        <a:defRPr sz="1799" kern="1200">
                          <a:solidFill>
                            <a:schemeClr val="dk1"/>
                          </a:solidFill>
                          <a:latin typeface="Calibri" panose="020F0502020204030204"/>
                        </a:defRPr>
                      </a:lvl1pPr>
                      <a:lvl2pPr marL="457154" algn="l" defTabSz="457154" rtl="0" eaLnBrk="1" latinLnBrk="0" hangingPunct="1">
                        <a:defRPr sz="1799" kern="1200">
                          <a:solidFill>
                            <a:schemeClr val="dk1"/>
                          </a:solidFill>
                          <a:latin typeface="Calibri" panose="020F0502020204030204"/>
                        </a:defRPr>
                      </a:lvl2pPr>
                      <a:lvl3pPr marL="914306" algn="l" defTabSz="457154" rtl="0" eaLnBrk="1" latinLnBrk="0" hangingPunct="1">
                        <a:defRPr sz="1799" kern="1200">
                          <a:solidFill>
                            <a:schemeClr val="dk1"/>
                          </a:solidFill>
                          <a:latin typeface="Calibri" panose="020F0502020204030204"/>
                        </a:defRPr>
                      </a:lvl3pPr>
                      <a:lvl4pPr marL="1371460" algn="l" defTabSz="457154" rtl="0" eaLnBrk="1" latinLnBrk="0" hangingPunct="1">
                        <a:defRPr sz="1799" kern="1200">
                          <a:solidFill>
                            <a:schemeClr val="dk1"/>
                          </a:solidFill>
                          <a:latin typeface="Calibri" panose="020F0502020204030204"/>
                        </a:defRPr>
                      </a:lvl4pPr>
                      <a:lvl5pPr marL="1828612" algn="l" defTabSz="457154" rtl="0" eaLnBrk="1" latinLnBrk="0" hangingPunct="1">
                        <a:defRPr sz="1799" kern="1200">
                          <a:solidFill>
                            <a:schemeClr val="dk1"/>
                          </a:solidFill>
                          <a:latin typeface="Calibri" panose="020F0502020204030204"/>
                        </a:defRPr>
                      </a:lvl5pPr>
                      <a:lvl6pPr marL="2285766" algn="l" defTabSz="457154" rtl="0" eaLnBrk="1" latinLnBrk="0" hangingPunct="1">
                        <a:defRPr sz="1799" kern="1200">
                          <a:solidFill>
                            <a:schemeClr val="dk1"/>
                          </a:solidFill>
                          <a:latin typeface="Calibri" panose="020F0502020204030204"/>
                        </a:defRPr>
                      </a:lvl6pPr>
                      <a:lvl7pPr marL="2742919" algn="l" defTabSz="457154" rtl="0" eaLnBrk="1" latinLnBrk="0" hangingPunct="1">
                        <a:defRPr sz="1799" kern="1200">
                          <a:solidFill>
                            <a:schemeClr val="dk1"/>
                          </a:solidFill>
                          <a:latin typeface="Calibri" panose="020F0502020204030204"/>
                        </a:defRPr>
                      </a:lvl7pPr>
                      <a:lvl8pPr marL="3200072" algn="l" defTabSz="457154" rtl="0" eaLnBrk="1" latinLnBrk="0" hangingPunct="1">
                        <a:defRPr sz="1799" kern="1200">
                          <a:solidFill>
                            <a:schemeClr val="dk1"/>
                          </a:solidFill>
                          <a:latin typeface="Calibri" panose="020F0502020204030204"/>
                        </a:defRPr>
                      </a:lvl8pPr>
                      <a:lvl9pPr marL="3657226" algn="l" defTabSz="457154" rtl="0" eaLnBrk="1" latinLnBrk="0" hangingPunct="1">
                        <a:defRPr sz="1799" kern="1200">
                          <a:solidFill>
                            <a:schemeClr val="dk1"/>
                          </a:solidFill>
                          <a:latin typeface="Calibri" panose="020F0502020204030204"/>
                        </a:defRPr>
                      </a:lvl9pPr>
                    </a:lstStyle>
                    <a:p>
                      <a:pPr marL="112713" indent="-112713">
                        <a:buFont typeface="Arial" charset="0"/>
                        <a:buChar char="•"/>
                      </a:pPr>
                      <a:r>
                        <a:rPr lang="en-US" sz="1000" b="0" baseline="0" dirty="0">
                          <a:solidFill>
                            <a:srgbClr val="404040"/>
                          </a:solidFill>
                          <a:latin typeface="Calibri" panose="020F0502020204030204" pitchFamily="34" charset="0"/>
                          <a:cs typeface="Calibri" panose="020F0502020204030204" pitchFamily="34" charset="0"/>
                        </a:rPr>
                        <a:t>Click </a:t>
                      </a:r>
                      <a:r>
                        <a:rPr lang="en-US" sz="1000" b="1" baseline="0" dirty="0">
                          <a:solidFill>
                            <a:srgbClr val="404040"/>
                          </a:solidFill>
                          <a:latin typeface="Calibri" panose="020F0502020204030204" pitchFamily="34" charset="0"/>
                          <a:cs typeface="Calibri" panose="020F0502020204030204" pitchFamily="34" charset="0"/>
                        </a:rPr>
                        <a:t>Slide Show </a:t>
                      </a:r>
                      <a:r>
                        <a:rPr lang="en-US" sz="1000" b="0" baseline="0" dirty="0">
                          <a:solidFill>
                            <a:srgbClr val="404040"/>
                          </a:solidFill>
                          <a:latin typeface="Calibri" panose="020F0502020204030204" pitchFamily="34" charset="0"/>
                          <a:cs typeface="Calibri" panose="020F0502020204030204" pitchFamily="34" charset="0"/>
                        </a:rPr>
                        <a:t>on the top menu bar </a:t>
                      </a:r>
                    </a:p>
                    <a:p>
                      <a:pPr marL="112713" indent="-112713">
                        <a:buFont typeface="Arial" charset="0"/>
                        <a:buChar char="•"/>
                      </a:pPr>
                      <a:r>
                        <a:rPr lang="en-US" sz="1000" b="0" baseline="0" dirty="0">
                          <a:solidFill>
                            <a:srgbClr val="404040"/>
                          </a:solidFill>
                          <a:latin typeface="Calibri" panose="020F0502020204030204" pitchFamily="34" charset="0"/>
                          <a:cs typeface="Calibri" panose="020F0502020204030204" pitchFamily="34" charset="0"/>
                        </a:rPr>
                        <a:t>Click</a:t>
                      </a:r>
                      <a:r>
                        <a:rPr lang="en-US" sz="1000" b="1" baseline="0" dirty="0">
                          <a:solidFill>
                            <a:srgbClr val="404040"/>
                          </a:solidFill>
                          <a:latin typeface="Calibri" panose="020F0502020204030204" pitchFamily="34" charset="0"/>
                          <a:cs typeface="Calibri" panose="020F0502020204030204" pitchFamily="34" charset="0"/>
                        </a:rPr>
                        <a:t> </a:t>
                      </a:r>
                      <a:r>
                        <a:rPr lang="en-US" sz="1000" b="0" baseline="0" dirty="0">
                          <a:solidFill>
                            <a:srgbClr val="404040"/>
                          </a:solidFill>
                          <a:latin typeface="Calibri" panose="020F0502020204030204" pitchFamily="34" charset="0"/>
                          <a:cs typeface="Calibri" panose="020F0502020204030204" pitchFamily="34" charset="0"/>
                        </a:rPr>
                        <a:t>to select </a:t>
                      </a:r>
                      <a:r>
                        <a:rPr lang="en-US" sz="1000" b="1" baseline="0" dirty="0">
                          <a:solidFill>
                            <a:srgbClr val="404040"/>
                          </a:solidFill>
                          <a:latin typeface="Calibri" panose="020F0502020204030204" pitchFamily="34" charset="0"/>
                          <a:cs typeface="Calibri" panose="020F0502020204030204" pitchFamily="34" charset="0"/>
                        </a:rPr>
                        <a:t>Use</a:t>
                      </a:r>
                      <a:r>
                        <a:rPr lang="en-US" sz="1000" b="0" baseline="0" dirty="0">
                          <a:solidFill>
                            <a:srgbClr val="404040"/>
                          </a:solidFill>
                          <a:latin typeface="Calibri" panose="020F0502020204030204" pitchFamily="34" charset="0"/>
                          <a:cs typeface="Calibri" panose="020F0502020204030204" pitchFamily="34" charset="0"/>
                        </a:rPr>
                        <a:t> </a:t>
                      </a:r>
                      <a:r>
                        <a:rPr lang="en-US" sz="1000" b="1" baseline="0" dirty="0">
                          <a:solidFill>
                            <a:srgbClr val="404040"/>
                          </a:solidFill>
                          <a:latin typeface="Calibri" panose="020F0502020204030204" pitchFamily="34" charset="0"/>
                          <a:cs typeface="Calibri" panose="020F0502020204030204" pitchFamily="34" charset="0"/>
                        </a:rPr>
                        <a:t>Presenter View </a:t>
                      </a:r>
                      <a:r>
                        <a:rPr lang="en-US" sz="1000" b="0" baseline="0" dirty="0">
                          <a:solidFill>
                            <a:srgbClr val="404040"/>
                          </a:solidFill>
                          <a:latin typeface="Calibri" panose="020F0502020204030204" pitchFamily="34" charset="0"/>
                          <a:cs typeface="Calibri" panose="020F0502020204030204" pitchFamily="34" charset="0"/>
                        </a:rPr>
                        <a:t>checkbox if you would like it to show on a different screen while the audience views your projecting/shared screen</a:t>
                      </a:r>
                    </a:p>
                    <a:p>
                      <a:pPr marL="0" indent="0">
                        <a:buFont typeface="Arial" charset="0"/>
                        <a:buNone/>
                      </a:pPr>
                      <a:endParaRPr lang="en-US" sz="1000" b="0" baseline="0" dirty="0">
                        <a:solidFill>
                          <a:srgbClr val="404040"/>
                        </a:solidFill>
                        <a:latin typeface="Calibri" panose="020F0502020204030204" pitchFamily="34" charset="0"/>
                        <a:cs typeface="Calibri" panose="020F0502020204030204" pitchFamily="34" charset="0"/>
                      </a:endParaRPr>
                    </a:p>
                    <a:p>
                      <a:pPr marL="0" indent="0">
                        <a:buFont typeface="Arial" charset="0"/>
                        <a:buNone/>
                      </a:pPr>
                      <a:endParaRPr lang="en-US" sz="1000" b="0" baseline="0" dirty="0">
                        <a:solidFill>
                          <a:srgbClr val="404040"/>
                        </a:solidFill>
                        <a:latin typeface="Calibri" panose="020F0502020204030204" pitchFamily="34" charset="0"/>
                        <a:cs typeface="Calibri" panose="020F0502020204030204" pitchFamily="34" charset="0"/>
                      </a:endParaRPr>
                    </a:p>
                    <a:p>
                      <a:pPr marL="0" indent="0">
                        <a:buFont typeface="Arial" charset="0"/>
                        <a:buNone/>
                      </a:pPr>
                      <a:endParaRPr lang="en-US" sz="1000" b="0" baseline="0" dirty="0">
                        <a:solidFill>
                          <a:srgbClr val="404040"/>
                        </a:solidFill>
                        <a:latin typeface="Calibri" panose="020F0502020204030204" pitchFamily="34" charset="0"/>
                        <a:cs typeface="Calibri" panose="020F0502020204030204" pitchFamily="34" charset="0"/>
                      </a:endParaRPr>
                    </a:p>
                    <a:p>
                      <a:pPr marL="0" marR="0" lvl="0" indent="0" algn="l" defTabSz="457154" rtl="0" eaLnBrk="1" fontAlgn="auto" latinLnBrk="0" hangingPunct="1">
                        <a:lnSpc>
                          <a:spcPct val="100000"/>
                        </a:lnSpc>
                        <a:spcBef>
                          <a:spcPts val="1200"/>
                        </a:spcBef>
                        <a:spcAft>
                          <a:spcPts val="0"/>
                        </a:spcAft>
                        <a:buClrTx/>
                        <a:buSzTx/>
                        <a:buFont typeface="Arial" charset="0"/>
                        <a:buNone/>
                        <a:tabLst/>
                        <a:defRPr/>
                      </a:pPr>
                      <a:r>
                        <a:rPr lang="en-US" sz="1000" i="1" dirty="0">
                          <a:solidFill>
                            <a:srgbClr val="404040"/>
                          </a:solidFill>
                          <a:latin typeface="Calibri" panose="020F0502020204030204" pitchFamily="34" charset="0"/>
                          <a:cs typeface="Calibri" panose="020F0502020204030204" pitchFamily="34" charset="0"/>
                        </a:rPr>
                        <a:t>Note: Hidden slides (e.g., Workshop at-a-Glance on the next page) will not show in Presenter View, so make sure to print those pages prior to facilitating. To determine hidden slides, click </a:t>
                      </a:r>
                      <a:r>
                        <a:rPr lang="en-US" sz="1000" b="1" i="1" dirty="0">
                          <a:solidFill>
                            <a:srgbClr val="404040"/>
                          </a:solidFill>
                          <a:latin typeface="Calibri" panose="020F0502020204030204" pitchFamily="34" charset="0"/>
                          <a:cs typeface="Calibri" panose="020F0502020204030204" pitchFamily="34" charset="0"/>
                        </a:rPr>
                        <a:t>View</a:t>
                      </a:r>
                      <a:r>
                        <a:rPr lang="en-US" sz="1000" i="1" dirty="0">
                          <a:solidFill>
                            <a:srgbClr val="404040"/>
                          </a:solidFill>
                          <a:latin typeface="Calibri" panose="020F0502020204030204" pitchFamily="34" charset="0"/>
                          <a:cs typeface="Calibri" panose="020F0502020204030204" pitchFamily="34" charset="0"/>
                        </a:rPr>
                        <a:t> on the top menu bar and select </a:t>
                      </a:r>
                      <a:r>
                        <a:rPr lang="en-US" sz="1000" b="1" i="1" dirty="0">
                          <a:solidFill>
                            <a:srgbClr val="404040"/>
                          </a:solidFill>
                          <a:latin typeface="Calibri" panose="020F0502020204030204" pitchFamily="34" charset="0"/>
                          <a:cs typeface="Calibri" panose="020F0502020204030204" pitchFamily="34" charset="0"/>
                        </a:rPr>
                        <a:t>Normal</a:t>
                      </a:r>
                      <a:r>
                        <a:rPr lang="en-US" sz="1000" i="1" dirty="0">
                          <a:solidFill>
                            <a:srgbClr val="404040"/>
                          </a:solidFill>
                          <a:latin typeface="Calibri" panose="020F0502020204030204" pitchFamily="34" charset="0"/>
                          <a:cs typeface="Calibri" panose="020F0502020204030204" pitchFamily="34" charset="0"/>
                        </a:rPr>
                        <a:t>. Hidden slides are dimmed in color and the slide number is crossed off. </a:t>
                      </a:r>
                    </a:p>
                  </a:txBody>
                  <a:tcPr>
                    <a:lnL w="12700" cap="flat" cmpd="sng" algn="ctr">
                      <a:solidFill>
                        <a:srgbClr val="19285D"/>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10003"/>
                  </a:ext>
                </a:extLst>
              </a:tr>
            </a:tbl>
          </a:graphicData>
        </a:graphic>
      </p:graphicFrame>
      <p:pic>
        <p:nvPicPr>
          <p:cNvPr id="10" name="Picture 9">
            <a:extLst>
              <a:ext uri="{FF2B5EF4-FFF2-40B4-BE49-F238E27FC236}">
                <a16:creationId xmlns:a16="http://schemas.microsoft.com/office/drawing/2014/main" id="{24521C3E-023C-4C9B-B748-15351854E758}"/>
              </a:ext>
            </a:extLst>
          </p:cNvPr>
          <p:cNvPicPr>
            <a:picLocks noChangeAspect="1"/>
          </p:cNvPicPr>
          <p:nvPr/>
        </p:nvPicPr>
        <p:blipFill rotWithShape="1">
          <a:blip r:embed="rId3"/>
          <a:srcRect t="1" r="14197" b="-1"/>
          <a:stretch/>
        </p:blipFill>
        <p:spPr>
          <a:xfrm>
            <a:off x="5403151" y="2182482"/>
            <a:ext cx="2875876" cy="242779"/>
          </a:xfrm>
          <a:prstGeom prst="rect">
            <a:avLst/>
          </a:prstGeom>
        </p:spPr>
      </p:pic>
      <p:pic>
        <p:nvPicPr>
          <p:cNvPr id="11" name="Picture 10">
            <a:extLst>
              <a:ext uri="{FF2B5EF4-FFF2-40B4-BE49-F238E27FC236}">
                <a16:creationId xmlns:a16="http://schemas.microsoft.com/office/drawing/2014/main" id="{67086E23-62CA-4D78-B107-47EE166AB4E7}"/>
              </a:ext>
            </a:extLst>
          </p:cNvPr>
          <p:cNvPicPr>
            <a:picLocks noChangeAspect="1"/>
          </p:cNvPicPr>
          <p:nvPr/>
        </p:nvPicPr>
        <p:blipFill>
          <a:blip r:embed="rId4"/>
          <a:stretch>
            <a:fillRect/>
          </a:stretch>
        </p:blipFill>
        <p:spPr>
          <a:xfrm>
            <a:off x="5403151" y="3305146"/>
            <a:ext cx="3056872" cy="528991"/>
          </a:xfrm>
          <a:prstGeom prst="rect">
            <a:avLst/>
          </a:prstGeom>
          <a:ln>
            <a:solidFill>
              <a:schemeClr val="bg2">
                <a:lumMod val="90000"/>
              </a:schemeClr>
            </a:solidFill>
          </a:ln>
        </p:spPr>
      </p:pic>
      <p:pic>
        <p:nvPicPr>
          <p:cNvPr id="12" name="Picture 11">
            <a:extLst>
              <a:ext uri="{FF2B5EF4-FFF2-40B4-BE49-F238E27FC236}">
                <a16:creationId xmlns:a16="http://schemas.microsoft.com/office/drawing/2014/main" id="{7C3DE11E-F7A0-4C34-B34B-7896119AD451}"/>
              </a:ext>
            </a:extLst>
          </p:cNvPr>
          <p:cNvPicPr>
            <a:picLocks noChangeAspect="1"/>
          </p:cNvPicPr>
          <p:nvPr/>
        </p:nvPicPr>
        <p:blipFill rotWithShape="1">
          <a:blip r:embed="rId5"/>
          <a:srcRect l="27614" r="-1"/>
          <a:stretch/>
        </p:blipFill>
        <p:spPr>
          <a:xfrm>
            <a:off x="5403151" y="4985863"/>
            <a:ext cx="2982114" cy="477188"/>
          </a:xfrm>
          <a:prstGeom prst="rect">
            <a:avLst/>
          </a:prstGeom>
          <a:ln>
            <a:solidFill>
              <a:schemeClr val="bg2">
                <a:lumMod val="90000"/>
              </a:schemeClr>
            </a:solidFill>
          </a:ln>
        </p:spPr>
      </p:pic>
      <p:sp>
        <p:nvSpPr>
          <p:cNvPr id="2" name="Rectangle 1">
            <a:extLst>
              <a:ext uri="{FF2B5EF4-FFF2-40B4-BE49-F238E27FC236}">
                <a16:creationId xmlns:a16="http://schemas.microsoft.com/office/drawing/2014/main" id="{AD9E17DC-D19C-7AB3-E4FD-3E18C69E4134}"/>
              </a:ext>
            </a:extLst>
          </p:cNvPr>
          <p:cNvSpPr/>
          <p:nvPr/>
        </p:nvSpPr>
        <p:spPr>
          <a:xfrm>
            <a:off x="116305" y="30115"/>
            <a:ext cx="4908120" cy="277785"/>
          </a:xfrm>
          <a:prstGeom prst="rect">
            <a:avLst/>
          </a:prstGeom>
        </p:spPr>
        <p:txBody>
          <a:bodyPr wrap="square" lIns="92217" tIns="46109" rIns="92217" bIns="46109" anchor="ctr">
            <a:spAutoFit/>
          </a:bodyPr>
          <a:lstStyle/>
          <a:p>
            <a:pPr algn="l">
              <a:spcBef>
                <a:spcPts val="403"/>
              </a:spcBef>
            </a:pPr>
            <a:r>
              <a:rPr lang="en-US" sz="1200" b="1" dirty="0">
                <a:solidFill>
                  <a:schemeClr val="bg1"/>
                </a:solidFill>
                <a:latin typeface="Arial" panose="020B0604020202020204" pitchFamily="34" charset="0"/>
                <a:cs typeface="Arial" panose="020B0604020202020204" pitchFamily="34" charset="0"/>
              </a:rPr>
              <a:t>DAY 2: RCPS MASTERCLASS</a:t>
            </a:r>
          </a:p>
        </p:txBody>
      </p:sp>
    </p:spTree>
    <p:extLst>
      <p:ext uri="{BB962C8B-B14F-4D97-AF65-F5344CB8AC3E}">
        <p14:creationId xmlns:p14="http://schemas.microsoft.com/office/powerpoint/2010/main" val="126379519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Image Placeholder 4">
            <a:extLst>
              <a:ext uri="{FF2B5EF4-FFF2-40B4-BE49-F238E27FC236}">
                <a16:creationId xmlns:a16="http://schemas.microsoft.com/office/drawing/2014/main" id="{7CFA5034-538A-49EE-9071-0D5E1FEECD6B}"/>
              </a:ext>
            </a:extLst>
          </p:cNvPr>
          <p:cNvSpPr>
            <a:spLocks noGrp="1" noRot="1" noChangeAspect="1"/>
          </p:cNvSpPr>
          <p:nvPr>
            <p:ph type="sldImg"/>
          </p:nvPr>
        </p:nvSpPr>
        <p:spPr>
          <a:xfrm>
            <a:off x="206375" y="546100"/>
            <a:ext cx="4365625" cy="2455863"/>
          </a:xfrm>
        </p:spPr>
      </p:sp>
      <p:sp>
        <p:nvSpPr>
          <p:cNvPr id="6" name="Notes Placeholder 5">
            <a:extLst>
              <a:ext uri="{FF2B5EF4-FFF2-40B4-BE49-F238E27FC236}">
                <a16:creationId xmlns:a16="http://schemas.microsoft.com/office/drawing/2014/main" id="{3C3CF719-FA8E-46B6-A84B-1DF430680CCF}"/>
              </a:ext>
            </a:extLst>
          </p:cNvPr>
          <p:cNvSpPr>
            <a:spLocks noGrp="1"/>
          </p:cNvSpPr>
          <p:nvPr>
            <p:ph type="body" idx="1"/>
          </p:nvPr>
        </p:nvSpPr>
        <p:spPr/>
        <p:txBody>
          <a:bodyPr/>
          <a:lstStyle/>
          <a:p>
            <a:pPr>
              <a:spcBef>
                <a:spcPts val="600"/>
              </a:spcBef>
            </a:pPr>
            <a:r>
              <a:rPr lang="en-US" b="1" dirty="0"/>
              <a:t>Welcome</a:t>
            </a:r>
            <a:r>
              <a:rPr lang="en-US" dirty="0"/>
              <a:t> participants to Day 2 of RCPS Masterclass.</a:t>
            </a:r>
          </a:p>
          <a:p>
            <a:pPr>
              <a:spcBef>
                <a:spcPts val="600"/>
              </a:spcBef>
            </a:pPr>
            <a:r>
              <a:rPr lang="en-US" b="1" dirty="0"/>
              <a:t>Poll</a:t>
            </a:r>
            <a:r>
              <a:rPr lang="en-US" dirty="0"/>
              <a:t> participants for their key takeaways from Day 1’s session.</a:t>
            </a:r>
          </a:p>
          <a:p>
            <a:pPr>
              <a:spcBef>
                <a:spcPts val="600"/>
              </a:spcBef>
            </a:pPr>
            <a:r>
              <a:rPr lang="en-US" b="1" dirty="0"/>
              <a:t>Note</a:t>
            </a:r>
            <a:r>
              <a:rPr lang="en-US" dirty="0"/>
              <a:t> any common themes or outstanding questions.</a:t>
            </a:r>
          </a:p>
          <a:p>
            <a:pPr>
              <a:spcBef>
                <a:spcPts val="600"/>
              </a:spcBef>
            </a:pPr>
            <a:r>
              <a:rPr lang="en-US" b="1" dirty="0"/>
              <a:t>Say</a:t>
            </a:r>
            <a:r>
              <a:rPr lang="en-US" dirty="0"/>
              <a:t>: </a:t>
            </a:r>
            <a:r>
              <a:rPr lang="en-US" i="1" dirty="0"/>
              <a:t>Our next Energizer activity serves as a first step into the different tone of this training, to signify that this training is not solely clinical, but also about how we communicate, listen, assess, and respond.</a:t>
            </a:r>
          </a:p>
          <a:p>
            <a:pPr>
              <a:spcBef>
                <a:spcPts val="600"/>
              </a:spcBef>
            </a:pPr>
            <a:r>
              <a:rPr lang="en-US" b="1" dirty="0"/>
              <a:t>Instruct</a:t>
            </a:r>
            <a:r>
              <a:rPr lang="en-US" dirty="0"/>
              <a:t> all participants to stand in a circle. </a:t>
            </a:r>
          </a:p>
          <a:p>
            <a:pPr>
              <a:spcBef>
                <a:spcPts val="600"/>
              </a:spcBef>
            </a:pPr>
            <a:r>
              <a:rPr lang="en-US" b="1" dirty="0"/>
              <a:t>Ask</a:t>
            </a:r>
            <a:r>
              <a:rPr lang="en-US" dirty="0"/>
              <a:t> whose birthday was closest to the current date. </a:t>
            </a:r>
          </a:p>
          <a:p>
            <a:pPr>
              <a:spcBef>
                <a:spcPts val="600"/>
              </a:spcBef>
            </a:pPr>
            <a:r>
              <a:rPr lang="en-US" b="1" dirty="0"/>
              <a:t>Ask</a:t>
            </a:r>
            <a:r>
              <a:rPr lang="en-US" dirty="0"/>
              <a:t> them if they want to go first or last. </a:t>
            </a:r>
          </a:p>
          <a:p>
            <a:pPr lvl="1">
              <a:spcBef>
                <a:spcPts val="600"/>
              </a:spcBef>
            </a:pPr>
            <a:r>
              <a:rPr lang="en-US" dirty="0"/>
              <a:t>If they choose to go first, they will begin the exercise as the starting person.</a:t>
            </a:r>
          </a:p>
          <a:p>
            <a:pPr lvl="1">
              <a:spcBef>
                <a:spcPts val="600"/>
              </a:spcBef>
            </a:pPr>
            <a:r>
              <a:rPr lang="en-US" dirty="0"/>
              <a:t>If they choose to go last, the person to their right will begin the exercise as the starting person (making them last).</a:t>
            </a:r>
          </a:p>
          <a:p>
            <a:pPr marL="822960" lvl="2" indent="-171450">
              <a:spcBef>
                <a:spcPts val="600"/>
              </a:spcBef>
              <a:buClr>
                <a:srgbClr val="C1D72E"/>
              </a:buClr>
              <a:buFont typeface="Wingdings" panose="05000000000000000000" pitchFamily="2" charset="2"/>
              <a:buChar char="§"/>
            </a:pPr>
            <a:r>
              <a:rPr lang="en-US" dirty="0">
                <a:latin typeface="Arial" panose="020B0604020202020204" pitchFamily="34" charset="0"/>
                <a:cs typeface="Arial" panose="020B0604020202020204" pitchFamily="34" charset="0"/>
              </a:rPr>
              <a:t>If they pick “last,” they will be making things much harder for themselves, but do not tell them that.</a:t>
            </a:r>
          </a:p>
          <a:p>
            <a:pPr>
              <a:spcBef>
                <a:spcPts val="600"/>
              </a:spcBef>
            </a:pPr>
            <a:endParaRPr lang="en-US" dirty="0"/>
          </a:p>
        </p:txBody>
      </p:sp>
      <p:sp>
        <p:nvSpPr>
          <p:cNvPr id="2" name="Rectangle 1">
            <a:extLst>
              <a:ext uri="{FF2B5EF4-FFF2-40B4-BE49-F238E27FC236}">
                <a16:creationId xmlns:a16="http://schemas.microsoft.com/office/drawing/2014/main" id="{C89ACFFD-AC3F-945E-7FCE-A5A45FCB74EA}"/>
              </a:ext>
            </a:extLst>
          </p:cNvPr>
          <p:cNvSpPr/>
          <p:nvPr/>
        </p:nvSpPr>
        <p:spPr>
          <a:xfrm>
            <a:off x="116305" y="30115"/>
            <a:ext cx="4908120" cy="277785"/>
          </a:xfrm>
          <a:prstGeom prst="rect">
            <a:avLst/>
          </a:prstGeom>
        </p:spPr>
        <p:txBody>
          <a:bodyPr wrap="square" lIns="92217" tIns="46109" rIns="92217" bIns="46109" anchor="ctr">
            <a:spAutoFit/>
          </a:bodyPr>
          <a:lstStyle/>
          <a:p>
            <a:pPr algn="l">
              <a:spcBef>
                <a:spcPts val="403"/>
              </a:spcBef>
            </a:pPr>
            <a:r>
              <a:rPr lang="en-US" sz="1200" b="1" dirty="0">
                <a:solidFill>
                  <a:schemeClr val="bg1"/>
                </a:solidFill>
                <a:latin typeface="Arial" panose="020B0604020202020204" pitchFamily="34" charset="0"/>
                <a:cs typeface="Arial" panose="020B0604020202020204" pitchFamily="34" charset="0"/>
              </a:rPr>
              <a:t>DAY 2: RCPS MASTERCLASS</a:t>
            </a:r>
          </a:p>
        </p:txBody>
      </p:sp>
      <p:graphicFrame>
        <p:nvGraphicFramePr>
          <p:cNvPr id="3" name="Table 2">
            <a:extLst>
              <a:ext uri="{FF2B5EF4-FFF2-40B4-BE49-F238E27FC236}">
                <a16:creationId xmlns:a16="http://schemas.microsoft.com/office/drawing/2014/main" id="{0B24C42A-9157-8B37-337F-62C1EF267059}"/>
              </a:ext>
            </a:extLst>
          </p:cNvPr>
          <p:cNvGraphicFramePr>
            <a:graphicFrameLocks noGrp="1"/>
          </p:cNvGraphicFramePr>
          <p:nvPr>
            <p:extLst>
              <p:ext uri="{D42A27DB-BD31-4B8C-83A1-F6EECF244321}">
                <p14:modId xmlns:p14="http://schemas.microsoft.com/office/powerpoint/2010/main" val="1800501442"/>
              </p:ext>
            </p:extLst>
          </p:nvPr>
        </p:nvGraphicFramePr>
        <p:xfrm>
          <a:off x="239697" y="3348164"/>
          <a:ext cx="4310908" cy="883920"/>
        </p:xfrm>
        <a:graphic>
          <a:graphicData uri="http://schemas.openxmlformats.org/drawingml/2006/table">
            <a:tbl>
              <a:tblPr firstRow="1" bandRow="1">
                <a:tableStyleId>{5C22544A-7EE6-4342-B048-85BDC9FD1C3A}</a:tableStyleId>
              </a:tblPr>
              <a:tblGrid>
                <a:gridCol w="1399032">
                  <a:extLst>
                    <a:ext uri="{9D8B030D-6E8A-4147-A177-3AD203B41FA5}">
                      <a16:colId xmlns:a16="http://schemas.microsoft.com/office/drawing/2014/main" val="3460872777"/>
                    </a:ext>
                  </a:extLst>
                </a:gridCol>
                <a:gridCol w="2911876">
                  <a:extLst>
                    <a:ext uri="{9D8B030D-6E8A-4147-A177-3AD203B41FA5}">
                      <a16:colId xmlns:a16="http://schemas.microsoft.com/office/drawing/2014/main" val="3929844881"/>
                    </a:ext>
                  </a:extLst>
                </a:gridCol>
              </a:tblGrid>
              <a:tr h="0">
                <a:tc gridSpan="2">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white"/>
                          </a:solidFill>
                          <a:effectLst/>
                          <a:uLnTx/>
                          <a:uFillTx/>
                          <a:latin typeface="+mn-lt"/>
                          <a:ea typeface="+mn-ea"/>
                          <a:cs typeface="+mn-cs"/>
                        </a:rPr>
                        <a:t>Day 2 AM Focus – Right Heart Catheterization &amp; Our Patients</a:t>
                      </a:r>
                      <a:endParaRPr kumimoji="0" lang="en-US" sz="1000" b="1" i="0" u="none" strike="noStrike" kern="1200" cap="none" spc="0" normalizeH="0" baseline="0" noProof="0" dirty="0">
                        <a:ln>
                          <a:noFill/>
                        </a:ln>
                        <a:solidFill>
                          <a:prstClr val="white"/>
                        </a:solidFill>
                        <a:effectLst/>
                        <a:uLnTx/>
                        <a:uFillTx/>
                        <a:latin typeface="Century Schoolbook" panose="02040604050505020304" pitchFamily="18" charset="0"/>
                        <a:ea typeface="Times New Roman" panose="02020603050405020304" pitchFamily="18" charset="0"/>
                        <a:cs typeface="Times New Roman" panose="02020603050405020304" pitchFamily="18" charset="0"/>
                      </a:endParaRPr>
                    </a:p>
                  </a:txBody>
                  <a:tcPr marL="121920" marR="121920" marT="34290" marB="3429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9285D"/>
                    </a:solidFill>
                  </a:tcPr>
                </a:tc>
                <a:tc hMerge="1">
                  <a:txBody>
                    <a:bodyPr/>
                    <a:lstStyle/>
                    <a:p>
                      <a:pPr algn="l"/>
                      <a:endParaRPr lang="en-US" sz="1100" dirty="0">
                        <a:latin typeface="+mn-lt"/>
                        <a:cs typeface="Arial" panose="020B0604020202020204" pitchFamily="34" charset="0"/>
                      </a:endParaRP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9285D"/>
                    </a:solidFill>
                  </a:tcPr>
                </a:tc>
                <a:extLst>
                  <a:ext uri="{0D108BD9-81ED-4DB2-BD59-A6C34878D82A}">
                    <a16:rowId xmlns:a16="http://schemas.microsoft.com/office/drawing/2014/main" val="150405150"/>
                  </a:ext>
                </a:extLst>
              </a:tr>
              <a:tr h="0">
                <a:tc>
                  <a:txBody>
                    <a:bodyPr/>
                    <a:lstStyle/>
                    <a:p>
                      <a:pPr algn="r"/>
                      <a:r>
                        <a:rPr lang="en-US" sz="1000" b="1" dirty="0">
                          <a:solidFill>
                            <a:srgbClr val="19285D"/>
                          </a:solidFill>
                          <a:latin typeface="+mn-lt"/>
                          <a:cs typeface="Arial" panose="020B0604020202020204" pitchFamily="34" charset="0"/>
                        </a:rPr>
                        <a:t>9:30-10:00 am</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Ice Breaker</a:t>
                      </a: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62979764"/>
                  </a:ext>
                </a:extLst>
              </a:tr>
              <a:tr h="0">
                <a:tc>
                  <a:txBody>
                    <a:bodyPr/>
                    <a:lstStyle/>
                    <a:p>
                      <a:pPr algn="r"/>
                      <a:r>
                        <a:rPr lang="en-US" sz="1000" b="1" dirty="0">
                          <a:solidFill>
                            <a:srgbClr val="19285D"/>
                          </a:solidFill>
                          <a:latin typeface="+mn-lt"/>
                          <a:cs typeface="Arial" panose="020B0604020202020204" pitchFamily="34" charset="0"/>
                        </a:rPr>
                        <a:t>10:00-11:15 am </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spcBef>
                          <a:spcPts val="0"/>
                        </a:spcBef>
                        <a:spcAft>
                          <a:spcPts val="0"/>
                        </a:spcAft>
                      </a:pPr>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RHC Clinical Cultivator</a:t>
                      </a: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30955845"/>
                  </a:ext>
                </a:extLst>
              </a:tr>
              <a:tr h="0">
                <a:tc>
                  <a:txBody>
                    <a:bodyPr/>
                    <a:lstStyle/>
                    <a:p>
                      <a:pPr algn="r"/>
                      <a:r>
                        <a:rPr lang="en-US" sz="1000" b="1" kern="1200" dirty="0">
                          <a:solidFill>
                            <a:srgbClr val="19285D"/>
                          </a:solidFill>
                          <a:latin typeface="+mn-lt"/>
                          <a:ea typeface="+mn-ea"/>
                          <a:cs typeface="Arial" panose="020B0604020202020204" pitchFamily="34" charset="0"/>
                        </a:rPr>
                        <a:t>11:15 am-12:00 pm </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Patient Identifiers</a:t>
                      </a:r>
                      <a:endParaRPr lang="en-US" sz="1000" b="1" dirty="0">
                        <a:solidFill>
                          <a:srgbClr val="19285D"/>
                        </a:solidFill>
                        <a:latin typeface="+mn-lt"/>
                        <a:cs typeface="Arial" panose="020B0604020202020204" pitchFamily="34" charset="0"/>
                      </a:endParaRP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897116"/>
                  </a:ext>
                </a:extLst>
              </a:tr>
            </a:tbl>
          </a:graphicData>
        </a:graphic>
      </p:graphicFrame>
      <p:graphicFrame>
        <p:nvGraphicFramePr>
          <p:cNvPr id="7" name="Table 6">
            <a:extLst>
              <a:ext uri="{FF2B5EF4-FFF2-40B4-BE49-F238E27FC236}">
                <a16:creationId xmlns:a16="http://schemas.microsoft.com/office/drawing/2014/main" id="{D8BA08D1-F983-FA2B-65D4-A81CEF911D46}"/>
              </a:ext>
            </a:extLst>
          </p:cNvPr>
          <p:cNvGraphicFramePr>
            <a:graphicFrameLocks noGrp="1"/>
          </p:cNvGraphicFramePr>
          <p:nvPr>
            <p:extLst>
              <p:ext uri="{D42A27DB-BD31-4B8C-83A1-F6EECF244321}">
                <p14:modId xmlns:p14="http://schemas.microsoft.com/office/powerpoint/2010/main" val="560352907"/>
              </p:ext>
            </p:extLst>
          </p:nvPr>
        </p:nvGraphicFramePr>
        <p:xfrm>
          <a:off x="239697" y="4238943"/>
          <a:ext cx="4315702" cy="1310640"/>
        </p:xfrm>
        <a:graphic>
          <a:graphicData uri="http://schemas.openxmlformats.org/drawingml/2006/table">
            <a:tbl>
              <a:tblPr firstRow="1" bandRow="1">
                <a:tableStyleId>{5C22544A-7EE6-4342-B048-85BDC9FD1C3A}</a:tableStyleId>
              </a:tblPr>
              <a:tblGrid>
                <a:gridCol w="1397298">
                  <a:extLst>
                    <a:ext uri="{9D8B030D-6E8A-4147-A177-3AD203B41FA5}">
                      <a16:colId xmlns:a16="http://schemas.microsoft.com/office/drawing/2014/main" val="3460872777"/>
                    </a:ext>
                  </a:extLst>
                </a:gridCol>
                <a:gridCol w="2918404">
                  <a:extLst>
                    <a:ext uri="{9D8B030D-6E8A-4147-A177-3AD203B41FA5}">
                      <a16:colId xmlns:a16="http://schemas.microsoft.com/office/drawing/2014/main" val="3929844881"/>
                    </a:ext>
                  </a:extLst>
                </a:gridCol>
              </a:tblGrid>
              <a:tr h="131696">
                <a:tc gridSpan="2">
                  <a:txBody>
                    <a:bodyPr/>
                    <a:lstStyle/>
                    <a:p>
                      <a:pPr marL="0" marR="0">
                        <a:spcBef>
                          <a:spcPts val="0"/>
                        </a:spcBef>
                        <a:spcAft>
                          <a:spcPts val="0"/>
                        </a:spcAft>
                      </a:pPr>
                      <a:r>
                        <a:rPr lang="en-US" sz="900" dirty="0">
                          <a:effectLst/>
                        </a:rPr>
                        <a:t>Day 2 PM Focus – Right Heart Catheterization: Connection is Crucial/Application </a:t>
                      </a:r>
                      <a:endParaRPr lang="en-US" sz="900" dirty="0">
                        <a:effectLst/>
                        <a:latin typeface="Century Schoolbook" panose="02040604050505020304" pitchFamily="18" charset="0"/>
                        <a:ea typeface="Times New Roman" panose="02020603050405020304" pitchFamily="18" charset="0"/>
                        <a:cs typeface="Times New Roman" panose="02020603050405020304" pitchFamily="18" charset="0"/>
                      </a:endParaRPr>
                    </a:p>
                  </a:txBody>
                  <a:tcPr marL="121920" marR="121920" marT="34290" marB="3429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9285D"/>
                    </a:solidFill>
                  </a:tcPr>
                </a:tc>
                <a:tc hMerge="1">
                  <a:txBody>
                    <a:bodyPr/>
                    <a:lstStyle/>
                    <a:p>
                      <a:pPr algn="l"/>
                      <a:endParaRPr lang="en-US" sz="1100" dirty="0">
                        <a:latin typeface="+mn-lt"/>
                        <a:cs typeface="Arial" panose="020B0604020202020204" pitchFamily="34" charset="0"/>
                      </a:endParaRP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9285D"/>
                    </a:solidFill>
                  </a:tcPr>
                </a:tc>
                <a:extLst>
                  <a:ext uri="{0D108BD9-81ED-4DB2-BD59-A6C34878D82A}">
                    <a16:rowId xmlns:a16="http://schemas.microsoft.com/office/drawing/2014/main" val="150405150"/>
                  </a:ext>
                </a:extLst>
              </a:tr>
              <a:tr h="131696">
                <a:tc>
                  <a:txBody>
                    <a:bodyPr/>
                    <a:lstStyle/>
                    <a:p>
                      <a:pPr algn="r"/>
                      <a:r>
                        <a:rPr lang="en-US" sz="1000" b="1" dirty="0">
                          <a:solidFill>
                            <a:srgbClr val="19285D"/>
                          </a:solidFill>
                          <a:latin typeface="+mn-lt"/>
                          <a:cs typeface="Arial" panose="020B0604020202020204" pitchFamily="34" charset="0"/>
                        </a:rPr>
                        <a:t>12:00-1:15 pm</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LUNCH</a:t>
                      </a: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762979764"/>
                  </a:ext>
                </a:extLst>
              </a:tr>
              <a:tr h="131696">
                <a:tc>
                  <a:txBody>
                    <a:bodyPr/>
                    <a:lstStyle/>
                    <a:p>
                      <a:pPr algn="r"/>
                      <a:r>
                        <a:rPr lang="en-US" sz="1000" b="1" dirty="0">
                          <a:solidFill>
                            <a:srgbClr val="19285D"/>
                          </a:solidFill>
                          <a:latin typeface="+mn-lt"/>
                          <a:cs typeface="Arial" panose="020B0604020202020204" pitchFamily="34" charset="0"/>
                        </a:rPr>
                        <a:t>1:15-2:15 pm</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Lead the Dialogue: Listening/Questioning</a:t>
                      </a: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769089221"/>
                  </a:ext>
                </a:extLst>
              </a:tr>
              <a:tr h="131696">
                <a:tc>
                  <a:txBody>
                    <a:bodyPr/>
                    <a:lstStyle/>
                    <a:p>
                      <a:pPr marL="0" marR="0" lvl="0" indent="0" algn="r" defTabSz="412016" rtl="0" eaLnBrk="1" fontAlgn="auto" latinLnBrk="0" hangingPunct="0">
                        <a:lnSpc>
                          <a:spcPct val="100000"/>
                        </a:lnSpc>
                        <a:spcBef>
                          <a:spcPts val="0"/>
                        </a:spcBef>
                        <a:spcAft>
                          <a:spcPts val="0"/>
                        </a:spcAft>
                        <a:buClrTx/>
                        <a:buSzTx/>
                        <a:buFontTx/>
                        <a:buNone/>
                        <a:tabLst/>
                        <a:defRPr/>
                      </a:pPr>
                      <a:r>
                        <a:rPr lang="en-US" sz="1000" b="1" dirty="0">
                          <a:solidFill>
                            <a:srgbClr val="19285D"/>
                          </a:solidFill>
                          <a:latin typeface="+mn-lt"/>
                          <a:cs typeface="Arial" panose="020B0604020202020204" pitchFamily="34" charset="0"/>
                        </a:rPr>
                        <a:t>2:15-2:30 pm</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BREAK</a:t>
                      </a:r>
                      <a:endParaRPr lang="en-US" sz="1000" dirty="0">
                        <a:solidFill>
                          <a:srgbClr val="53565A"/>
                        </a:solidFill>
                        <a:latin typeface="+mn-lt"/>
                        <a:cs typeface="Arial" panose="020B0604020202020204" pitchFamily="34" charset="0"/>
                      </a:endParaRP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901434639"/>
                  </a:ext>
                </a:extLst>
              </a:tr>
              <a:tr h="131696">
                <a:tc>
                  <a:txBody>
                    <a:bodyPr/>
                    <a:lstStyle/>
                    <a:p>
                      <a:pPr algn="r"/>
                      <a:r>
                        <a:rPr lang="en-US" sz="1000" b="1" kern="1200" dirty="0">
                          <a:solidFill>
                            <a:srgbClr val="19285D"/>
                          </a:solidFill>
                          <a:latin typeface="+mn-lt"/>
                          <a:ea typeface="+mn-ea"/>
                          <a:cs typeface="Arial" panose="020B0604020202020204" pitchFamily="34" charset="0"/>
                        </a:rPr>
                        <a:t>2:30-3:45 pm</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Managing ‘Rabbit Holes’</a:t>
                      </a:r>
                      <a:endParaRPr lang="en-US" sz="1000" b="1" dirty="0">
                        <a:solidFill>
                          <a:srgbClr val="19285D"/>
                        </a:solidFill>
                        <a:latin typeface="+mn-lt"/>
                        <a:cs typeface="Arial" panose="020B0604020202020204" pitchFamily="34" charset="0"/>
                      </a:endParaRP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897116"/>
                  </a:ext>
                </a:extLst>
              </a:tr>
              <a:tr h="131696">
                <a:tc>
                  <a:txBody>
                    <a:bodyPr/>
                    <a:lstStyle/>
                    <a:p>
                      <a:pPr algn="r"/>
                      <a:r>
                        <a:rPr lang="en-US" sz="1000" b="1" kern="1200" dirty="0">
                          <a:solidFill>
                            <a:srgbClr val="19285D"/>
                          </a:solidFill>
                          <a:latin typeface="+mn-lt"/>
                          <a:ea typeface="+mn-ea"/>
                          <a:cs typeface="Arial" panose="020B0604020202020204" pitchFamily="34" charset="0"/>
                        </a:rPr>
                        <a:t>3:45-5:15 pm</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Dialogue Duos</a:t>
                      </a: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453478042"/>
                  </a:ext>
                </a:extLst>
              </a:tr>
            </a:tbl>
          </a:graphicData>
        </a:graphic>
      </p:graphicFrame>
      <p:sp>
        <p:nvSpPr>
          <p:cNvPr id="4" name="Isosceles Triangle 3">
            <a:extLst>
              <a:ext uri="{FF2B5EF4-FFF2-40B4-BE49-F238E27FC236}">
                <a16:creationId xmlns:a16="http://schemas.microsoft.com/office/drawing/2014/main" id="{8A1CE1EF-6FCE-14F6-6A75-D66422A797AE}"/>
              </a:ext>
            </a:extLst>
          </p:cNvPr>
          <p:cNvSpPr/>
          <p:nvPr/>
        </p:nvSpPr>
        <p:spPr>
          <a:xfrm rot="5400000">
            <a:off x="50887" y="3514936"/>
            <a:ext cx="224950" cy="326722"/>
          </a:xfrm>
          <a:prstGeom prst="triangle">
            <a:avLst/>
          </a:prstGeom>
          <a:solidFill>
            <a:srgbClr val="C1D7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B119A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4421186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6375" y="546100"/>
            <a:ext cx="4365625" cy="2455863"/>
          </a:xfrm>
        </p:spPr>
      </p:sp>
      <p:sp>
        <p:nvSpPr>
          <p:cNvPr id="3" name="Notes Placeholder 2"/>
          <p:cNvSpPr>
            <a:spLocks noGrp="1"/>
          </p:cNvSpPr>
          <p:nvPr>
            <p:ph type="body" idx="1"/>
          </p:nvPr>
        </p:nvSpPr>
        <p:spPr/>
        <p:txBody>
          <a:bodyPr/>
          <a:lstStyle/>
          <a:p>
            <a:pPr marR="0">
              <a:spcBef>
                <a:spcPts val="600"/>
              </a:spcBef>
              <a:spcAft>
                <a:spcPts val="0"/>
              </a:spcAft>
            </a:pPr>
            <a:r>
              <a:rPr lang="en-US" b="1" dirty="0"/>
              <a:t>Note: This slide should only be displayed AFTER you have determined who will be the starting person.</a:t>
            </a:r>
          </a:p>
          <a:p>
            <a:pPr>
              <a:spcBef>
                <a:spcPts val="600"/>
              </a:spcBef>
            </a:pPr>
            <a:r>
              <a:rPr lang="en-US" b="1" dirty="0"/>
              <a:t>Review</a:t>
            </a:r>
            <a:r>
              <a:rPr lang="en-US" dirty="0"/>
              <a:t> the on-screen instructions.</a:t>
            </a:r>
          </a:p>
          <a:p>
            <a:pPr>
              <a:spcBef>
                <a:spcPts val="600"/>
              </a:spcBef>
            </a:pPr>
            <a:r>
              <a:rPr lang="en-US" b="1" dirty="0"/>
              <a:t>Lead</a:t>
            </a:r>
            <a:r>
              <a:rPr lang="en-US" dirty="0"/>
              <a:t> the activity.</a:t>
            </a:r>
          </a:p>
          <a:p>
            <a:pPr lvl="1">
              <a:spcBef>
                <a:spcPts val="600"/>
              </a:spcBef>
            </a:pPr>
            <a:r>
              <a:rPr lang="en-US" dirty="0"/>
              <a:t>Notes:</a:t>
            </a:r>
          </a:p>
          <a:p>
            <a:pPr marL="822960" lvl="2" indent="-171450">
              <a:spcBef>
                <a:spcPts val="600"/>
              </a:spcBef>
              <a:buClr>
                <a:srgbClr val="C1D72E"/>
              </a:buClr>
              <a:buFont typeface="Wingdings" panose="05000000000000000000" pitchFamily="2" charset="2"/>
              <a:buChar char="§"/>
            </a:pPr>
            <a:r>
              <a:rPr lang="en-US" dirty="0">
                <a:latin typeface="Arial" panose="020B0604020202020204" pitchFamily="34" charset="0"/>
                <a:cs typeface="Arial" panose="020B0604020202020204" pitchFamily="34" charset="0"/>
              </a:rPr>
              <a:t>Participants can share whatever they want (something serious or silly). </a:t>
            </a:r>
          </a:p>
          <a:p>
            <a:pPr marL="822960" lvl="2" indent="-171450">
              <a:spcBef>
                <a:spcPts val="600"/>
              </a:spcBef>
              <a:buClr>
                <a:srgbClr val="C1D72E"/>
              </a:buClr>
              <a:buFont typeface="Wingdings" panose="05000000000000000000" pitchFamily="2" charset="2"/>
              <a:buChar char="§"/>
            </a:pPr>
            <a:r>
              <a:rPr lang="en-US" dirty="0">
                <a:latin typeface="Arial" panose="020B0604020202020204" pitchFamily="34" charset="0"/>
                <a:cs typeface="Arial" panose="020B0604020202020204" pitchFamily="34" charset="0"/>
              </a:rPr>
              <a:t>Encourage participants to be succinct.</a:t>
            </a:r>
          </a:p>
        </p:txBody>
      </p:sp>
      <p:sp>
        <p:nvSpPr>
          <p:cNvPr id="4" name="Rectangle 3">
            <a:extLst>
              <a:ext uri="{FF2B5EF4-FFF2-40B4-BE49-F238E27FC236}">
                <a16:creationId xmlns:a16="http://schemas.microsoft.com/office/drawing/2014/main" id="{287657BD-3B97-E6AF-6330-8C86168C0C99}"/>
              </a:ext>
            </a:extLst>
          </p:cNvPr>
          <p:cNvSpPr/>
          <p:nvPr/>
        </p:nvSpPr>
        <p:spPr>
          <a:xfrm>
            <a:off x="116305" y="30115"/>
            <a:ext cx="4908120" cy="277785"/>
          </a:xfrm>
          <a:prstGeom prst="rect">
            <a:avLst/>
          </a:prstGeom>
        </p:spPr>
        <p:txBody>
          <a:bodyPr wrap="square" lIns="92217" tIns="46109" rIns="92217" bIns="46109" anchor="ctr">
            <a:spAutoFit/>
          </a:bodyPr>
          <a:lstStyle/>
          <a:p>
            <a:pPr algn="l">
              <a:spcBef>
                <a:spcPts val="403"/>
              </a:spcBef>
            </a:pPr>
            <a:r>
              <a:rPr lang="en-US" sz="1200" b="1" dirty="0">
                <a:solidFill>
                  <a:schemeClr val="bg1"/>
                </a:solidFill>
                <a:latin typeface="Arial" panose="020B0604020202020204" pitchFamily="34" charset="0"/>
                <a:cs typeface="Arial" panose="020B0604020202020204" pitchFamily="34" charset="0"/>
              </a:rPr>
              <a:t>DAY 2: RCPS MASTERCLASS</a:t>
            </a:r>
          </a:p>
        </p:txBody>
      </p:sp>
      <p:graphicFrame>
        <p:nvGraphicFramePr>
          <p:cNvPr id="13" name="Table 12">
            <a:extLst>
              <a:ext uri="{FF2B5EF4-FFF2-40B4-BE49-F238E27FC236}">
                <a16:creationId xmlns:a16="http://schemas.microsoft.com/office/drawing/2014/main" id="{C6D122C1-BC3D-2757-0991-A5567C263FE9}"/>
              </a:ext>
            </a:extLst>
          </p:cNvPr>
          <p:cNvGraphicFramePr>
            <a:graphicFrameLocks noGrp="1"/>
          </p:cNvGraphicFramePr>
          <p:nvPr>
            <p:extLst>
              <p:ext uri="{D42A27DB-BD31-4B8C-83A1-F6EECF244321}">
                <p14:modId xmlns:p14="http://schemas.microsoft.com/office/powerpoint/2010/main" val="376056486"/>
              </p:ext>
            </p:extLst>
          </p:nvPr>
        </p:nvGraphicFramePr>
        <p:xfrm>
          <a:off x="239697" y="3348164"/>
          <a:ext cx="4310908" cy="883920"/>
        </p:xfrm>
        <a:graphic>
          <a:graphicData uri="http://schemas.openxmlformats.org/drawingml/2006/table">
            <a:tbl>
              <a:tblPr firstRow="1" bandRow="1">
                <a:tableStyleId>{5C22544A-7EE6-4342-B048-85BDC9FD1C3A}</a:tableStyleId>
              </a:tblPr>
              <a:tblGrid>
                <a:gridCol w="1399032">
                  <a:extLst>
                    <a:ext uri="{9D8B030D-6E8A-4147-A177-3AD203B41FA5}">
                      <a16:colId xmlns:a16="http://schemas.microsoft.com/office/drawing/2014/main" val="3460872777"/>
                    </a:ext>
                  </a:extLst>
                </a:gridCol>
                <a:gridCol w="2911876">
                  <a:extLst>
                    <a:ext uri="{9D8B030D-6E8A-4147-A177-3AD203B41FA5}">
                      <a16:colId xmlns:a16="http://schemas.microsoft.com/office/drawing/2014/main" val="3929844881"/>
                    </a:ext>
                  </a:extLst>
                </a:gridCol>
              </a:tblGrid>
              <a:tr h="0">
                <a:tc gridSpan="2">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white"/>
                          </a:solidFill>
                          <a:effectLst/>
                          <a:uLnTx/>
                          <a:uFillTx/>
                          <a:latin typeface="+mn-lt"/>
                          <a:ea typeface="+mn-ea"/>
                          <a:cs typeface="+mn-cs"/>
                        </a:rPr>
                        <a:t>Day 2 AM Focus – Right Heart Catheterization &amp; Our Patients</a:t>
                      </a:r>
                      <a:endParaRPr kumimoji="0" lang="en-US" sz="1000" b="1" i="0" u="none" strike="noStrike" kern="1200" cap="none" spc="0" normalizeH="0" baseline="0" noProof="0" dirty="0">
                        <a:ln>
                          <a:noFill/>
                        </a:ln>
                        <a:solidFill>
                          <a:prstClr val="white"/>
                        </a:solidFill>
                        <a:effectLst/>
                        <a:uLnTx/>
                        <a:uFillTx/>
                        <a:latin typeface="Century Schoolbook" panose="02040604050505020304" pitchFamily="18" charset="0"/>
                        <a:ea typeface="Times New Roman" panose="02020603050405020304" pitchFamily="18" charset="0"/>
                        <a:cs typeface="Times New Roman" panose="02020603050405020304" pitchFamily="18" charset="0"/>
                      </a:endParaRPr>
                    </a:p>
                  </a:txBody>
                  <a:tcPr marL="121920" marR="121920" marT="34290" marB="3429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9285D"/>
                    </a:solidFill>
                  </a:tcPr>
                </a:tc>
                <a:tc hMerge="1">
                  <a:txBody>
                    <a:bodyPr/>
                    <a:lstStyle/>
                    <a:p>
                      <a:pPr algn="l"/>
                      <a:endParaRPr lang="en-US" sz="1100" dirty="0">
                        <a:latin typeface="+mn-lt"/>
                        <a:cs typeface="Arial" panose="020B0604020202020204" pitchFamily="34" charset="0"/>
                      </a:endParaRP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9285D"/>
                    </a:solidFill>
                  </a:tcPr>
                </a:tc>
                <a:extLst>
                  <a:ext uri="{0D108BD9-81ED-4DB2-BD59-A6C34878D82A}">
                    <a16:rowId xmlns:a16="http://schemas.microsoft.com/office/drawing/2014/main" val="150405150"/>
                  </a:ext>
                </a:extLst>
              </a:tr>
              <a:tr h="0">
                <a:tc>
                  <a:txBody>
                    <a:bodyPr/>
                    <a:lstStyle/>
                    <a:p>
                      <a:pPr algn="r"/>
                      <a:r>
                        <a:rPr lang="en-US" sz="1000" b="1" dirty="0">
                          <a:solidFill>
                            <a:srgbClr val="19285D"/>
                          </a:solidFill>
                          <a:latin typeface="+mn-lt"/>
                          <a:cs typeface="Arial" panose="020B0604020202020204" pitchFamily="34" charset="0"/>
                        </a:rPr>
                        <a:t>9:30-10:00 am</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Ice Breaker</a:t>
                      </a: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62979764"/>
                  </a:ext>
                </a:extLst>
              </a:tr>
              <a:tr h="0">
                <a:tc>
                  <a:txBody>
                    <a:bodyPr/>
                    <a:lstStyle/>
                    <a:p>
                      <a:pPr algn="r"/>
                      <a:r>
                        <a:rPr lang="en-US" sz="1000" b="1" dirty="0">
                          <a:solidFill>
                            <a:srgbClr val="19285D"/>
                          </a:solidFill>
                          <a:latin typeface="+mn-lt"/>
                          <a:cs typeface="Arial" panose="020B0604020202020204" pitchFamily="34" charset="0"/>
                        </a:rPr>
                        <a:t>10:00-11:15 am </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spcBef>
                          <a:spcPts val="0"/>
                        </a:spcBef>
                        <a:spcAft>
                          <a:spcPts val="0"/>
                        </a:spcAft>
                      </a:pPr>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RHC Clinical Cultivator</a:t>
                      </a: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30955845"/>
                  </a:ext>
                </a:extLst>
              </a:tr>
              <a:tr h="0">
                <a:tc>
                  <a:txBody>
                    <a:bodyPr/>
                    <a:lstStyle/>
                    <a:p>
                      <a:pPr algn="r"/>
                      <a:r>
                        <a:rPr lang="en-US" sz="1000" b="1" kern="1200" dirty="0">
                          <a:solidFill>
                            <a:srgbClr val="19285D"/>
                          </a:solidFill>
                          <a:latin typeface="+mn-lt"/>
                          <a:ea typeface="+mn-ea"/>
                          <a:cs typeface="Arial" panose="020B0604020202020204" pitchFamily="34" charset="0"/>
                        </a:rPr>
                        <a:t>11:15 am-12:00 pm </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Patient Identifiers</a:t>
                      </a:r>
                      <a:endParaRPr lang="en-US" sz="1000" b="1" dirty="0">
                        <a:solidFill>
                          <a:srgbClr val="19285D"/>
                        </a:solidFill>
                        <a:latin typeface="+mn-lt"/>
                        <a:cs typeface="Arial" panose="020B0604020202020204" pitchFamily="34" charset="0"/>
                      </a:endParaRP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897116"/>
                  </a:ext>
                </a:extLst>
              </a:tr>
            </a:tbl>
          </a:graphicData>
        </a:graphic>
      </p:graphicFrame>
      <p:graphicFrame>
        <p:nvGraphicFramePr>
          <p:cNvPr id="14" name="Table 13">
            <a:extLst>
              <a:ext uri="{FF2B5EF4-FFF2-40B4-BE49-F238E27FC236}">
                <a16:creationId xmlns:a16="http://schemas.microsoft.com/office/drawing/2014/main" id="{94AC3F51-C7EC-4967-84C7-280FAEAC4DA6}"/>
              </a:ext>
            </a:extLst>
          </p:cNvPr>
          <p:cNvGraphicFramePr>
            <a:graphicFrameLocks noGrp="1"/>
          </p:cNvGraphicFramePr>
          <p:nvPr>
            <p:extLst>
              <p:ext uri="{D42A27DB-BD31-4B8C-83A1-F6EECF244321}">
                <p14:modId xmlns:p14="http://schemas.microsoft.com/office/powerpoint/2010/main" val="134259410"/>
              </p:ext>
            </p:extLst>
          </p:nvPr>
        </p:nvGraphicFramePr>
        <p:xfrm>
          <a:off x="239697" y="4230065"/>
          <a:ext cx="4315702" cy="1310640"/>
        </p:xfrm>
        <a:graphic>
          <a:graphicData uri="http://schemas.openxmlformats.org/drawingml/2006/table">
            <a:tbl>
              <a:tblPr firstRow="1" bandRow="1">
                <a:tableStyleId>{5C22544A-7EE6-4342-B048-85BDC9FD1C3A}</a:tableStyleId>
              </a:tblPr>
              <a:tblGrid>
                <a:gridCol w="1397298">
                  <a:extLst>
                    <a:ext uri="{9D8B030D-6E8A-4147-A177-3AD203B41FA5}">
                      <a16:colId xmlns:a16="http://schemas.microsoft.com/office/drawing/2014/main" val="3460872777"/>
                    </a:ext>
                  </a:extLst>
                </a:gridCol>
                <a:gridCol w="2918404">
                  <a:extLst>
                    <a:ext uri="{9D8B030D-6E8A-4147-A177-3AD203B41FA5}">
                      <a16:colId xmlns:a16="http://schemas.microsoft.com/office/drawing/2014/main" val="3929844881"/>
                    </a:ext>
                  </a:extLst>
                </a:gridCol>
              </a:tblGrid>
              <a:tr h="131696">
                <a:tc gridSpan="2">
                  <a:txBody>
                    <a:bodyPr/>
                    <a:lstStyle/>
                    <a:p>
                      <a:pPr marL="0" marR="0">
                        <a:spcBef>
                          <a:spcPts val="0"/>
                        </a:spcBef>
                        <a:spcAft>
                          <a:spcPts val="0"/>
                        </a:spcAft>
                      </a:pPr>
                      <a:r>
                        <a:rPr lang="en-US" sz="900" dirty="0">
                          <a:effectLst/>
                        </a:rPr>
                        <a:t>Day 2 PM Focus – Right Heart Catheterization: Connection is Crucial/Application </a:t>
                      </a:r>
                      <a:endParaRPr lang="en-US" sz="900" dirty="0">
                        <a:effectLst/>
                        <a:latin typeface="Century Schoolbook" panose="02040604050505020304" pitchFamily="18" charset="0"/>
                        <a:ea typeface="Times New Roman" panose="02020603050405020304" pitchFamily="18" charset="0"/>
                        <a:cs typeface="Times New Roman" panose="02020603050405020304" pitchFamily="18" charset="0"/>
                      </a:endParaRPr>
                    </a:p>
                  </a:txBody>
                  <a:tcPr marL="121920" marR="121920" marT="34290" marB="3429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9285D"/>
                    </a:solidFill>
                  </a:tcPr>
                </a:tc>
                <a:tc hMerge="1">
                  <a:txBody>
                    <a:bodyPr/>
                    <a:lstStyle/>
                    <a:p>
                      <a:pPr algn="l"/>
                      <a:endParaRPr lang="en-US" sz="1100" dirty="0">
                        <a:latin typeface="+mn-lt"/>
                        <a:cs typeface="Arial" panose="020B0604020202020204" pitchFamily="34" charset="0"/>
                      </a:endParaRP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9285D"/>
                    </a:solidFill>
                  </a:tcPr>
                </a:tc>
                <a:extLst>
                  <a:ext uri="{0D108BD9-81ED-4DB2-BD59-A6C34878D82A}">
                    <a16:rowId xmlns:a16="http://schemas.microsoft.com/office/drawing/2014/main" val="150405150"/>
                  </a:ext>
                </a:extLst>
              </a:tr>
              <a:tr h="131696">
                <a:tc>
                  <a:txBody>
                    <a:bodyPr/>
                    <a:lstStyle/>
                    <a:p>
                      <a:pPr algn="r"/>
                      <a:r>
                        <a:rPr lang="en-US" sz="1000" b="1" dirty="0">
                          <a:solidFill>
                            <a:srgbClr val="19285D"/>
                          </a:solidFill>
                          <a:latin typeface="+mn-lt"/>
                          <a:cs typeface="Arial" panose="020B0604020202020204" pitchFamily="34" charset="0"/>
                        </a:rPr>
                        <a:t>12:00-1:15 pm</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LUNCH</a:t>
                      </a: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762979764"/>
                  </a:ext>
                </a:extLst>
              </a:tr>
              <a:tr h="131696">
                <a:tc>
                  <a:txBody>
                    <a:bodyPr/>
                    <a:lstStyle/>
                    <a:p>
                      <a:pPr algn="r"/>
                      <a:r>
                        <a:rPr lang="en-US" sz="1000" b="1" dirty="0">
                          <a:solidFill>
                            <a:srgbClr val="19285D"/>
                          </a:solidFill>
                          <a:latin typeface="+mn-lt"/>
                          <a:cs typeface="Arial" panose="020B0604020202020204" pitchFamily="34" charset="0"/>
                        </a:rPr>
                        <a:t>1:15-2:15 pm</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Lead the Dialogue: Listening/Questioning</a:t>
                      </a: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769089221"/>
                  </a:ext>
                </a:extLst>
              </a:tr>
              <a:tr h="131696">
                <a:tc>
                  <a:txBody>
                    <a:bodyPr/>
                    <a:lstStyle/>
                    <a:p>
                      <a:pPr marL="0" marR="0" lvl="0" indent="0" algn="r" defTabSz="412016" rtl="0" eaLnBrk="1" fontAlgn="auto" latinLnBrk="0" hangingPunct="0">
                        <a:lnSpc>
                          <a:spcPct val="100000"/>
                        </a:lnSpc>
                        <a:spcBef>
                          <a:spcPts val="0"/>
                        </a:spcBef>
                        <a:spcAft>
                          <a:spcPts val="0"/>
                        </a:spcAft>
                        <a:buClrTx/>
                        <a:buSzTx/>
                        <a:buFontTx/>
                        <a:buNone/>
                        <a:tabLst/>
                        <a:defRPr/>
                      </a:pPr>
                      <a:r>
                        <a:rPr lang="en-US" sz="1000" b="1" dirty="0">
                          <a:solidFill>
                            <a:srgbClr val="19285D"/>
                          </a:solidFill>
                          <a:latin typeface="+mn-lt"/>
                          <a:cs typeface="Arial" panose="020B0604020202020204" pitchFamily="34" charset="0"/>
                        </a:rPr>
                        <a:t>2:15-2:30 pm</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BREAK</a:t>
                      </a:r>
                      <a:endParaRPr lang="en-US" sz="1000" dirty="0">
                        <a:solidFill>
                          <a:srgbClr val="53565A"/>
                        </a:solidFill>
                        <a:latin typeface="+mn-lt"/>
                        <a:cs typeface="Arial" panose="020B0604020202020204" pitchFamily="34" charset="0"/>
                      </a:endParaRP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901434639"/>
                  </a:ext>
                </a:extLst>
              </a:tr>
              <a:tr h="131696">
                <a:tc>
                  <a:txBody>
                    <a:bodyPr/>
                    <a:lstStyle/>
                    <a:p>
                      <a:pPr algn="r"/>
                      <a:r>
                        <a:rPr lang="en-US" sz="1000" b="1" kern="1200" dirty="0">
                          <a:solidFill>
                            <a:srgbClr val="19285D"/>
                          </a:solidFill>
                          <a:latin typeface="+mn-lt"/>
                          <a:ea typeface="+mn-ea"/>
                          <a:cs typeface="Arial" panose="020B0604020202020204" pitchFamily="34" charset="0"/>
                        </a:rPr>
                        <a:t>2:30-3:45 pm</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Managing ‘Rabbit Holes’</a:t>
                      </a:r>
                      <a:endParaRPr lang="en-US" sz="1000" b="1" dirty="0">
                        <a:solidFill>
                          <a:srgbClr val="19285D"/>
                        </a:solidFill>
                        <a:latin typeface="+mn-lt"/>
                        <a:cs typeface="Arial" panose="020B0604020202020204" pitchFamily="34" charset="0"/>
                      </a:endParaRP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897116"/>
                  </a:ext>
                </a:extLst>
              </a:tr>
              <a:tr h="131696">
                <a:tc>
                  <a:txBody>
                    <a:bodyPr/>
                    <a:lstStyle/>
                    <a:p>
                      <a:pPr algn="r"/>
                      <a:r>
                        <a:rPr lang="en-US" sz="1000" b="1" kern="1200" dirty="0">
                          <a:solidFill>
                            <a:srgbClr val="19285D"/>
                          </a:solidFill>
                          <a:latin typeface="+mn-lt"/>
                          <a:ea typeface="+mn-ea"/>
                          <a:cs typeface="Arial" panose="020B0604020202020204" pitchFamily="34" charset="0"/>
                        </a:rPr>
                        <a:t>3:45-5:15 pm</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Dialogue Duos</a:t>
                      </a: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453478042"/>
                  </a:ext>
                </a:extLst>
              </a:tr>
            </a:tbl>
          </a:graphicData>
        </a:graphic>
      </p:graphicFrame>
      <p:sp>
        <p:nvSpPr>
          <p:cNvPr id="15" name="Isosceles Triangle 14">
            <a:extLst>
              <a:ext uri="{FF2B5EF4-FFF2-40B4-BE49-F238E27FC236}">
                <a16:creationId xmlns:a16="http://schemas.microsoft.com/office/drawing/2014/main" id="{30A77C4E-AF45-A21F-1D5E-B7BB46CCE837}"/>
              </a:ext>
            </a:extLst>
          </p:cNvPr>
          <p:cNvSpPr/>
          <p:nvPr/>
        </p:nvSpPr>
        <p:spPr>
          <a:xfrm rot="5400000">
            <a:off x="50887" y="3514936"/>
            <a:ext cx="224950" cy="326722"/>
          </a:xfrm>
          <a:prstGeom prst="triangle">
            <a:avLst/>
          </a:prstGeom>
          <a:solidFill>
            <a:srgbClr val="C1D7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B119A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1514915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Image Placeholder 4">
            <a:extLst>
              <a:ext uri="{FF2B5EF4-FFF2-40B4-BE49-F238E27FC236}">
                <a16:creationId xmlns:a16="http://schemas.microsoft.com/office/drawing/2014/main" id="{7CFA5034-538A-49EE-9071-0D5E1FEECD6B}"/>
              </a:ext>
            </a:extLst>
          </p:cNvPr>
          <p:cNvSpPr>
            <a:spLocks noGrp="1" noRot="1" noChangeAspect="1"/>
          </p:cNvSpPr>
          <p:nvPr>
            <p:ph type="sldImg"/>
          </p:nvPr>
        </p:nvSpPr>
        <p:spPr>
          <a:xfrm>
            <a:off x="206375" y="546100"/>
            <a:ext cx="4365625" cy="2455863"/>
          </a:xfrm>
        </p:spPr>
      </p:sp>
      <p:sp>
        <p:nvSpPr>
          <p:cNvPr id="6" name="Notes Placeholder 5">
            <a:extLst>
              <a:ext uri="{FF2B5EF4-FFF2-40B4-BE49-F238E27FC236}">
                <a16:creationId xmlns:a16="http://schemas.microsoft.com/office/drawing/2014/main" id="{3C3CF719-FA8E-46B6-A84B-1DF430680CCF}"/>
              </a:ext>
            </a:extLst>
          </p:cNvPr>
          <p:cNvSpPr>
            <a:spLocks noGrp="1"/>
          </p:cNvSpPr>
          <p:nvPr>
            <p:ph type="body" idx="1"/>
          </p:nvPr>
        </p:nvSpPr>
        <p:spPr/>
        <p:txBody>
          <a:bodyPr/>
          <a:lstStyle/>
          <a:p>
            <a:pPr>
              <a:spcBef>
                <a:spcPts val="600"/>
              </a:spcBef>
            </a:pPr>
            <a:r>
              <a:rPr lang="en-US" b="1" dirty="0"/>
              <a:t>Say:</a:t>
            </a:r>
            <a:r>
              <a:rPr lang="en-US" dirty="0"/>
              <a:t> </a:t>
            </a:r>
            <a:r>
              <a:rPr lang="en-US" i="1" dirty="0"/>
              <a:t>Now our internal SME will lead a deep dive into right heart catheterization and the effective level of clinical language to leverage in HCP interactions.</a:t>
            </a:r>
          </a:p>
          <a:p>
            <a:pPr>
              <a:spcBef>
                <a:spcPts val="600"/>
              </a:spcBef>
            </a:pPr>
            <a:r>
              <a:rPr lang="en-US" b="1" dirty="0"/>
              <a:t>Introduce</a:t>
            </a:r>
            <a:r>
              <a:rPr lang="en-US" dirty="0"/>
              <a:t> SME(s) and </a:t>
            </a:r>
            <a:r>
              <a:rPr lang="en-US" b="1" dirty="0"/>
              <a:t>support</a:t>
            </a:r>
            <a:r>
              <a:rPr lang="en-US" dirty="0"/>
              <a:t> their presentation as needed.</a:t>
            </a:r>
          </a:p>
          <a:p>
            <a:endParaRPr lang="en-US" dirty="0"/>
          </a:p>
        </p:txBody>
      </p:sp>
      <p:sp>
        <p:nvSpPr>
          <p:cNvPr id="2" name="Rectangle 1">
            <a:extLst>
              <a:ext uri="{FF2B5EF4-FFF2-40B4-BE49-F238E27FC236}">
                <a16:creationId xmlns:a16="http://schemas.microsoft.com/office/drawing/2014/main" id="{3319E72F-9F79-798E-C3B7-4D031DF9E38B}"/>
              </a:ext>
            </a:extLst>
          </p:cNvPr>
          <p:cNvSpPr/>
          <p:nvPr/>
        </p:nvSpPr>
        <p:spPr>
          <a:xfrm>
            <a:off x="116305" y="30115"/>
            <a:ext cx="4908120" cy="277785"/>
          </a:xfrm>
          <a:prstGeom prst="rect">
            <a:avLst/>
          </a:prstGeom>
        </p:spPr>
        <p:txBody>
          <a:bodyPr wrap="square" lIns="92217" tIns="46109" rIns="92217" bIns="46109" anchor="ctr">
            <a:spAutoFit/>
          </a:bodyPr>
          <a:lstStyle/>
          <a:p>
            <a:pPr algn="l">
              <a:spcBef>
                <a:spcPts val="403"/>
              </a:spcBef>
            </a:pPr>
            <a:r>
              <a:rPr lang="en-US" sz="1200" b="1" dirty="0">
                <a:solidFill>
                  <a:schemeClr val="bg1"/>
                </a:solidFill>
                <a:latin typeface="Arial" panose="020B0604020202020204" pitchFamily="34" charset="0"/>
                <a:cs typeface="Arial" panose="020B0604020202020204" pitchFamily="34" charset="0"/>
              </a:rPr>
              <a:t>DAY 2: RCPS MASTERCLASS</a:t>
            </a:r>
          </a:p>
        </p:txBody>
      </p:sp>
      <p:sp>
        <p:nvSpPr>
          <p:cNvPr id="7" name="Isosceles Triangle 6">
            <a:extLst>
              <a:ext uri="{FF2B5EF4-FFF2-40B4-BE49-F238E27FC236}">
                <a16:creationId xmlns:a16="http://schemas.microsoft.com/office/drawing/2014/main" id="{FCB940DF-D7C1-8CEE-F9E2-3FD4B1305158}"/>
              </a:ext>
            </a:extLst>
          </p:cNvPr>
          <p:cNvSpPr/>
          <p:nvPr/>
        </p:nvSpPr>
        <p:spPr>
          <a:xfrm rot="5400000">
            <a:off x="50887" y="3748245"/>
            <a:ext cx="224950" cy="326722"/>
          </a:xfrm>
          <a:prstGeom prst="triangle">
            <a:avLst/>
          </a:prstGeom>
          <a:solidFill>
            <a:srgbClr val="C1D7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B119AE"/>
              </a:solidFill>
              <a:effectLst/>
              <a:uLnTx/>
              <a:uFillTx/>
              <a:latin typeface="Calibri" panose="020F0502020204030204"/>
              <a:ea typeface="+mn-ea"/>
              <a:cs typeface="+mn-cs"/>
            </a:endParaRPr>
          </a:p>
        </p:txBody>
      </p:sp>
      <p:graphicFrame>
        <p:nvGraphicFramePr>
          <p:cNvPr id="8" name="Table 7">
            <a:extLst>
              <a:ext uri="{FF2B5EF4-FFF2-40B4-BE49-F238E27FC236}">
                <a16:creationId xmlns:a16="http://schemas.microsoft.com/office/drawing/2014/main" id="{82E9DDC0-B0AD-5CB3-CE7B-7D99AECC0138}"/>
              </a:ext>
            </a:extLst>
          </p:cNvPr>
          <p:cNvGraphicFramePr>
            <a:graphicFrameLocks noGrp="1"/>
          </p:cNvGraphicFramePr>
          <p:nvPr>
            <p:extLst>
              <p:ext uri="{D42A27DB-BD31-4B8C-83A1-F6EECF244321}">
                <p14:modId xmlns:p14="http://schemas.microsoft.com/office/powerpoint/2010/main" val="2363668760"/>
              </p:ext>
            </p:extLst>
          </p:nvPr>
        </p:nvGraphicFramePr>
        <p:xfrm>
          <a:off x="239697" y="3348164"/>
          <a:ext cx="4310908" cy="883920"/>
        </p:xfrm>
        <a:graphic>
          <a:graphicData uri="http://schemas.openxmlformats.org/drawingml/2006/table">
            <a:tbl>
              <a:tblPr firstRow="1" bandRow="1">
                <a:tableStyleId>{5C22544A-7EE6-4342-B048-85BDC9FD1C3A}</a:tableStyleId>
              </a:tblPr>
              <a:tblGrid>
                <a:gridCol w="1399032">
                  <a:extLst>
                    <a:ext uri="{9D8B030D-6E8A-4147-A177-3AD203B41FA5}">
                      <a16:colId xmlns:a16="http://schemas.microsoft.com/office/drawing/2014/main" val="3460872777"/>
                    </a:ext>
                  </a:extLst>
                </a:gridCol>
                <a:gridCol w="2911876">
                  <a:extLst>
                    <a:ext uri="{9D8B030D-6E8A-4147-A177-3AD203B41FA5}">
                      <a16:colId xmlns:a16="http://schemas.microsoft.com/office/drawing/2014/main" val="3929844881"/>
                    </a:ext>
                  </a:extLst>
                </a:gridCol>
              </a:tblGrid>
              <a:tr h="0">
                <a:tc gridSpan="2">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white"/>
                          </a:solidFill>
                          <a:effectLst/>
                          <a:uLnTx/>
                          <a:uFillTx/>
                          <a:latin typeface="+mn-lt"/>
                          <a:ea typeface="+mn-ea"/>
                          <a:cs typeface="+mn-cs"/>
                        </a:rPr>
                        <a:t>Day 2 AM Focus – Right Heart Catheterization &amp; Our Patients</a:t>
                      </a:r>
                      <a:endParaRPr kumimoji="0" lang="en-US" sz="1000" b="1" i="0" u="none" strike="noStrike" kern="1200" cap="none" spc="0" normalizeH="0" baseline="0" noProof="0" dirty="0">
                        <a:ln>
                          <a:noFill/>
                        </a:ln>
                        <a:solidFill>
                          <a:prstClr val="white"/>
                        </a:solidFill>
                        <a:effectLst/>
                        <a:uLnTx/>
                        <a:uFillTx/>
                        <a:latin typeface="Century Schoolbook" panose="02040604050505020304" pitchFamily="18" charset="0"/>
                        <a:ea typeface="Times New Roman" panose="02020603050405020304" pitchFamily="18" charset="0"/>
                        <a:cs typeface="Times New Roman" panose="02020603050405020304" pitchFamily="18" charset="0"/>
                      </a:endParaRPr>
                    </a:p>
                  </a:txBody>
                  <a:tcPr marL="121920" marR="121920" marT="34290" marB="3429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9285D"/>
                    </a:solidFill>
                  </a:tcPr>
                </a:tc>
                <a:tc hMerge="1">
                  <a:txBody>
                    <a:bodyPr/>
                    <a:lstStyle/>
                    <a:p>
                      <a:pPr algn="l"/>
                      <a:endParaRPr lang="en-US" sz="1100" dirty="0">
                        <a:latin typeface="+mn-lt"/>
                        <a:cs typeface="Arial" panose="020B0604020202020204" pitchFamily="34" charset="0"/>
                      </a:endParaRP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9285D"/>
                    </a:solidFill>
                  </a:tcPr>
                </a:tc>
                <a:extLst>
                  <a:ext uri="{0D108BD9-81ED-4DB2-BD59-A6C34878D82A}">
                    <a16:rowId xmlns:a16="http://schemas.microsoft.com/office/drawing/2014/main" val="150405150"/>
                  </a:ext>
                </a:extLst>
              </a:tr>
              <a:tr h="0">
                <a:tc>
                  <a:txBody>
                    <a:bodyPr/>
                    <a:lstStyle/>
                    <a:p>
                      <a:pPr algn="r"/>
                      <a:r>
                        <a:rPr lang="en-US" sz="1000" b="1" dirty="0">
                          <a:solidFill>
                            <a:srgbClr val="19285D"/>
                          </a:solidFill>
                          <a:latin typeface="+mn-lt"/>
                          <a:cs typeface="Arial" panose="020B0604020202020204" pitchFamily="34" charset="0"/>
                        </a:rPr>
                        <a:t>9:30-10:00 am</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Ice Breaker</a:t>
                      </a: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62979764"/>
                  </a:ext>
                </a:extLst>
              </a:tr>
              <a:tr h="0">
                <a:tc>
                  <a:txBody>
                    <a:bodyPr/>
                    <a:lstStyle/>
                    <a:p>
                      <a:pPr algn="r"/>
                      <a:r>
                        <a:rPr lang="en-US" sz="1000" b="1" dirty="0">
                          <a:solidFill>
                            <a:srgbClr val="19285D"/>
                          </a:solidFill>
                          <a:latin typeface="+mn-lt"/>
                          <a:cs typeface="Arial" panose="020B0604020202020204" pitchFamily="34" charset="0"/>
                        </a:rPr>
                        <a:t>10:00-11:15 am </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spcBef>
                          <a:spcPts val="0"/>
                        </a:spcBef>
                        <a:spcAft>
                          <a:spcPts val="0"/>
                        </a:spcAft>
                      </a:pPr>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RHC Clinical Cultivator</a:t>
                      </a: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30955845"/>
                  </a:ext>
                </a:extLst>
              </a:tr>
              <a:tr h="0">
                <a:tc>
                  <a:txBody>
                    <a:bodyPr/>
                    <a:lstStyle/>
                    <a:p>
                      <a:pPr algn="r"/>
                      <a:r>
                        <a:rPr lang="en-US" sz="1000" b="1" kern="1200" dirty="0">
                          <a:solidFill>
                            <a:srgbClr val="19285D"/>
                          </a:solidFill>
                          <a:latin typeface="+mn-lt"/>
                          <a:ea typeface="+mn-ea"/>
                          <a:cs typeface="Arial" panose="020B0604020202020204" pitchFamily="34" charset="0"/>
                        </a:rPr>
                        <a:t>11:15 am-12:00 pm </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Patient Identifiers</a:t>
                      </a:r>
                      <a:endParaRPr lang="en-US" sz="1000" b="1" dirty="0">
                        <a:solidFill>
                          <a:srgbClr val="19285D"/>
                        </a:solidFill>
                        <a:latin typeface="+mn-lt"/>
                        <a:cs typeface="Arial" panose="020B0604020202020204" pitchFamily="34" charset="0"/>
                      </a:endParaRP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897116"/>
                  </a:ext>
                </a:extLst>
              </a:tr>
            </a:tbl>
          </a:graphicData>
        </a:graphic>
      </p:graphicFrame>
      <p:graphicFrame>
        <p:nvGraphicFramePr>
          <p:cNvPr id="9" name="Table 8">
            <a:extLst>
              <a:ext uri="{FF2B5EF4-FFF2-40B4-BE49-F238E27FC236}">
                <a16:creationId xmlns:a16="http://schemas.microsoft.com/office/drawing/2014/main" id="{9D6B9E4E-6549-C721-432E-F0DB9DF7E22D}"/>
              </a:ext>
            </a:extLst>
          </p:cNvPr>
          <p:cNvGraphicFramePr>
            <a:graphicFrameLocks noGrp="1"/>
          </p:cNvGraphicFramePr>
          <p:nvPr>
            <p:extLst>
              <p:ext uri="{D42A27DB-BD31-4B8C-83A1-F6EECF244321}">
                <p14:modId xmlns:p14="http://schemas.microsoft.com/office/powerpoint/2010/main" val="3184916530"/>
              </p:ext>
            </p:extLst>
          </p:nvPr>
        </p:nvGraphicFramePr>
        <p:xfrm>
          <a:off x="239697" y="4230065"/>
          <a:ext cx="4315702" cy="1310640"/>
        </p:xfrm>
        <a:graphic>
          <a:graphicData uri="http://schemas.openxmlformats.org/drawingml/2006/table">
            <a:tbl>
              <a:tblPr firstRow="1" bandRow="1">
                <a:tableStyleId>{5C22544A-7EE6-4342-B048-85BDC9FD1C3A}</a:tableStyleId>
              </a:tblPr>
              <a:tblGrid>
                <a:gridCol w="1397298">
                  <a:extLst>
                    <a:ext uri="{9D8B030D-6E8A-4147-A177-3AD203B41FA5}">
                      <a16:colId xmlns:a16="http://schemas.microsoft.com/office/drawing/2014/main" val="3460872777"/>
                    </a:ext>
                  </a:extLst>
                </a:gridCol>
                <a:gridCol w="2918404">
                  <a:extLst>
                    <a:ext uri="{9D8B030D-6E8A-4147-A177-3AD203B41FA5}">
                      <a16:colId xmlns:a16="http://schemas.microsoft.com/office/drawing/2014/main" val="3929844881"/>
                    </a:ext>
                  </a:extLst>
                </a:gridCol>
              </a:tblGrid>
              <a:tr h="131696">
                <a:tc gridSpan="2">
                  <a:txBody>
                    <a:bodyPr/>
                    <a:lstStyle/>
                    <a:p>
                      <a:pPr marL="0" marR="0">
                        <a:spcBef>
                          <a:spcPts val="0"/>
                        </a:spcBef>
                        <a:spcAft>
                          <a:spcPts val="0"/>
                        </a:spcAft>
                      </a:pPr>
                      <a:r>
                        <a:rPr lang="en-US" sz="900" dirty="0">
                          <a:effectLst/>
                        </a:rPr>
                        <a:t>Day 2 PM Focus – Right Heart Catheterization: Connection is Crucial/Application </a:t>
                      </a:r>
                      <a:endParaRPr lang="en-US" sz="900" dirty="0">
                        <a:effectLst/>
                        <a:latin typeface="Century Schoolbook" panose="02040604050505020304" pitchFamily="18" charset="0"/>
                        <a:ea typeface="Times New Roman" panose="02020603050405020304" pitchFamily="18" charset="0"/>
                        <a:cs typeface="Times New Roman" panose="02020603050405020304" pitchFamily="18" charset="0"/>
                      </a:endParaRPr>
                    </a:p>
                  </a:txBody>
                  <a:tcPr marL="121920" marR="121920" marT="34290" marB="3429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9285D"/>
                    </a:solidFill>
                  </a:tcPr>
                </a:tc>
                <a:tc hMerge="1">
                  <a:txBody>
                    <a:bodyPr/>
                    <a:lstStyle/>
                    <a:p>
                      <a:pPr algn="l"/>
                      <a:endParaRPr lang="en-US" sz="1100" dirty="0">
                        <a:latin typeface="+mn-lt"/>
                        <a:cs typeface="Arial" panose="020B0604020202020204" pitchFamily="34" charset="0"/>
                      </a:endParaRP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9285D"/>
                    </a:solidFill>
                  </a:tcPr>
                </a:tc>
                <a:extLst>
                  <a:ext uri="{0D108BD9-81ED-4DB2-BD59-A6C34878D82A}">
                    <a16:rowId xmlns:a16="http://schemas.microsoft.com/office/drawing/2014/main" val="150405150"/>
                  </a:ext>
                </a:extLst>
              </a:tr>
              <a:tr h="131696">
                <a:tc>
                  <a:txBody>
                    <a:bodyPr/>
                    <a:lstStyle/>
                    <a:p>
                      <a:pPr algn="r"/>
                      <a:r>
                        <a:rPr lang="en-US" sz="1000" b="1" dirty="0">
                          <a:solidFill>
                            <a:srgbClr val="19285D"/>
                          </a:solidFill>
                          <a:latin typeface="+mn-lt"/>
                          <a:cs typeface="Arial" panose="020B0604020202020204" pitchFamily="34" charset="0"/>
                        </a:rPr>
                        <a:t>12:00-1:15 pm</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LUNCH</a:t>
                      </a: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762979764"/>
                  </a:ext>
                </a:extLst>
              </a:tr>
              <a:tr h="131696">
                <a:tc>
                  <a:txBody>
                    <a:bodyPr/>
                    <a:lstStyle/>
                    <a:p>
                      <a:pPr algn="r"/>
                      <a:r>
                        <a:rPr lang="en-US" sz="1000" b="1" dirty="0">
                          <a:solidFill>
                            <a:srgbClr val="19285D"/>
                          </a:solidFill>
                          <a:latin typeface="+mn-lt"/>
                          <a:cs typeface="Arial" panose="020B0604020202020204" pitchFamily="34" charset="0"/>
                        </a:rPr>
                        <a:t>1:15-2:15 pm</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Lead the Dialogue: Listening/Questioning</a:t>
                      </a: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769089221"/>
                  </a:ext>
                </a:extLst>
              </a:tr>
              <a:tr h="131696">
                <a:tc>
                  <a:txBody>
                    <a:bodyPr/>
                    <a:lstStyle/>
                    <a:p>
                      <a:pPr marL="0" marR="0" lvl="0" indent="0" algn="r" defTabSz="412016" rtl="0" eaLnBrk="1" fontAlgn="auto" latinLnBrk="0" hangingPunct="0">
                        <a:lnSpc>
                          <a:spcPct val="100000"/>
                        </a:lnSpc>
                        <a:spcBef>
                          <a:spcPts val="0"/>
                        </a:spcBef>
                        <a:spcAft>
                          <a:spcPts val="0"/>
                        </a:spcAft>
                        <a:buClrTx/>
                        <a:buSzTx/>
                        <a:buFontTx/>
                        <a:buNone/>
                        <a:tabLst/>
                        <a:defRPr/>
                      </a:pPr>
                      <a:r>
                        <a:rPr lang="en-US" sz="1000" b="1" dirty="0">
                          <a:solidFill>
                            <a:srgbClr val="19285D"/>
                          </a:solidFill>
                          <a:latin typeface="+mn-lt"/>
                          <a:cs typeface="Arial" panose="020B0604020202020204" pitchFamily="34" charset="0"/>
                        </a:rPr>
                        <a:t>2:15-2:30 pm</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BREAK</a:t>
                      </a:r>
                      <a:endParaRPr lang="en-US" sz="1000" dirty="0">
                        <a:solidFill>
                          <a:srgbClr val="53565A"/>
                        </a:solidFill>
                        <a:latin typeface="+mn-lt"/>
                        <a:cs typeface="Arial" panose="020B0604020202020204" pitchFamily="34" charset="0"/>
                      </a:endParaRP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901434639"/>
                  </a:ext>
                </a:extLst>
              </a:tr>
              <a:tr h="131696">
                <a:tc>
                  <a:txBody>
                    <a:bodyPr/>
                    <a:lstStyle/>
                    <a:p>
                      <a:pPr algn="r"/>
                      <a:r>
                        <a:rPr lang="en-US" sz="1000" b="1" kern="1200" dirty="0">
                          <a:solidFill>
                            <a:srgbClr val="19285D"/>
                          </a:solidFill>
                          <a:latin typeface="+mn-lt"/>
                          <a:ea typeface="+mn-ea"/>
                          <a:cs typeface="Arial" panose="020B0604020202020204" pitchFamily="34" charset="0"/>
                        </a:rPr>
                        <a:t>2:30-3:45 pm</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Managing ‘Rabbit Holes’</a:t>
                      </a:r>
                      <a:endParaRPr lang="en-US" sz="1000" b="1" dirty="0">
                        <a:solidFill>
                          <a:srgbClr val="19285D"/>
                        </a:solidFill>
                        <a:latin typeface="+mn-lt"/>
                        <a:cs typeface="Arial" panose="020B0604020202020204" pitchFamily="34" charset="0"/>
                      </a:endParaRP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897116"/>
                  </a:ext>
                </a:extLst>
              </a:tr>
              <a:tr h="131696">
                <a:tc>
                  <a:txBody>
                    <a:bodyPr/>
                    <a:lstStyle/>
                    <a:p>
                      <a:pPr algn="r"/>
                      <a:r>
                        <a:rPr lang="en-US" sz="1000" b="1" kern="1200" dirty="0">
                          <a:solidFill>
                            <a:srgbClr val="19285D"/>
                          </a:solidFill>
                          <a:latin typeface="+mn-lt"/>
                          <a:ea typeface="+mn-ea"/>
                          <a:cs typeface="Arial" panose="020B0604020202020204" pitchFamily="34" charset="0"/>
                        </a:rPr>
                        <a:t>3:45-5:15 pm</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Dialogue Duos</a:t>
                      </a: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453478042"/>
                  </a:ext>
                </a:extLst>
              </a:tr>
            </a:tbl>
          </a:graphicData>
        </a:graphic>
      </p:graphicFrame>
    </p:spTree>
    <p:extLst>
      <p:ext uri="{BB962C8B-B14F-4D97-AF65-F5344CB8AC3E}">
        <p14:creationId xmlns:p14="http://schemas.microsoft.com/office/powerpoint/2010/main" val="340123801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6375" y="546100"/>
            <a:ext cx="4365625" cy="2455863"/>
          </a:xfrm>
        </p:spPr>
      </p:sp>
      <p:sp>
        <p:nvSpPr>
          <p:cNvPr id="3" name="Notes Placeholder 2"/>
          <p:cNvSpPr>
            <a:spLocks noGrp="1"/>
          </p:cNvSpPr>
          <p:nvPr>
            <p:ph type="body" idx="1"/>
          </p:nvPr>
        </p:nvSpPr>
        <p:spPr/>
        <p:txBody>
          <a:bodyPr/>
          <a:lstStyle/>
          <a:p>
            <a:r>
              <a:rPr lang="en-US" b="1" dirty="0"/>
              <a:t>Support</a:t>
            </a:r>
            <a:r>
              <a:rPr lang="en-US" dirty="0"/>
              <a:t> SME presentation as needed.</a:t>
            </a:r>
          </a:p>
        </p:txBody>
      </p:sp>
      <p:sp>
        <p:nvSpPr>
          <p:cNvPr id="4" name="Rectangle 3">
            <a:extLst>
              <a:ext uri="{FF2B5EF4-FFF2-40B4-BE49-F238E27FC236}">
                <a16:creationId xmlns:a16="http://schemas.microsoft.com/office/drawing/2014/main" id="{17CC6AB0-4B88-CDBF-9AC8-4B4817E6EDB5}"/>
              </a:ext>
            </a:extLst>
          </p:cNvPr>
          <p:cNvSpPr/>
          <p:nvPr/>
        </p:nvSpPr>
        <p:spPr>
          <a:xfrm>
            <a:off x="116305" y="30115"/>
            <a:ext cx="4908120" cy="277785"/>
          </a:xfrm>
          <a:prstGeom prst="rect">
            <a:avLst/>
          </a:prstGeom>
        </p:spPr>
        <p:txBody>
          <a:bodyPr wrap="square" lIns="92217" tIns="46109" rIns="92217" bIns="46109" anchor="ctr">
            <a:spAutoFit/>
          </a:bodyPr>
          <a:lstStyle/>
          <a:p>
            <a:pPr algn="l">
              <a:spcBef>
                <a:spcPts val="403"/>
              </a:spcBef>
            </a:pPr>
            <a:r>
              <a:rPr lang="en-US" sz="1200" b="1" dirty="0">
                <a:solidFill>
                  <a:schemeClr val="bg1"/>
                </a:solidFill>
                <a:latin typeface="Arial" panose="020B0604020202020204" pitchFamily="34" charset="0"/>
                <a:cs typeface="Arial" panose="020B0604020202020204" pitchFamily="34" charset="0"/>
              </a:rPr>
              <a:t>DAY 2: RCPS MASTERCLASS</a:t>
            </a:r>
          </a:p>
        </p:txBody>
      </p:sp>
      <p:sp>
        <p:nvSpPr>
          <p:cNvPr id="7" name="Isosceles Triangle 6">
            <a:extLst>
              <a:ext uri="{FF2B5EF4-FFF2-40B4-BE49-F238E27FC236}">
                <a16:creationId xmlns:a16="http://schemas.microsoft.com/office/drawing/2014/main" id="{926A6C6E-DC57-2443-D5B7-7FC7F661CC1A}"/>
              </a:ext>
            </a:extLst>
          </p:cNvPr>
          <p:cNvSpPr/>
          <p:nvPr/>
        </p:nvSpPr>
        <p:spPr>
          <a:xfrm rot="5400000">
            <a:off x="50887" y="3748245"/>
            <a:ext cx="224950" cy="326722"/>
          </a:xfrm>
          <a:prstGeom prst="triangle">
            <a:avLst/>
          </a:prstGeom>
          <a:solidFill>
            <a:srgbClr val="C1D7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B119AE"/>
              </a:solidFill>
              <a:effectLst/>
              <a:uLnTx/>
              <a:uFillTx/>
              <a:latin typeface="Calibri" panose="020F0502020204030204"/>
              <a:ea typeface="+mn-ea"/>
              <a:cs typeface="+mn-cs"/>
            </a:endParaRPr>
          </a:p>
        </p:txBody>
      </p:sp>
      <p:graphicFrame>
        <p:nvGraphicFramePr>
          <p:cNvPr id="9" name="Table 8">
            <a:extLst>
              <a:ext uri="{FF2B5EF4-FFF2-40B4-BE49-F238E27FC236}">
                <a16:creationId xmlns:a16="http://schemas.microsoft.com/office/drawing/2014/main" id="{75664F59-175D-97C7-9F5E-4F45554BD6CB}"/>
              </a:ext>
            </a:extLst>
          </p:cNvPr>
          <p:cNvGraphicFramePr>
            <a:graphicFrameLocks noGrp="1"/>
          </p:cNvGraphicFramePr>
          <p:nvPr>
            <p:extLst>
              <p:ext uri="{D42A27DB-BD31-4B8C-83A1-F6EECF244321}">
                <p14:modId xmlns:p14="http://schemas.microsoft.com/office/powerpoint/2010/main" val="3067164547"/>
              </p:ext>
            </p:extLst>
          </p:nvPr>
        </p:nvGraphicFramePr>
        <p:xfrm>
          <a:off x="239697" y="3348164"/>
          <a:ext cx="4310908" cy="883920"/>
        </p:xfrm>
        <a:graphic>
          <a:graphicData uri="http://schemas.openxmlformats.org/drawingml/2006/table">
            <a:tbl>
              <a:tblPr firstRow="1" bandRow="1">
                <a:tableStyleId>{5C22544A-7EE6-4342-B048-85BDC9FD1C3A}</a:tableStyleId>
              </a:tblPr>
              <a:tblGrid>
                <a:gridCol w="1399032">
                  <a:extLst>
                    <a:ext uri="{9D8B030D-6E8A-4147-A177-3AD203B41FA5}">
                      <a16:colId xmlns:a16="http://schemas.microsoft.com/office/drawing/2014/main" val="3460872777"/>
                    </a:ext>
                  </a:extLst>
                </a:gridCol>
                <a:gridCol w="2911876">
                  <a:extLst>
                    <a:ext uri="{9D8B030D-6E8A-4147-A177-3AD203B41FA5}">
                      <a16:colId xmlns:a16="http://schemas.microsoft.com/office/drawing/2014/main" val="3929844881"/>
                    </a:ext>
                  </a:extLst>
                </a:gridCol>
              </a:tblGrid>
              <a:tr h="0">
                <a:tc gridSpan="2">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white"/>
                          </a:solidFill>
                          <a:effectLst/>
                          <a:uLnTx/>
                          <a:uFillTx/>
                          <a:latin typeface="+mn-lt"/>
                          <a:ea typeface="+mn-ea"/>
                          <a:cs typeface="+mn-cs"/>
                        </a:rPr>
                        <a:t>Day 2 AM Focus – Right Heart Catheterization &amp; Our Patients</a:t>
                      </a:r>
                      <a:endParaRPr kumimoji="0" lang="en-US" sz="1000" b="1" i="0" u="none" strike="noStrike" kern="1200" cap="none" spc="0" normalizeH="0" baseline="0" noProof="0" dirty="0">
                        <a:ln>
                          <a:noFill/>
                        </a:ln>
                        <a:solidFill>
                          <a:prstClr val="white"/>
                        </a:solidFill>
                        <a:effectLst/>
                        <a:uLnTx/>
                        <a:uFillTx/>
                        <a:latin typeface="Century Schoolbook" panose="02040604050505020304" pitchFamily="18" charset="0"/>
                        <a:ea typeface="Times New Roman" panose="02020603050405020304" pitchFamily="18" charset="0"/>
                        <a:cs typeface="Times New Roman" panose="02020603050405020304" pitchFamily="18" charset="0"/>
                      </a:endParaRPr>
                    </a:p>
                  </a:txBody>
                  <a:tcPr marL="121920" marR="121920" marT="34290" marB="3429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9285D"/>
                    </a:solidFill>
                  </a:tcPr>
                </a:tc>
                <a:tc hMerge="1">
                  <a:txBody>
                    <a:bodyPr/>
                    <a:lstStyle/>
                    <a:p>
                      <a:pPr algn="l"/>
                      <a:endParaRPr lang="en-US" sz="1100" dirty="0">
                        <a:latin typeface="+mn-lt"/>
                        <a:cs typeface="Arial" panose="020B0604020202020204" pitchFamily="34" charset="0"/>
                      </a:endParaRP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9285D"/>
                    </a:solidFill>
                  </a:tcPr>
                </a:tc>
                <a:extLst>
                  <a:ext uri="{0D108BD9-81ED-4DB2-BD59-A6C34878D82A}">
                    <a16:rowId xmlns:a16="http://schemas.microsoft.com/office/drawing/2014/main" val="150405150"/>
                  </a:ext>
                </a:extLst>
              </a:tr>
              <a:tr h="0">
                <a:tc>
                  <a:txBody>
                    <a:bodyPr/>
                    <a:lstStyle/>
                    <a:p>
                      <a:pPr algn="r"/>
                      <a:r>
                        <a:rPr lang="en-US" sz="1000" b="1" dirty="0">
                          <a:solidFill>
                            <a:srgbClr val="19285D"/>
                          </a:solidFill>
                          <a:latin typeface="+mn-lt"/>
                          <a:cs typeface="Arial" panose="020B0604020202020204" pitchFamily="34" charset="0"/>
                        </a:rPr>
                        <a:t>9:30-10:00 am</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Ice Breaker</a:t>
                      </a: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62979764"/>
                  </a:ext>
                </a:extLst>
              </a:tr>
              <a:tr h="0">
                <a:tc>
                  <a:txBody>
                    <a:bodyPr/>
                    <a:lstStyle/>
                    <a:p>
                      <a:pPr algn="r"/>
                      <a:r>
                        <a:rPr lang="en-US" sz="1000" b="1" dirty="0">
                          <a:solidFill>
                            <a:srgbClr val="19285D"/>
                          </a:solidFill>
                          <a:latin typeface="+mn-lt"/>
                          <a:cs typeface="Arial" panose="020B0604020202020204" pitchFamily="34" charset="0"/>
                        </a:rPr>
                        <a:t>10:00-11:15 am </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spcBef>
                          <a:spcPts val="0"/>
                        </a:spcBef>
                        <a:spcAft>
                          <a:spcPts val="0"/>
                        </a:spcAft>
                      </a:pPr>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RHC Clinical Cultivator</a:t>
                      </a: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30955845"/>
                  </a:ext>
                </a:extLst>
              </a:tr>
              <a:tr h="0">
                <a:tc>
                  <a:txBody>
                    <a:bodyPr/>
                    <a:lstStyle/>
                    <a:p>
                      <a:pPr algn="r"/>
                      <a:r>
                        <a:rPr lang="en-US" sz="1000" b="1" kern="1200" dirty="0">
                          <a:solidFill>
                            <a:srgbClr val="19285D"/>
                          </a:solidFill>
                          <a:latin typeface="+mn-lt"/>
                          <a:ea typeface="+mn-ea"/>
                          <a:cs typeface="Arial" panose="020B0604020202020204" pitchFamily="34" charset="0"/>
                        </a:rPr>
                        <a:t>11:15 am-12:00 pm </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Patient Identifiers</a:t>
                      </a:r>
                      <a:endParaRPr lang="en-US" sz="1000" b="1" dirty="0">
                        <a:solidFill>
                          <a:srgbClr val="19285D"/>
                        </a:solidFill>
                        <a:latin typeface="+mn-lt"/>
                        <a:cs typeface="Arial" panose="020B0604020202020204" pitchFamily="34" charset="0"/>
                      </a:endParaRP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897116"/>
                  </a:ext>
                </a:extLst>
              </a:tr>
            </a:tbl>
          </a:graphicData>
        </a:graphic>
      </p:graphicFrame>
      <p:graphicFrame>
        <p:nvGraphicFramePr>
          <p:cNvPr id="10" name="Table 9">
            <a:extLst>
              <a:ext uri="{FF2B5EF4-FFF2-40B4-BE49-F238E27FC236}">
                <a16:creationId xmlns:a16="http://schemas.microsoft.com/office/drawing/2014/main" id="{6C72271A-C8BF-398A-C230-20E327D670F0}"/>
              </a:ext>
            </a:extLst>
          </p:cNvPr>
          <p:cNvGraphicFramePr>
            <a:graphicFrameLocks noGrp="1"/>
          </p:cNvGraphicFramePr>
          <p:nvPr>
            <p:extLst>
              <p:ext uri="{D42A27DB-BD31-4B8C-83A1-F6EECF244321}">
                <p14:modId xmlns:p14="http://schemas.microsoft.com/office/powerpoint/2010/main" val="3745482896"/>
              </p:ext>
            </p:extLst>
          </p:nvPr>
        </p:nvGraphicFramePr>
        <p:xfrm>
          <a:off x="239697" y="4230065"/>
          <a:ext cx="4315702" cy="1310640"/>
        </p:xfrm>
        <a:graphic>
          <a:graphicData uri="http://schemas.openxmlformats.org/drawingml/2006/table">
            <a:tbl>
              <a:tblPr firstRow="1" bandRow="1">
                <a:tableStyleId>{5C22544A-7EE6-4342-B048-85BDC9FD1C3A}</a:tableStyleId>
              </a:tblPr>
              <a:tblGrid>
                <a:gridCol w="1397298">
                  <a:extLst>
                    <a:ext uri="{9D8B030D-6E8A-4147-A177-3AD203B41FA5}">
                      <a16:colId xmlns:a16="http://schemas.microsoft.com/office/drawing/2014/main" val="3460872777"/>
                    </a:ext>
                  </a:extLst>
                </a:gridCol>
                <a:gridCol w="2918404">
                  <a:extLst>
                    <a:ext uri="{9D8B030D-6E8A-4147-A177-3AD203B41FA5}">
                      <a16:colId xmlns:a16="http://schemas.microsoft.com/office/drawing/2014/main" val="3929844881"/>
                    </a:ext>
                  </a:extLst>
                </a:gridCol>
              </a:tblGrid>
              <a:tr h="131696">
                <a:tc gridSpan="2">
                  <a:txBody>
                    <a:bodyPr/>
                    <a:lstStyle/>
                    <a:p>
                      <a:pPr marL="0" marR="0">
                        <a:spcBef>
                          <a:spcPts val="0"/>
                        </a:spcBef>
                        <a:spcAft>
                          <a:spcPts val="0"/>
                        </a:spcAft>
                      </a:pPr>
                      <a:r>
                        <a:rPr lang="en-US" sz="900" dirty="0">
                          <a:effectLst/>
                        </a:rPr>
                        <a:t>Day 2 PM Focus – Right Heart Catheterization: Connection is Crucial/Application </a:t>
                      </a:r>
                      <a:endParaRPr lang="en-US" sz="900" dirty="0">
                        <a:effectLst/>
                        <a:latin typeface="Century Schoolbook" panose="02040604050505020304" pitchFamily="18" charset="0"/>
                        <a:ea typeface="Times New Roman" panose="02020603050405020304" pitchFamily="18" charset="0"/>
                        <a:cs typeface="Times New Roman" panose="02020603050405020304" pitchFamily="18" charset="0"/>
                      </a:endParaRPr>
                    </a:p>
                  </a:txBody>
                  <a:tcPr marL="121920" marR="121920" marT="34290" marB="3429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9285D"/>
                    </a:solidFill>
                  </a:tcPr>
                </a:tc>
                <a:tc hMerge="1">
                  <a:txBody>
                    <a:bodyPr/>
                    <a:lstStyle/>
                    <a:p>
                      <a:pPr algn="l"/>
                      <a:endParaRPr lang="en-US" sz="1100" dirty="0">
                        <a:latin typeface="+mn-lt"/>
                        <a:cs typeface="Arial" panose="020B0604020202020204" pitchFamily="34" charset="0"/>
                      </a:endParaRP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9285D"/>
                    </a:solidFill>
                  </a:tcPr>
                </a:tc>
                <a:extLst>
                  <a:ext uri="{0D108BD9-81ED-4DB2-BD59-A6C34878D82A}">
                    <a16:rowId xmlns:a16="http://schemas.microsoft.com/office/drawing/2014/main" val="150405150"/>
                  </a:ext>
                </a:extLst>
              </a:tr>
              <a:tr h="131696">
                <a:tc>
                  <a:txBody>
                    <a:bodyPr/>
                    <a:lstStyle/>
                    <a:p>
                      <a:pPr algn="r"/>
                      <a:r>
                        <a:rPr lang="en-US" sz="1000" b="1" dirty="0">
                          <a:solidFill>
                            <a:srgbClr val="19285D"/>
                          </a:solidFill>
                          <a:latin typeface="+mn-lt"/>
                          <a:cs typeface="Arial" panose="020B0604020202020204" pitchFamily="34" charset="0"/>
                        </a:rPr>
                        <a:t>12:00-1:15 pm</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LUNCH</a:t>
                      </a: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762979764"/>
                  </a:ext>
                </a:extLst>
              </a:tr>
              <a:tr h="131696">
                <a:tc>
                  <a:txBody>
                    <a:bodyPr/>
                    <a:lstStyle/>
                    <a:p>
                      <a:pPr algn="r"/>
                      <a:r>
                        <a:rPr lang="en-US" sz="1000" b="1" dirty="0">
                          <a:solidFill>
                            <a:srgbClr val="19285D"/>
                          </a:solidFill>
                          <a:latin typeface="+mn-lt"/>
                          <a:cs typeface="Arial" panose="020B0604020202020204" pitchFamily="34" charset="0"/>
                        </a:rPr>
                        <a:t>1:15-2:15 pm</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Lead the Dialogue: Listening/Questioning</a:t>
                      </a: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769089221"/>
                  </a:ext>
                </a:extLst>
              </a:tr>
              <a:tr h="131696">
                <a:tc>
                  <a:txBody>
                    <a:bodyPr/>
                    <a:lstStyle/>
                    <a:p>
                      <a:pPr marL="0" marR="0" lvl="0" indent="0" algn="r" defTabSz="412016" rtl="0" eaLnBrk="1" fontAlgn="auto" latinLnBrk="0" hangingPunct="0">
                        <a:lnSpc>
                          <a:spcPct val="100000"/>
                        </a:lnSpc>
                        <a:spcBef>
                          <a:spcPts val="0"/>
                        </a:spcBef>
                        <a:spcAft>
                          <a:spcPts val="0"/>
                        </a:spcAft>
                        <a:buClrTx/>
                        <a:buSzTx/>
                        <a:buFontTx/>
                        <a:buNone/>
                        <a:tabLst/>
                        <a:defRPr/>
                      </a:pPr>
                      <a:r>
                        <a:rPr lang="en-US" sz="1000" b="1" dirty="0">
                          <a:solidFill>
                            <a:srgbClr val="19285D"/>
                          </a:solidFill>
                          <a:latin typeface="+mn-lt"/>
                          <a:cs typeface="Arial" panose="020B0604020202020204" pitchFamily="34" charset="0"/>
                        </a:rPr>
                        <a:t>2:15-2:30 pm</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BREAK</a:t>
                      </a:r>
                      <a:endParaRPr lang="en-US" sz="1000" dirty="0">
                        <a:solidFill>
                          <a:srgbClr val="53565A"/>
                        </a:solidFill>
                        <a:latin typeface="+mn-lt"/>
                        <a:cs typeface="Arial" panose="020B0604020202020204" pitchFamily="34" charset="0"/>
                      </a:endParaRP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901434639"/>
                  </a:ext>
                </a:extLst>
              </a:tr>
              <a:tr h="131696">
                <a:tc>
                  <a:txBody>
                    <a:bodyPr/>
                    <a:lstStyle/>
                    <a:p>
                      <a:pPr algn="r"/>
                      <a:r>
                        <a:rPr lang="en-US" sz="1000" b="1" kern="1200" dirty="0">
                          <a:solidFill>
                            <a:srgbClr val="19285D"/>
                          </a:solidFill>
                          <a:latin typeface="+mn-lt"/>
                          <a:ea typeface="+mn-ea"/>
                          <a:cs typeface="Arial" panose="020B0604020202020204" pitchFamily="34" charset="0"/>
                        </a:rPr>
                        <a:t>2:30-3:45 pm</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Managing ‘Rabbit Holes’</a:t>
                      </a:r>
                      <a:endParaRPr lang="en-US" sz="1000" b="1" dirty="0">
                        <a:solidFill>
                          <a:srgbClr val="19285D"/>
                        </a:solidFill>
                        <a:latin typeface="+mn-lt"/>
                        <a:cs typeface="Arial" panose="020B0604020202020204" pitchFamily="34" charset="0"/>
                      </a:endParaRP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897116"/>
                  </a:ext>
                </a:extLst>
              </a:tr>
              <a:tr h="131696">
                <a:tc>
                  <a:txBody>
                    <a:bodyPr/>
                    <a:lstStyle/>
                    <a:p>
                      <a:pPr algn="r"/>
                      <a:r>
                        <a:rPr lang="en-US" sz="1000" b="1" kern="1200" dirty="0">
                          <a:solidFill>
                            <a:srgbClr val="19285D"/>
                          </a:solidFill>
                          <a:latin typeface="+mn-lt"/>
                          <a:ea typeface="+mn-ea"/>
                          <a:cs typeface="Arial" panose="020B0604020202020204" pitchFamily="34" charset="0"/>
                        </a:rPr>
                        <a:t>3:45-5:15 pm</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Dialogue Duos</a:t>
                      </a: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453478042"/>
                  </a:ext>
                </a:extLst>
              </a:tr>
            </a:tbl>
          </a:graphicData>
        </a:graphic>
      </p:graphicFrame>
    </p:spTree>
    <p:extLst>
      <p:ext uri="{BB962C8B-B14F-4D97-AF65-F5344CB8AC3E}">
        <p14:creationId xmlns:p14="http://schemas.microsoft.com/office/powerpoint/2010/main" val="2381181332"/>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Image Placeholder 4">
            <a:extLst>
              <a:ext uri="{FF2B5EF4-FFF2-40B4-BE49-F238E27FC236}">
                <a16:creationId xmlns:a16="http://schemas.microsoft.com/office/drawing/2014/main" id="{7CFA5034-538A-49EE-9071-0D5E1FEECD6B}"/>
              </a:ext>
            </a:extLst>
          </p:cNvPr>
          <p:cNvSpPr>
            <a:spLocks noGrp="1" noRot="1" noChangeAspect="1"/>
          </p:cNvSpPr>
          <p:nvPr>
            <p:ph type="sldImg"/>
          </p:nvPr>
        </p:nvSpPr>
        <p:spPr>
          <a:xfrm>
            <a:off x="206375" y="546100"/>
            <a:ext cx="4365625" cy="2455863"/>
          </a:xfrm>
        </p:spPr>
      </p:sp>
      <p:sp>
        <p:nvSpPr>
          <p:cNvPr id="6" name="Notes Placeholder 5">
            <a:extLst>
              <a:ext uri="{FF2B5EF4-FFF2-40B4-BE49-F238E27FC236}">
                <a16:creationId xmlns:a16="http://schemas.microsoft.com/office/drawing/2014/main" id="{3C3CF719-FA8E-46B6-A84B-1DF430680CCF}"/>
              </a:ext>
            </a:extLst>
          </p:cNvPr>
          <p:cNvSpPr>
            <a:spLocks noGrp="1"/>
          </p:cNvSpPr>
          <p:nvPr>
            <p:ph type="body" idx="1"/>
          </p:nvPr>
        </p:nvSpPr>
        <p:spPr/>
        <p:txBody>
          <a:bodyPr/>
          <a:lstStyle/>
          <a:p>
            <a:pPr>
              <a:spcBef>
                <a:spcPts val="600"/>
              </a:spcBef>
            </a:pPr>
            <a:r>
              <a:rPr lang="en-US" b="1" dirty="0"/>
              <a:t>Welcome </a:t>
            </a:r>
            <a:r>
              <a:rPr lang="en-US" dirty="0"/>
              <a:t>participants back from break.</a:t>
            </a:r>
            <a:endParaRPr lang="en-US" b="1" dirty="0"/>
          </a:p>
          <a:p>
            <a:pPr>
              <a:spcBef>
                <a:spcPts val="600"/>
              </a:spcBef>
            </a:pPr>
            <a:r>
              <a:rPr lang="en-US" b="1" dirty="0"/>
              <a:t>Say:</a:t>
            </a:r>
            <a:r>
              <a:rPr lang="en-US" dirty="0"/>
              <a:t> </a:t>
            </a:r>
            <a:r>
              <a:rPr lang="en-US" i="1" dirty="0"/>
              <a:t>Next, you will be given a chance to assess patient types for right heart catheterization conversations and match the most impactful datapoints that should be leveraged in HCP dialogue about these patients.</a:t>
            </a:r>
            <a:endParaRPr lang="en-US" dirty="0"/>
          </a:p>
        </p:txBody>
      </p:sp>
      <p:sp>
        <p:nvSpPr>
          <p:cNvPr id="2" name="Rectangle 1">
            <a:extLst>
              <a:ext uri="{FF2B5EF4-FFF2-40B4-BE49-F238E27FC236}">
                <a16:creationId xmlns:a16="http://schemas.microsoft.com/office/drawing/2014/main" id="{6BA9FB95-50E8-E0B2-BC48-584A647D1733}"/>
              </a:ext>
            </a:extLst>
          </p:cNvPr>
          <p:cNvSpPr/>
          <p:nvPr/>
        </p:nvSpPr>
        <p:spPr>
          <a:xfrm>
            <a:off x="116305" y="30115"/>
            <a:ext cx="4908120" cy="277785"/>
          </a:xfrm>
          <a:prstGeom prst="rect">
            <a:avLst/>
          </a:prstGeom>
        </p:spPr>
        <p:txBody>
          <a:bodyPr wrap="square" lIns="92217" tIns="46109" rIns="92217" bIns="46109" anchor="ctr">
            <a:spAutoFit/>
          </a:bodyPr>
          <a:lstStyle/>
          <a:p>
            <a:pPr algn="l">
              <a:spcBef>
                <a:spcPts val="403"/>
              </a:spcBef>
            </a:pPr>
            <a:r>
              <a:rPr lang="en-US" sz="1200" b="1" dirty="0">
                <a:solidFill>
                  <a:schemeClr val="bg1"/>
                </a:solidFill>
                <a:latin typeface="Arial" panose="020B0604020202020204" pitchFamily="34" charset="0"/>
                <a:cs typeface="Arial" panose="020B0604020202020204" pitchFamily="34" charset="0"/>
              </a:rPr>
              <a:t>DAY 2: RCPS MASTERCLASS</a:t>
            </a:r>
          </a:p>
        </p:txBody>
      </p:sp>
      <p:sp>
        <p:nvSpPr>
          <p:cNvPr id="8" name="Isosceles Triangle 7">
            <a:extLst>
              <a:ext uri="{FF2B5EF4-FFF2-40B4-BE49-F238E27FC236}">
                <a16:creationId xmlns:a16="http://schemas.microsoft.com/office/drawing/2014/main" id="{96CE8648-D925-0480-EB95-1B48CB0B00A9}"/>
              </a:ext>
            </a:extLst>
          </p:cNvPr>
          <p:cNvSpPr/>
          <p:nvPr/>
        </p:nvSpPr>
        <p:spPr>
          <a:xfrm rot="5400000">
            <a:off x="50887" y="3970184"/>
            <a:ext cx="224950" cy="326722"/>
          </a:xfrm>
          <a:prstGeom prst="triangle">
            <a:avLst/>
          </a:prstGeom>
          <a:solidFill>
            <a:srgbClr val="C1D7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B119AE"/>
              </a:solidFill>
              <a:effectLst/>
              <a:uLnTx/>
              <a:uFillTx/>
              <a:latin typeface="Calibri" panose="020F0502020204030204"/>
              <a:ea typeface="+mn-ea"/>
              <a:cs typeface="+mn-cs"/>
            </a:endParaRPr>
          </a:p>
        </p:txBody>
      </p:sp>
      <p:graphicFrame>
        <p:nvGraphicFramePr>
          <p:cNvPr id="9" name="Table 8">
            <a:extLst>
              <a:ext uri="{FF2B5EF4-FFF2-40B4-BE49-F238E27FC236}">
                <a16:creationId xmlns:a16="http://schemas.microsoft.com/office/drawing/2014/main" id="{1883B977-F17E-AD1F-11EB-87781989E3CB}"/>
              </a:ext>
            </a:extLst>
          </p:cNvPr>
          <p:cNvGraphicFramePr>
            <a:graphicFrameLocks noGrp="1"/>
          </p:cNvGraphicFramePr>
          <p:nvPr>
            <p:extLst>
              <p:ext uri="{D42A27DB-BD31-4B8C-83A1-F6EECF244321}">
                <p14:modId xmlns:p14="http://schemas.microsoft.com/office/powerpoint/2010/main" val="3438917205"/>
              </p:ext>
            </p:extLst>
          </p:nvPr>
        </p:nvGraphicFramePr>
        <p:xfrm>
          <a:off x="239697" y="3348164"/>
          <a:ext cx="4310908" cy="883920"/>
        </p:xfrm>
        <a:graphic>
          <a:graphicData uri="http://schemas.openxmlformats.org/drawingml/2006/table">
            <a:tbl>
              <a:tblPr firstRow="1" bandRow="1">
                <a:tableStyleId>{5C22544A-7EE6-4342-B048-85BDC9FD1C3A}</a:tableStyleId>
              </a:tblPr>
              <a:tblGrid>
                <a:gridCol w="1399032">
                  <a:extLst>
                    <a:ext uri="{9D8B030D-6E8A-4147-A177-3AD203B41FA5}">
                      <a16:colId xmlns:a16="http://schemas.microsoft.com/office/drawing/2014/main" val="3460872777"/>
                    </a:ext>
                  </a:extLst>
                </a:gridCol>
                <a:gridCol w="2911876">
                  <a:extLst>
                    <a:ext uri="{9D8B030D-6E8A-4147-A177-3AD203B41FA5}">
                      <a16:colId xmlns:a16="http://schemas.microsoft.com/office/drawing/2014/main" val="3929844881"/>
                    </a:ext>
                  </a:extLst>
                </a:gridCol>
              </a:tblGrid>
              <a:tr h="0">
                <a:tc gridSpan="2">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white"/>
                          </a:solidFill>
                          <a:effectLst/>
                          <a:uLnTx/>
                          <a:uFillTx/>
                          <a:latin typeface="+mn-lt"/>
                          <a:ea typeface="+mn-ea"/>
                          <a:cs typeface="+mn-cs"/>
                        </a:rPr>
                        <a:t>Day 2 AM Focus – Right Heart Catheterization &amp; Our Patients</a:t>
                      </a:r>
                      <a:endParaRPr kumimoji="0" lang="en-US" sz="1000" b="1" i="0" u="none" strike="noStrike" kern="1200" cap="none" spc="0" normalizeH="0" baseline="0" noProof="0" dirty="0">
                        <a:ln>
                          <a:noFill/>
                        </a:ln>
                        <a:solidFill>
                          <a:prstClr val="white"/>
                        </a:solidFill>
                        <a:effectLst/>
                        <a:uLnTx/>
                        <a:uFillTx/>
                        <a:latin typeface="Century Schoolbook" panose="02040604050505020304" pitchFamily="18" charset="0"/>
                        <a:ea typeface="Times New Roman" panose="02020603050405020304" pitchFamily="18" charset="0"/>
                        <a:cs typeface="Times New Roman" panose="02020603050405020304" pitchFamily="18" charset="0"/>
                      </a:endParaRPr>
                    </a:p>
                  </a:txBody>
                  <a:tcPr marL="121920" marR="121920" marT="34290" marB="3429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9285D"/>
                    </a:solidFill>
                  </a:tcPr>
                </a:tc>
                <a:tc hMerge="1">
                  <a:txBody>
                    <a:bodyPr/>
                    <a:lstStyle/>
                    <a:p>
                      <a:pPr algn="l"/>
                      <a:endParaRPr lang="en-US" sz="1100" dirty="0">
                        <a:latin typeface="+mn-lt"/>
                        <a:cs typeface="Arial" panose="020B0604020202020204" pitchFamily="34" charset="0"/>
                      </a:endParaRP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9285D"/>
                    </a:solidFill>
                  </a:tcPr>
                </a:tc>
                <a:extLst>
                  <a:ext uri="{0D108BD9-81ED-4DB2-BD59-A6C34878D82A}">
                    <a16:rowId xmlns:a16="http://schemas.microsoft.com/office/drawing/2014/main" val="150405150"/>
                  </a:ext>
                </a:extLst>
              </a:tr>
              <a:tr h="0">
                <a:tc>
                  <a:txBody>
                    <a:bodyPr/>
                    <a:lstStyle/>
                    <a:p>
                      <a:pPr algn="r"/>
                      <a:r>
                        <a:rPr lang="en-US" sz="1000" b="1" dirty="0">
                          <a:solidFill>
                            <a:srgbClr val="19285D"/>
                          </a:solidFill>
                          <a:latin typeface="+mn-lt"/>
                          <a:cs typeface="Arial" panose="020B0604020202020204" pitchFamily="34" charset="0"/>
                        </a:rPr>
                        <a:t>9:30-10:00 am</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Ice Breaker</a:t>
                      </a: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62979764"/>
                  </a:ext>
                </a:extLst>
              </a:tr>
              <a:tr h="0">
                <a:tc>
                  <a:txBody>
                    <a:bodyPr/>
                    <a:lstStyle/>
                    <a:p>
                      <a:pPr algn="r"/>
                      <a:r>
                        <a:rPr lang="en-US" sz="1000" b="1" dirty="0">
                          <a:solidFill>
                            <a:srgbClr val="19285D"/>
                          </a:solidFill>
                          <a:latin typeface="+mn-lt"/>
                          <a:cs typeface="Arial" panose="020B0604020202020204" pitchFamily="34" charset="0"/>
                        </a:rPr>
                        <a:t>10:00-11:15 am </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spcBef>
                          <a:spcPts val="0"/>
                        </a:spcBef>
                        <a:spcAft>
                          <a:spcPts val="0"/>
                        </a:spcAft>
                      </a:pPr>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RHC Clinical Cultivator</a:t>
                      </a: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30955845"/>
                  </a:ext>
                </a:extLst>
              </a:tr>
              <a:tr h="0">
                <a:tc>
                  <a:txBody>
                    <a:bodyPr/>
                    <a:lstStyle/>
                    <a:p>
                      <a:pPr algn="r"/>
                      <a:r>
                        <a:rPr lang="en-US" sz="1000" b="1" kern="1200" dirty="0">
                          <a:solidFill>
                            <a:srgbClr val="19285D"/>
                          </a:solidFill>
                          <a:latin typeface="+mn-lt"/>
                          <a:ea typeface="+mn-ea"/>
                          <a:cs typeface="Arial" panose="020B0604020202020204" pitchFamily="34" charset="0"/>
                        </a:rPr>
                        <a:t>11:15 am-12:00 pm </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Patient Identifiers</a:t>
                      </a:r>
                      <a:endParaRPr lang="en-US" sz="1000" b="1" dirty="0">
                        <a:solidFill>
                          <a:srgbClr val="19285D"/>
                        </a:solidFill>
                        <a:latin typeface="+mn-lt"/>
                        <a:cs typeface="Arial" panose="020B0604020202020204" pitchFamily="34" charset="0"/>
                      </a:endParaRP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897116"/>
                  </a:ext>
                </a:extLst>
              </a:tr>
            </a:tbl>
          </a:graphicData>
        </a:graphic>
      </p:graphicFrame>
      <p:graphicFrame>
        <p:nvGraphicFramePr>
          <p:cNvPr id="10" name="Table 9">
            <a:extLst>
              <a:ext uri="{FF2B5EF4-FFF2-40B4-BE49-F238E27FC236}">
                <a16:creationId xmlns:a16="http://schemas.microsoft.com/office/drawing/2014/main" id="{DA5DC05C-252E-40CB-A3F8-0F1DEB62A256}"/>
              </a:ext>
            </a:extLst>
          </p:cNvPr>
          <p:cNvGraphicFramePr>
            <a:graphicFrameLocks noGrp="1"/>
          </p:cNvGraphicFramePr>
          <p:nvPr>
            <p:extLst>
              <p:ext uri="{D42A27DB-BD31-4B8C-83A1-F6EECF244321}">
                <p14:modId xmlns:p14="http://schemas.microsoft.com/office/powerpoint/2010/main" val="3745482896"/>
              </p:ext>
            </p:extLst>
          </p:nvPr>
        </p:nvGraphicFramePr>
        <p:xfrm>
          <a:off x="239697" y="4230065"/>
          <a:ext cx="4315702" cy="1310640"/>
        </p:xfrm>
        <a:graphic>
          <a:graphicData uri="http://schemas.openxmlformats.org/drawingml/2006/table">
            <a:tbl>
              <a:tblPr firstRow="1" bandRow="1">
                <a:tableStyleId>{5C22544A-7EE6-4342-B048-85BDC9FD1C3A}</a:tableStyleId>
              </a:tblPr>
              <a:tblGrid>
                <a:gridCol w="1397298">
                  <a:extLst>
                    <a:ext uri="{9D8B030D-6E8A-4147-A177-3AD203B41FA5}">
                      <a16:colId xmlns:a16="http://schemas.microsoft.com/office/drawing/2014/main" val="3460872777"/>
                    </a:ext>
                  </a:extLst>
                </a:gridCol>
                <a:gridCol w="2918404">
                  <a:extLst>
                    <a:ext uri="{9D8B030D-6E8A-4147-A177-3AD203B41FA5}">
                      <a16:colId xmlns:a16="http://schemas.microsoft.com/office/drawing/2014/main" val="3929844881"/>
                    </a:ext>
                  </a:extLst>
                </a:gridCol>
              </a:tblGrid>
              <a:tr h="131696">
                <a:tc gridSpan="2">
                  <a:txBody>
                    <a:bodyPr/>
                    <a:lstStyle/>
                    <a:p>
                      <a:pPr marL="0" marR="0">
                        <a:spcBef>
                          <a:spcPts val="0"/>
                        </a:spcBef>
                        <a:spcAft>
                          <a:spcPts val="0"/>
                        </a:spcAft>
                      </a:pPr>
                      <a:r>
                        <a:rPr lang="en-US" sz="900" dirty="0">
                          <a:effectLst/>
                        </a:rPr>
                        <a:t>Day 2 PM Focus – Right Heart Catheterization: Connection is Crucial/Application </a:t>
                      </a:r>
                      <a:endParaRPr lang="en-US" sz="900" dirty="0">
                        <a:effectLst/>
                        <a:latin typeface="Century Schoolbook" panose="02040604050505020304" pitchFamily="18" charset="0"/>
                        <a:ea typeface="Times New Roman" panose="02020603050405020304" pitchFamily="18" charset="0"/>
                        <a:cs typeface="Times New Roman" panose="02020603050405020304" pitchFamily="18" charset="0"/>
                      </a:endParaRPr>
                    </a:p>
                  </a:txBody>
                  <a:tcPr marL="121920" marR="121920" marT="34290" marB="3429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9285D"/>
                    </a:solidFill>
                  </a:tcPr>
                </a:tc>
                <a:tc hMerge="1">
                  <a:txBody>
                    <a:bodyPr/>
                    <a:lstStyle/>
                    <a:p>
                      <a:pPr algn="l"/>
                      <a:endParaRPr lang="en-US" sz="1100" dirty="0">
                        <a:latin typeface="+mn-lt"/>
                        <a:cs typeface="Arial" panose="020B0604020202020204" pitchFamily="34" charset="0"/>
                      </a:endParaRP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9285D"/>
                    </a:solidFill>
                  </a:tcPr>
                </a:tc>
                <a:extLst>
                  <a:ext uri="{0D108BD9-81ED-4DB2-BD59-A6C34878D82A}">
                    <a16:rowId xmlns:a16="http://schemas.microsoft.com/office/drawing/2014/main" val="150405150"/>
                  </a:ext>
                </a:extLst>
              </a:tr>
              <a:tr h="131696">
                <a:tc>
                  <a:txBody>
                    <a:bodyPr/>
                    <a:lstStyle/>
                    <a:p>
                      <a:pPr algn="r"/>
                      <a:r>
                        <a:rPr lang="en-US" sz="1000" b="1" dirty="0">
                          <a:solidFill>
                            <a:srgbClr val="19285D"/>
                          </a:solidFill>
                          <a:latin typeface="+mn-lt"/>
                          <a:cs typeface="Arial" panose="020B0604020202020204" pitchFamily="34" charset="0"/>
                        </a:rPr>
                        <a:t>12:00-1:15 pm</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LUNCH</a:t>
                      </a: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762979764"/>
                  </a:ext>
                </a:extLst>
              </a:tr>
              <a:tr h="131696">
                <a:tc>
                  <a:txBody>
                    <a:bodyPr/>
                    <a:lstStyle/>
                    <a:p>
                      <a:pPr algn="r"/>
                      <a:r>
                        <a:rPr lang="en-US" sz="1000" b="1" dirty="0">
                          <a:solidFill>
                            <a:srgbClr val="19285D"/>
                          </a:solidFill>
                          <a:latin typeface="+mn-lt"/>
                          <a:cs typeface="Arial" panose="020B0604020202020204" pitchFamily="34" charset="0"/>
                        </a:rPr>
                        <a:t>1:15-2:15 pm</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Lead the Dialogue: Listening/Questioning</a:t>
                      </a: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769089221"/>
                  </a:ext>
                </a:extLst>
              </a:tr>
              <a:tr h="131696">
                <a:tc>
                  <a:txBody>
                    <a:bodyPr/>
                    <a:lstStyle/>
                    <a:p>
                      <a:pPr marL="0" marR="0" lvl="0" indent="0" algn="r" defTabSz="412016" rtl="0" eaLnBrk="1" fontAlgn="auto" latinLnBrk="0" hangingPunct="0">
                        <a:lnSpc>
                          <a:spcPct val="100000"/>
                        </a:lnSpc>
                        <a:spcBef>
                          <a:spcPts val="0"/>
                        </a:spcBef>
                        <a:spcAft>
                          <a:spcPts val="0"/>
                        </a:spcAft>
                        <a:buClrTx/>
                        <a:buSzTx/>
                        <a:buFontTx/>
                        <a:buNone/>
                        <a:tabLst/>
                        <a:defRPr/>
                      </a:pPr>
                      <a:r>
                        <a:rPr lang="en-US" sz="1000" b="1" dirty="0">
                          <a:solidFill>
                            <a:srgbClr val="19285D"/>
                          </a:solidFill>
                          <a:latin typeface="+mn-lt"/>
                          <a:cs typeface="Arial" panose="020B0604020202020204" pitchFamily="34" charset="0"/>
                        </a:rPr>
                        <a:t>2:15-2:30 pm</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BREAK</a:t>
                      </a:r>
                      <a:endParaRPr lang="en-US" sz="1000" dirty="0">
                        <a:solidFill>
                          <a:srgbClr val="53565A"/>
                        </a:solidFill>
                        <a:latin typeface="+mn-lt"/>
                        <a:cs typeface="Arial" panose="020B0604020202020204" pitchFamily="34" charset="0"/>
                      </a:endParaRP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901434639"/>
                  </a:ext>
                </a:extLst>
              </a:tr>
              <a:tr h="131696">
                <a:tc>
                  <a:txBody>
                    <a:bodyPr/>
                    <a:lstStyle/>
                    <a:p>
                      <a:pPr algn="r"/>
                      <a:r>
                        <a:rPr lang="en-US" sz="1000" b="1" kern="1200" dirty="0">
                          <a:solidFill>
                            <a:srgbClr val="19285D"/>
                          </a:solidFill>
                          <a:latin typeface="+mn-lt"/>
                          <a:ea typeface="+mn-ea"/>
                          <a:cs typeface="Arial" panose="020B0604020202020204" pitchFamily="34" charset="0"/>
                        </a:rPr>
                        <a:t>2:30-3:45 pm</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Managing ‘Rabbit Holes’</a:t>
                      </a:r>
                      <a:endParaRPr lang="en-US" sz="1000" b="1" dirty="0">
                        <a:solidFill>
                          <a:srgbClr val="19285D"/>
                        </a:solidFill>
                        <a:latin typeface="+mn-lt"/>
                        <a:cs typeface="Arial" panose="020B0604020202020204" pitchFamily="34" charset="0"/>
                      </a:endParaRP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897116"/>
                  </a:ext>
                </a:extLst>
              </a:tr>
              <a:tr h="131696">
                <a:tc>
                  <a:txBody>
                    <a:bodyPr/>
                    <a:lstStyle/>
                    <a:p>
                      <a:pPr algn="r"/>
                      <a:r>
                        <a:rPr lang="en-US" sz="1000" b="1" kern="1200" dirty="0">
                          <a:solidFill>
                            <a:srgbClr val="19285D"/>
                          </a:solidFill>
                          <a:latin typeface="+mn-lt"/>
                          <a:ea typeface="+mn-ea"/>
                          <a:cs typeface="Arial" panose="020B0604020202020204" pitchFamily="34" charset="0"/>
                        </a:rPr>
                        <a:t>3:45-5:15 pm</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Dialogue Duos</a:t>
                      </a: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453478042"/>
                  </a:ext>
                </a:extLst>
              </a:tr>
            </a:tbl>
          </a:graphicData>
        </a:graphic>
      </p:graphicFrame>
    </p:spTree>
    <p:extLst>
      <p:ext uri="{BB962C8B-B14F-4D97-AF65-F5344CB8AC3E}">
        <p14:creationId xmlns:p14="http://schemas.microsoft.com/office/powerpoint/2010/main" val="3997290497"/>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6375" y="546100"/>
            <a:ext cx="4365625" cy="2455863"/>
          </a:xfrm>
        </p:spPr>
      </p:sp>
      <p:sp>
        <p:nvSpPr>
          <p:cNvPr id="3" name="Notes Placeholder 2"/>
          <p:cNvSpPr>
            <a:spLocks noGrp="1"/>
          </p:cNvSpPr>
          <p:nvPr>
            <p:ph type="body" idx="1"/>
          </p:nvPr>
        </p:nvSpPr>
        <p:spPr/>
        <p:txBody>
          <a:bodyPr/>
          <a:lstStyle/>
          <a:p>
            <a:pPr>
              <a:spcBef>
                <a:spcPts val="600"/>
              </a:spcBef>
            </a:pPr>
            <a:r>
              <a:rPr lang="en-US" b="1" dirty="0"/>
              <a:t>Review</a:t>
            </a:r>
            <a:r>
              <a:rPr lang="en-US" dirty="0"/>
              <a:t> the patients shown on-screen.</a:t>
            </a:r>
          </a:p>
          <a:p>
            <a:pPr>
              <a:spcBef>
                <a:spcPts val="600"/>
              </a:spcBef>
            </a:pPr>
            <a:r>
              <a:rPr lang="en-US" b="1" dirty="0"/>
              <a:t>Facilitate</a:t>
            </a:r>
            <a:r>
              <a:rPr lang="en-US" dirty="0"/>
              <a:t> the formation of participants into trios.</a:t>
            </a:r>
          </a:p>
          <a:p>
            <a:pPr>
              <a:spcBef>
                <a:spcPts val="600"/>
              </a:spcBef>
            </a:pPr>
            <a:r>
              <a:rPr lang="en-US" b="1" dirty="0"/>
              <a:t>Review</a:t>
            </a:r>
            <a:r>
              <a:rPr lang="en-US" dirty="0"/>
              <a:t> on-screen directions.</a:t>
            </a:r>
          </a:p>
          <a:p>
            <a:pPr>
              <a:spcBef>
                <a:spcPts val="600"/>
              </a:spcBef>
            </a:pPr>
            <a:r>
              <a:rPr lang="en-US" b="1" dirty="0"/>
              <a:t>Tell</a:t>
            </a:r>
            <a:r>
              <a:rPr lang="en-US" dirty="0"/>
              <a:t> participants to have their associated worksheets out and ready to use.</a:t>
            </a:r>
          </a:p>
          <a:p>
            <a:endParaRPr lang="en-US" dirty="0"/>
          </a:p>
        </p:txBody>
      </p:sp>
      <p:sp>
        <p:nvSpPr>
          <p:cNvPr id="4" name="Rectangle 3">
            <a:extLst>
              <a:ext uri="{FF2B5EF4-FFF2-40B4-BE49-F238E27FC236}">
                <a16:creationId xmlns:a16="http://schemas.microsoft.com/office/drawing/2014/main" id="{019F1C97-10AA-CAAE-A20C-F1135B608BAC}"/>
              </a:ext>
            </a:extLst>
          </p:cNvPr>
          <p:cNvSpPr/>
          <p:nvPr/>
        </p:nvSpPr>
        <p:spPr>
          <a:xfrm>
            <a:off x="116305" y="30115"/>
            <a:ext cx="4908120" cy="277785"/>
          </a:xfrm>
          <a:prstGeom prst="rect">
            <a:avLst/>
          </a:prstGeom>
        </p:spPr>
        <p:txBody>
          <a:bodyPr wrap="square" lIns="92217" tIns="46109" rIns="92217" bIns="46109" anchor="ctr">
            <a:spAutoFit/>
          </a:bodyPr>
          <a:lstStyle/>
          <a:p>
            <a:pPr algn="l">
              <a:spcBef>
                <a:spcPts val="403"/>
              </a:spcBef>
            </a:pPr>
            <a:r>
              <a:rPr lang="en-US" sz="1200" b="1" dirty="0">
                <a:solidFill>
                  <a:schemeClr val="bg1"/>
                </a:solidFill>
                <a:latin typeface="Arial" panose="020B0604020202020204" pitchFamily="34" charset="0"/>
                <a:cs typeface="Arial" panose="020B0604020202020204" pitchFamily="34" charset="0"/>
              </a:rPr>
              <a:t>DAY 2: RCPS MASTERCLASS</a:t>
            </a:r>
          </a:p>
        </p:txBody>
      </p:sp>
      <p:sp>
        <p:nvSpPr>
          <p:cNvPr id="8" name="Isosceles Triangle 7">
            <a:extLst>
              <a:ext uri="{FF2B5EF4-FFF2-40B4-BE49-F238E27FC236}">
                <a16:creationId xmlns:a16="http://schemas.microsoft.com/office/drawing/2014/main" id="{B2EDBEAA-B7D9-DF0D-0462-773EEFBA92D8}"/>
              </a:ext>
            </a:extLst>
          </p:cNvPr>
          <p:cNvSpPr/>
          <p:nvPr/>
        </p:nvSpPr>
        <p:spPr>
          <a:xfrm rot="5400000">
            <a:off x="50887" y="3970184"/>
            <a:ext cx="224950" cy="326722"/>
          </a:xfrm>
          <a:prstGeom prst="triangle">
            <a:avLst/>
          </a:prstGeom>
          <a:solidFill>
            <a:srgbClr val="C1D7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B119AE"/>
              </a:solidFill>
              <a:effectLst/>
              <a:uLnTx/>
              <a:uFillTx/>
              <a:latin typeface="Calibri" panose="020F0502020204030204"/>
              <a:ea typeface="+mn-ea"/>
              <a:cs typeface="+mn-cs"/>
            </a:endParaRPr>
          </a:p>
        </p:txBody>
      </p:sp>
      <p:graphicFrame>
        <p:nvGraphicFramePr>
          <p:cNvPr id="9" name="Table 8">
            <a:extLst>
              <a:ext uri="{FF2B5EF4-FFF2-40B4-BE49-F238E27FC236}">
                <a16:creationId xmlns:a16="http://schemas.microsoft.com/office/drawing/2014/main" id="{4E13404A-2FA0-41F0-A6FA-3F3511E85595}"/>
              </a:ext>
            </a:extLst>
          </p:cNvPr>
          <p:cNvGraphicFramePr>
            <a:graphicFrameLocks noGrp="1"/>
          </p:cNvGraphicFramePr>
          <p:nvPr>
            <p:extLst>
              <p:ext uri="{D42A27DB-BD31-4B8C-83A1-F6EECF244321}">
                <p14:modId xmlns:p14="http://schemas.microsoft.com/office/powerpoint/2010/main" val="2635498320"/>
              </p:ext>
            </p:extLst>
          </p:nvPr>
        </p:nvGraphicFramePr>
        <p:xfrm>
          <a:off x="239697" y="3348164"/>
          <a:ext cx="4310908" cy="883920"/>
        </p:xfrm>
        <a:graphic>
          <a:graphicData uri="http://schemas.openxmlformats.org/drawingml/2006/table">
            <a:tbl>
              <a:tblPr firstRow="1" bandRow="1">
                <a:tableStyleId>{5C22544A-7EE6-4342-B048-85BDC9FD1C3A}</a:tableStyleId>
              </a:tblPr>
              <a:tblGrid>
                <a:gridCol w="1399032">
                  <a:extLst>
                    <a:ext uri="{9D8B030D-6E8A-4147-A177-3AD203B41FA5}">
                      <a16:colId xmlns:a16="http://schemas.microsoft.com/office/drawing/2014/main" val="3460872777"/>
                    </a:ext>
                  </a:extLst>
                </a:gridCol>
                <a:gridCol w="2911876">
                  <a:extLst>
                    <a:ext uri="{9D8B030D-6E8A-4147-A177-3AD203B41FA5}">
                      <a16:colId xmlns:a16="http://schemas.microsoft.com/office/drawing/2014/main" val="3929844881"/>
                    </a:ext>
                  </a:extLst>
                </a:gridCol>
              </a:tblGrid>
              <a:tr h="0">
                <a:tc gridSpan="2">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white"/>
                          </a:solidFill>
                          <a:effectLst/>
                          <a:uLnTx/>
                          <a:uFillTx/>
                          <a:latin typeface="+mn-lt"/>
                          <a:ea typeface="+mn-ea"/>
                          <a:cs typeface="+mn-cs"/>
                        </a:rPr>
                        <a:t>Day 2 AM Focus – Right Heart Catheterization &amp; Our Patients</a:t>
                      </a:r>
                      <a:endParaRPr kumimoji="0" lang="en-US" sz="1000" b="1" i="0" u="none" strike="noStrike" kern="1200" cap="none" spc="0" normalizeH="0" baseline="0" noProof="0" dirty="0">
                        <a:ln>
                          <a:noFill/>
                        </a:ln>
                        <a:solidFill>
                          <a:prstClr val="white"/>
                        </a:solidFill>
                        <a:effectLst/>
                        <a:uLnTx/>
                        <a:uFillTx/>
                        <a:latin typeface="Century Schoolbook" panose="02040604050505020304" pitchFamily="18" charset="0"/>
                        <a:ea typeface="Times New Roman" panose="02020603050405020304" pitchFamily="18" charset="0"/>
                        <a:cs typeface="Times New Roman" panose="02020603050405020304" pitchFamily="18" charset="0"/>
                      </a:endParaRPr>
                    </a:p>
                  </a:txBody>
                  <a:tcPr marL="121920" marR="121920" marT="34290" marB="3429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9285D"/>
                    </a:solidFill>
                  </a:tcPr>
                </a:tc>
                <a:tc hMerge="1">
                  <a:txBody>
                    <a:bodyPr/>
                    <a:lstStyle/>
                    <a:p>
                      <a:pPr algn="l"/>
                      <a:endParaRPr lang="en-US" sz="1100" dirty="0">
                        <a:latin typeface="+mn-lt"/>
                        <a:cs typeface="Arial" panose="020B0604020202020204" pitchFamily="34" charset="0"/>
                      </a:endParaRP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9285D"/>
                    </a:solidFill>
                  </a:tcPr>
                </a:tc>
                <a:extLst>
                  <a:ext uri="{0D108BD9-81ED-4DB2-BD59-A6C34878D82A}">
                    <a16:rowId xmlns:a16="http://schemas.microsoft.com/office/drawing/2014/main" val="150405150"/>
                  </a:ext>
                </a:extLst>
              </a:tr>
              <a:tr h="0">
                <a:tc>
                  <a:txBody>
                    <a:bodyPr/>
                    <a:lstStyle/>
                    <a:p>
                      <a:pPr algn="r"/>
                      <a:r>
                        <a:rPr lang="en-US" sz="1000" b="1" dirty="0">
                          <a:solidFill>
                            <a:srgbClr val="19285D"/>
                          </a:solidFill>
                          <a:latin typeface="+mn-lt"/>
                          <a:cs typeface="Arial" panose="020B0604020202020204" pitchFamily="34" charset="0"/>
                        </a:rPr>
                        <a:t>9:30-10:00 am</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Ice Breaker</a:t>
                      </a: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62979764"/>
                  </a:ext>
                </a:extLst>
              </a:tr>
              <a:tr h="0">
                <a:tc>
                  <a:txBody>
                    <a:bodyPr/>
                    <a:lstStyle/>
                    <a:p>
                      <a:pPr algn="r"/>
                      <a:r>
                        <a:rPr lang="en-US" sz="1000" b="1" dirty="0">
                          <a:solidFill>
                            <a:srgbClr val="19285D"/>
                          </a:solidFill>
                          <a:latin typeface="+mn-lt"/>
                          <a:cs typeface="Arial" panose="020B0604020202020204" pitchFamily="34" charset="0"/>
                        </a:rPr>
                        <a:t>10:00-11:15 am </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spcBef>
                          <a:spcPts val="0"/>
                        </a:spcBef>
                        <a:spcAft>
                          <a:spcPts val="0"/>
                        </a:spcAft>
                      </a:pPr>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RHC Clinical Cultivator</a:t>
                      </a: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30955845"/>
                  </a:ext>
                </a:extLst>
              </a:tr>
              <a:tr h="0">
                <a:tc>
                  <a:txBody>
                    <a:bodyPr/>
                    <a:lstStyle/>
                    <a:p>
                      <a:pPr algn="r"/>
                      <a:r>
                        <a:rPr lang="en-US" sz="1000" b="1" kern="1200" dirty="0">
                          <a:solidFill>
                            <a:srgbClr val="19285D"/>
                          </a:solidFill>
                          <a:latin typeface="+mn-lt"/>
                          <a:ea typeface="+mn-ea"/>
                          <a:cs typeface="Arial" panose="020B0604020202020204" pitchFamily="34" charset="0"/>
                        </a:rPr>
                        <a:t>11:15 am-12:00 pm </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Patient Identifiers</a:t>
                      </a:r>
                      <a:endParaRPr lang="en-US" sz="1000" b="1" dirty="0">
                        <a:solidFill>
                          <a:srgbClr val="19285D"/>
                        </a:solidFill>
                        <a:latin typeface="+mn-lt"/>
                        <a:cs typeface="Arial" panose="020B0604020202020204" pitchFamily="34" charset="0"/>
                      </a:endParaRP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897116"/>
                  </a:ext>
                </a:extLst>
              </a:tr>
            </a:tbl>
          </a:graphicData>
        </a:graphic>
      </p:graphicFrame>
      <p:graphicFrame>
        <p:nvGraphicFramePr>
          <p:cNvPr id="10" name="Table 9">
            <a:extLst>
              <a:ext uri="{FF2B5EF4-FFF2-40B4-BE49-F238E27FC236}">
                <a16:creationId xmlns:a16="http://schemas.microsoft.com/office/drawing/2014/main" id="{BB187DD5-FB85-3752-E5E0-EEB13F7B4705}"/>
              </a:ext>
            </a:extLst>
          </p:cNvPr>
          <p:cNvGraphicFramePr>
            <a:graphicFrameLocks noGrp="1"/>
          </p:cNvGraphicFramePr>
          <p:nvPr>
            <p:extLst>
              <p:ext uri="{D42A27DB-BD31-4B8C-83A1-F6EECF244321}">
                <p14:modId xmlns:p14="http://schemas.microsoft.com/office/powerpoint/2010/main" val="2982971137"/>
              </p:ext>
            </p:extLst>
          </p:nvPr>
        </p:nvGraphicFramePr>
        <p:xfrm>
          <a:off x="239697" y="4230065"/>
          <a:ext cx="4315702" cy="1310640"/>
        </p:xfrm>
        <a:graphic>
          <a:graphicData uri="http://schemas.openxmlformats.org/drawingml/2006/table">
            <a:tbl>
              <a:tblPr firstRow="1" bandRow="1">
                <a:tableStyleId>{5C22544A-7EE6-4342-B048-85BDC9FD1C3A}</a:tableStyleId>
              </a:tblPr>
              <a:tblGrid>
                <a:gridCol w="1397298">
                  <a:extLst>
                    <a:ext uri="{9D8B030D-6E8A-4147-A177-3AD203B41FA5}">
                      <a16:colId xmlns:a16="http://schemas.microsoft.com/office/drawing/2014/main" val="3460872777"/>
                    </a:ext>
                  </a:extLst>
                </a:gridCol>
                <a:gridCol w="2918404">
                  <a:extLst>
                    <a:ext uri="{9D8B030D-6E8A-4147-A177-3AD203B41FA5}">
                      <a16:colId xmlns:a16="http://schemas.microsoft.com/office/drawing/2014/main" val="3929844881"/>
                    </a:ext>
                  </a:extLst>
                </a:gridCol>
              </a:tblGrid>
              <a:tr h="131696">
                <a:tc gridSpan="2">
                  <a:txBody>
                    <a:bodyPr/>
                    <a:lstStyle/>
                    <a:p>
                      <a:pPr marL="0" marR="0">
                        <a:spcBef>
                          <a:spcPts val="0"/>
                        </a:spcBef>
                        <a:spcAft>
                          <a:spcPts val="0"/>
                        </a:spcAft>
                      </a:pPr>
                      <a:r>
                        <a:rPr lang="en-US" sz="900" dirty="0">
                          <a:effectLst/>
                        </a:rPr>
                        <a:t>Day 2 PM Focus – Right Heart Catheterization: Connection is Crucial/Application </a:t>
                      </a:r>
                      <a:endParaRPr lang="en-US" sz="900" dirty="0">
                        <a:effectLst/>
                        <a:latin typeface="Century Schoolbook" panose="02040604050505020304" pitchFamily="18" charset="0"/>
                        <a:ea typeface="Times New Roman" panose="02020603050405020304" pitchFamily="18" charset="0"/>
                        <a:cs typeface="Times New Roman" panose="02020603050405020304" pitchFamily="18" charset="0"/>
                      </a:endParaRPr>
                    </a:p>
                  </a:txBody>
                  <a:tcPr marL="121920" marR="121920" marT="34290" marB="3429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9285D"/>
                    </a:solidFill>
                  </a:tcPr>
                </a:tc>
                <a:tc hMerge="1">
                  <a:txBody>
                    <a:bodyPr/>
                    <a:lstStyle/>
                    <a:p>
                      <a:pPr algn="l"/>
                      <a:endParaRPr lang="en-US" sz="1100" dirty="0">
                        <a:latin typeface="+mn-lt"/>
                        <a:cs typeface="Arial" panose="020B0604020202020204" pitchFamily="34" charset="0"/>
                      </a:endParaRP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9285D"/>
                    </a:solidFill>
                  </a:tcPr>
                </a:tc>
                <a:extLst>
                  <a:ext uri="{0D108BD9-81ED-4DB2-BD59-A6C34878D82A}">
                    <a16:rowId xmlns:a16="http://schemas.microsoft.com/office/drawing/2014/main" val="150405150"/>
                  </a:ext>
                </a:extLst>
              </a:tr>
              <a:tr h="131696">
                <a:tc>
                  <a:txBody>
                    <a:bodyPr/>
                    <a:lstStyle/>
                    <a:p>
                      <a:pPr algn="r"/>
                      <a:r>
                        <a:rPr lang="en-US" sz="1000" b="1" dirty="0">
                          <a:solidFill>
                            <a:srgbClr val="19285D"/>
                          </a:solidFill>
                          <a:latin typeface="+mn-lt"/>
                          <a:cs typeface="Arial" panose="020B0604020202020204" pitchFamily="34" charset="0"/>
                        </a:rPr>
                        <a:t>12:00-1:15 pm</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LUNCH</a:t>
                      </a: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762979764"/>
                  </a:ext>
                </a:extLst>
              </a:tr>
              <a:tr h="131696">
                <a:tc>
                  <a:txBody>
                    <a:bodyPr/>
                    <a:lstStyle/>
                    <a:p>
                      <a:pPr algn="r"/>
                      <a:r>
                        <a:rPr lang="en-US" sz="1000" b="1" dirty="0">
                          <a:solidFill>
                            <a:srgbClr val="19285D"/>
                          </a:solidFill>
                          <a:latin typeface="+mn-lt"/>
                          <a:cs typeface="Arial" panose="020B0604020202020204" pitchFamily="34" charset="0"/>
                        </a:rPr>
                        <a:t>1:15-2:15 pm</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Lead the Dialogue: Listening/Questioning</a:t>
                      </a: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769089221"/>
                  </a:ext>
                </a:extLst>
              </a:tr>
              <a:tr h="131696">
                <a:tc>
                  <a:txBody>
                    <a:bodyPr/>
                    <a:lstStyle/>
                    <a:p>
                      <a:pPr marL="0" marR="0" lvl="0" indent="0" algn="r" defTabSz="412016" rtl="0" eaLnBrk="1" fontAlgn="auto" latinLnBrk="0" hangingPunct="0">
                        <a:lnSpc>
                          <a:spcPct val="100000"/>
                        </a:lnSpc>
                        <a:spcBef>
                          <a:spcPts val="0"/>
                        </a:spcBef>
                        <a:spcAft>
                          <a:spcPts val="0"/>
                        </a:spcAft>
                        <a:buClrTx/>
                        <a:buSzTx/>
                        <a:buFontTx/>
                        <a:buNone/>
                        <a:tabLst/>
                        <a:defRPr/>
                      </a:pPr>
                      <a:r>
                        <a:rPr lang="en-US" sz="1000" b="1" dirty="0">
                          <a:solidFill>
                            <a:srgbClr val="19285D"/>
                          </a:solidFill>
                          <a:latin typeface="+mn-lt"/>
                          <a:cs typeface="Arial" panose="020B0604020202020204" pitchFamily="34" charset="0"/>
                        </a:rPr>
                        <a:t>2:15-2:30 pm</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BREAK</a:t>
                      </a:r>
                      <a:endParaRPr lang="en-US" sz="1000" dirty="0">
                        <a:solidFill>
                          <a:srgbClr val="53565A"/>
                        </a:solidFill>
                        <a:latin typeface="+mn-lt"/>
                        <a:cs typeface="Arial" panose="020B0604020202020204" pitchFamily="34" charset="0"/>
                      </a:endParaRP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901434639"/>
                  </a:ext>
                </a:extLst>
              </a:tr>
              <a:tr h="131696">
                <a:tc>
                  <a:txBody>
                    <a:bodyPr/>
                    <a:lstStyle/>
                    <a:p>
                      <a:pPr algn="r"/>
                      <a:r>
                        <a:rPr lang="en-US" sz="1000" b="1" kern="1200" dirty="0">
                          <a:solidFill>
                            <a:srgbClr val="19285D"/>
                          </a:solidFill>
                          <a:latin typeface="+mn-lt"/>
                          <a:ea typeface="+mn-ea"/>
                          <a:cs typeface="Arial" panose="020B0604020202020204" pitchFamily="34" charset="0"/>
                        </a:rPr>
                        <a:t>2:30-3:45 pm</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Managing ‘Rabbit Holes’</a:t>
                      </a:r>
                      <a:endParaRPr lang="en-US" sz="1000" b="1" dirty="0">
                        <a:solidFill>
                          <a:srgbClr val="19285D"/>
                        </a:solidFill>
                        <a:latin typeface="+mn-lt"/>
                        <a:cs typeface="Arial" panose="020B0604020202020204" pitchFamily="34" charset="0"/>
                      </a:endParaRP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897116"/>
                  </a:ext>
                </a:extLst>
              </a:tr>
              <a:tr h="131696">
                <a:tc>
                  <a:txBody>
                    <a:bodyPr/>
                    <a:lstStyle/>
                    <a:p>
                      <a:pPr algn="r"/>
                      <a:r>
                        <a:rPr lang="en-US" sz="1000" b="1" kern="1200" dirty="0">
                          <a:solidFill>
                            <a:srgbClr val="19285D"/>
                          </a:solidFill>
                          <a:latin typeface="+mn-lt"/>
                          <a:ea typeface="+mn-ea"/>
                          <a:cs typeface="Arial" panose="020B0604020202020204" pitchFamily="34" charset="0"/>
                        </a:rPr>
                        <a:t>3:45-5:15 pm</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Dialogue Duos</a:t>
                      </a: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453478042"/>
                  </a:ext>
                </a:extLst>
              </a:tr>
            </a:tbl>
          </a:graphicData>
        </a:graphic>
      </p:graphicFrame>
    </p:spTree>
    <p:extLst>
      <p:ext uri="{BB962C8B-B14F-4D97-AF65-F5344CB8AC3E}">
        <p14:creationId xmlns:p14="http://schemas.microsoft.com/office/powerpoint/2010/main" val="3216192237"/>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6375" y="546100"/>
            <a:ext cx="4365625" cy="2455863"/>
          </a:xfrm>
        </p:spPr>
      </p:sp>
      <p:sp>
        <p:nvSpPr>
          <p:cNvPr id="3" name="Notes Placeholder 2"/>
          <p:cNvSpPr>
            <a:spLocks noGrp="1"/>
          </p:cNvSpPr>
          <p:nvPr>
            <p:ph type="body" idx="1"/>
          </p:nvPr>
        </p:nvSpPr>
        <p:spPr/>
        <p:txBody>
          <a:bodyPr/>
          <a:lstStyle/>
          <a:p>
            <a:pPr>
              <a:spcBef>
                <a:spcPts val="600"/>
              </a:spcBef>
            </a:pPr>
            <a:r>
              <a:rPr lang="en-US" b="1" dirty="0"/>
              <a:t>Present</a:t>
            </a:r>
            <a:r>
              <a:rPr lang="en-US" dirty="0"/>
              <a:t> the on-screen patient details. </a:t>
            </a:r>
          </a:p>
          <a:p>
            <a:pPr>
              <a:spcBef>
                <a:spcPts val="600"/>
              </a:spcBef>
            </a:pPr>
            <a:r>
              <a:rPr lang="en-US" b="1" dirty="0"/>
              <a:t>Tell</a:t>
            </a:r>
            <a:r>
              <a:rPr lang="en-US" dirty="0"/>
              <a:t> trios to begin recording everything they would want to share with their attending about the patient case as if they were presenting Grand Rounds. (5 min)</a:t>
            </a:r>
          </a:p>
          <a:p>
            <a:pPr>
              <a:spcBef>
                <a:spcPts val="600"/>
              </a:spcBef>
            </a:pPr>
            <a:r>
              <a:rPr lang="en-US" b="1" dirty="0"/>
              <a:t>Emphasize:</a:t>
            </a:r>
          </a:p>
          <a:p>
            <a:pPr lvl="1">
              <a:spcBef>
                <a:spcPts val="600"/>
              </a:spcBef>
            </a:pPr>
            <a:r>
              <a:rPr lang="en-US" dirty="0">
                <a:latin typeface="Arial" panose="020B0604020202020204" pitchFamily="34" charset="0"/>
                <a:cs typeface="Arial" panose="020B0604020202020204" pitchFamily="34" charset="0"/>
              </a:rPr>
              <a:t>Include the “why” for each datapoint or nonclinical detail that they choose to highlight.</a:t>
            </a:r>
          </a:p>
          <a:p>
            <a:pPr lvl="1">
              <a:spcBef>
                <a:spcPts val="600"/>
              </a:spcBef>
            </a:pPr>
            <a:r>
              <a:rPr lang="en-US" dirty="0">
                <a:latin typeface="Arial" panose="020B0604020202020204" pitchFamily="34" charset="0"/>
                <a:cs typeface="Arial" panose="020B0604020202020204" pitchFamily="34" charset="0"/>
              </a:rPr>
              <a:t>They should utilize the language/verbalization that they would with an actual attending.</a:t>
            </a:r>
          </a:p>
          <a:p>
            <a:pPr>
              <a:spcBef>
                <a:spcPts val="600"/>
              </a:spcBef>
            </a:pPr>
            <a:r>
              <a:rPr lang="en-US" b="1" dirty="0"/>
              <a:t>Encourage</a:t>
            </a:r>
            <a:r>
              <a:rPr lang="en-US" dirty="0"/>
              <a:t> trios to have a robust dialogue amongst themselves to pressure test their final conclusions.</a:t>
            </a:r>
          </a:p>
          <a:p>
            <a:pPr>
              <a:spcBef>
                <a:spcPts val="600"/>
              </a:spcBef>
            </a:pPr>
            <a:r>
              <a:rPr lang="en-US" b="1" dirty="0"/>
              <a:t>Remind</a:t>
            </a:r>
            <a:r>
              <a:rPr lang="en-US" dirty="0"/>
              <a:t> participants that when finished with all three patient profiles, their trios will present their perspectives to the full room, so they should prepare accordingly (e.g., who will speak to what, etc.). </a:t>
            </a:r>
          </a:p>
          <a:p>
            <a:pPr>
              <a:spcBef>
                <a:spcPts val="600"/>
              </a:spcBef>
            </a:pPr>
            <a:r>
              <a:rPr lang="en-US" dirty="0"/>
              <a:t>When time is up, </a:t>
            </a:r>
            <a:r>
              <a:rPr lang="en-US" b="1" dirty="0"/>
              <a:t>advance</a:t>
            </a:r>
            <a:r>
              <a:rPr lang="en-US" dirty="0"/>
              <a:t> the slide.</a:t>
            </a:r>
          </a:p>
        </p:txBody>
      </p:sp>
      <p:sp>
        <p:nvSpPr>
          <p:cNvPr id="4" name="Rectangle 3">
            <a:extLst>
              <a:ext uri="{FF2B5EF4-FFF2-40B4-BE49-F238E27FC236}">
                <a16:creationId xmlns:a16="http://schemas.microsoft.com/office/drawing/2014/main" id="{363C37D1-F7CF-07F9-BA49-1127699A4400}"/>
              </a:ext>
            </a:extLst>
          </p:cNvPr>
          <p:cNvSpPr/>
          <p:nvPr/>
        </p:nvSpPr>
        <p:spPr>
          <a:xfrm>
            <a:off x="116305" y="30115"/>
            <a:ext cx="4908120" cy="277785"/>
          </a:xfrm>
          <a:prstGeom prst="rect">
            <a:avLst/>
          </a:prstGeom>
        </p:spPr>
        <p:txBody>
          <a:bodyPr wrap="square" lIns="92217" tIns="46109" rIns="92217" bIns="46109" anchor="ctr">
            <a:spAutoFit/>
          </a:bodyPr>
          <a:lstStyle/>
          <a:p>
            <a:pPr algn="l">
              <a:spcBef>
                <a:spcPts val="403"/>
              </a:spcBef>
            </a:pPr>
            <a:r>
              <a:rPr lang="en-US" sz="1200" b="1" dirty="0">
                <a:solidFill>
                  <a:schemeClr val="bg1"/>
                </a:solidFill>
                <a:latin typeface="Arial" panose="020B0604020202020204" pitchFamily="34" charset="0"/>
                <a:cs typeface="Arial" panose="020B0604020202020204" pitchFamily="34" charset="0"/>
              </a:rPr>
              <a:t>DAY 2: RCPS MASTERCLASS</a:t>
            </a:r>
          </a:p>
        </p:txBody>
      </p:sp>
      <p:sp>
        <p:nvSpPr>
          <p:cNvPr id="8" name="Isosceles Triangle 7">
            <a:extLst>
              <a:ext uri="{FF2B5EF4-FFF2-40B4-BE49-F238E27FC236}">
                <a16:creationId xmlns:a16="http://schemas.microsoft.com/office/drawing/2014/main" id="{4B618F87-A353-82C6-2451-66DB547897FD}"/>
              </a:ext>
            </a:extLst>
          </p:cNvPr>
          <p:cNvSpPr/>
          <p:nvPr/>
        </p:nvSpPr>
        <p:spPr>
          <a:xfrm rot="5400000">
            <a:off x="50887" y="3970184"/>
            <a:ext cx="224950" cy="326722"/>
          </a:xfrm>
          <a:prstGeom prst="triangle">
            <a:avLst/>
          </a:prstGeom>
          <a:solidFill>
            <a:srgbClr val="C1D7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B119AE"/>
              </a:solidFill>
              <a:effectLst/>
              <a:uLnTx/>
              <a:uFillTx/>
              <a:latin typeface="Calibri" panose="020F0502020204030204"/>
              <a:ea typeface="+mn-ea"/>
              <a:cs typeface="+mn-cs"/>
            </a:endParaRPr>
          </a:p>
        </p:txBody>
      </p:sp>
      <p:graphicFrame>
        <p:nvGraphicFramePr>
          <p:cNvPr id="9" name="Table 8">
            <a:extLst>
              <a:ext uri="{FF2B5EF4-FFF2-40B4-BE49-F238E27FC236}">
                <a16:creationId xmlns:a16="http://schemas.microsoft.com/office/drawing/2014/main" id="{F19A7C72-1FC6-DB15-C491-AB18F96B9BAC}"/>
              </a:ext>
            </a:extLst>
          </p:cNvPr>
          <p:cNvGraphicFramePr>
            <a:graphicFrameLocks noGrp="1"/>
          </p:cNvGraphicFramePr>
          <p:nvPr>
            <p:extLst>
              <p:ext uri="{D42A27DB-BD31-4B8C-83A1-F6EECF244321}">
                <p14:modId xmlns:p14="http://schemas.microsoft.com/office/powerpoint/2010/main" val="2204117395"/>
              </p:ext>
            </p:extLst>
          </p:nvPr>
        </p:nvGraphicFramePr>
        <p:xfrm>
          <a:off x="239697" y="3348164"/>
          <a:ext cx="4310908" cy="883920"/>
        </p:xfrm>
        <a:graphic>
          <a:graphicData uri="http://schemas.openxmlformats.org/drawingml/2006/table">
            <a:tbl>
              <a:tblPr firstRow="1" bandRow="1">
                <a:tableStyleId>{5C22544A-7EE6-4342-B048-85BDC9FD1C3A}</a:tableStyleId>
              </a:tblPr>
              <a:tblGrid>
                <a:gridCol w="1399032">
                  <a:extLst>
                    <a:ext uri="{9D8B030D-6E8A-4147-A177-3AD203B41FA5}">
                      <a16:colId xmlns:a16="http://schemas.microsoft.com/office/drawing/2014/main" val="3460872777"/>
                    </a:ext>
                  </a:extLst>
                </a:gridCol>
                <a:gridCol w="2911876">
                  <a:extLst>
                    <a:ext uri="{9D8B030D-6E8A-4147-A177-3AD203B41FA5}">
                      <a16:colId xmlns:a16="http://schemas.microsoft.com/office/drawing/2014/main" val="3929844881"/>
                    </a:ext>
                  </a:extLst>
                </a:gridCol>
              </a:tblGrid>
              <a:tr h="0">
                <a:tc gridSpan="2">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white"/>
                          </a:solidFill>
                          <a:effectLst/>
                          <a:uLnTx/>
                          <a:uFillTx/>
                          <a:latin typeface="+mn-lt"/>
                          <a:ea typeface="+mn-ea"/>
                          <a:cs typeface="+mn-cs"/>
                        </a:rPr>
                        <a:t>Day 2 AM Focus – Right Heart Catheterization &amp; Our Patients</a:t>
                      </a:r>
                      <a:endParaRPr kumimoji="0" lang="en-US" sz="1000" b="1" i="0" u="none" strike="noStrike" kern="1200" cap="none" spc="0" normalizeH="0" baseline="0" noProof="0" dirty="0">
                        <a:ln>
                          <a:noFill/>
                        </a:ln>
                        <a:solidFill>
                          <a:prstClr val="white"/>
                        </a:solidFill>
                        <a:effectLst/>
                        <a:uLnTx/>
                        <a:uFillTx/>
                        <a:latin typeface="Century Schoolbook" panose="02040604050505020304" pitchFamily="18" charset="0"/>
                        <a:ea typeface="Times New Roman" panose="02020603050405020304" pitchFamily="18" charset="0"/>
                        <a:cs typeface="Times New Roman" panose="02020603050405020304" pitchFamily="18" charset="0"/>
                      </a:endParaRPr>
                    </a:p>
                  </a:txBody>
                  <a:tcPr marL="121920" marR="121920" marT="34290" marB="3429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9285D"/>
                    </a:solidFill>
                  </a:tcPr>
                </a:tc>
                <a:tc hMerge="1">
                  <a:txBody>
                    <a:bodyPr/>
                    <a:lstStyle/>
                    <a:p>
                      <a:pPr algn="l"/>
                      <a:endParaRPr lang="en-US" sz="1100" dirty="0">
                        <a:latin typeface="+mn-lt"/>
                        <a:cs typeface="Arial" panose="020B0604020202020204" pitchFamily="34" charset="0"/>
                      </a:endParaRP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9285D"/>
                    </a:solidFill>
                  </a:tcPr>
                </a:tc>
                <a:extLst>
                  <a:ext uri="{0D108BD9-81ED-4DB2-BD59-A6C34878D82A}">
                    <a16:rowId xmlns:a16="http://schemas.microsoft.com/office/drawing/2014/main" val="150405150"/>
                  </a:ext>
                </a:extLst>
              </a:tr>
              <a:tr h="0">
                <a:tc>
                  <a:txBody>
                    <a:bodyPr/>
                    <a:lstStyle/>
                    <a:p>
                      <a:pPr algn="r"/>
                      <a:r>
                        <a:rPr lang="en-US" sz="1000" b="1" dirty="0">
                          <a:solidFill>
                            <a:srgbClr val="19285D"/>
                          </a:solidFill>
                          <a:latin typeface="+mn-lt"/>
                          <a:cs typeface="Arial" panose="020B0604020202020204" pitchFamily="34" charset="0"/>
                        </a:rPr>
                        <a:t>9:30-10:00 am</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Ice Breaker</a:t>
                      </a: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62979764"/>
                  </a:ext>
                </a:extLst>
              </a:tr>
              <a:tr h="0">
                <a:tc>
                  <a:txBody>
                    <a:bodyPr/>
                    <a:lstStyle/>
                    <a:p>
                      <a:pPr algn="r"/>
                      <a:r>
                        <a:rPr lang="en-US" sz="1000" b="1" dirty="0">
                          <a:solidFill>
                            <a:srgbClr val="19285D"/>
                          </a:solidFill>
                          <a:latin typeface="+mn-lt"/>
                          <a:cs typeface="Arial" panose="020B0604020202020204" pitchFamily="34" charset="0"/>
                        </a:rPr>
                        <a:t>10:00-11:15 am </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spcBef>
                          <a:spcPts val="0"/>
                        </a:spcBef>
                        <a:spcAft>
                          <a:spcPts val="0"/>
                        </a:spcAft>
                      </a:pPr>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RHC Clinical Cultivator</a:t>
                      </a: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30955845"/>
                  </a:ext>
                </a:extLst>
              </a:tr>
              <a:tr h="0">
                <a:tc>
                  <a:txBody>
                    <a:bodyPr/>
                    <a:lstStyle/>
                    <a:p>
                      <a:pPr algn="r"/>
                      <a:r>
                        <a:rPr lang="en-US" sz="1000" b="1" kern="1200" dirty="0">
                          <a:solidFill>
                            <a:srgbClr val="19285D"/>
                          </a:solidFill>
                          <a:latin typeface="+mn-lt"/>
                          <a:ea typeface="+mn-ea"/>
                          <a:cs typeface="Arial" panose="020B0604020202020204" pitchFamily="34" charset="0"/>
                        </a:rPr>
                        <a:t>11:15 am-12:00 pm </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Patient Identifiers</a:t>
                      </a:r>
                      <a:endParaRPr lang="en-US" sz="1000" b="1" dirty="0">
                        <a:solidFill>
                          <a:srgbClr val="19285D"/>
                        </a:solidFill>
                        <a:latin typeface="+mn-lt"/>
                        <a:cs typeface="Arial" panose="020B0604020202020204" pitchFamily="34" charset="0"/>
                      </a:endParaRP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897116"/>
                  </a:ext>
                </a:extLst>
              </a:tr>
            </a:tbl>
          </a:graphicData>
        </a:graphic>
      </p:graphicFrame>
      <p:graphicFrame>
        <p:nvGraphicFramePr>
          <p:cNvPr id="10" name="Table 9">
            <a:extLst>
              <a:ext uri="{FF2B5EF4-FFF2-40B4-BE49-F238E27FC236}">
                <a16:creationId xmlns:a16="http://schemas.microsoft.com/office/drawing/2014/main" id="{2DCACF64-9E42-A4DA-1F81-E89CE1498291}"/>
              </a:ext>
            </a:extLst>
          </p:cNvPr>
          <p:cNvGraphicFramePr>
            <a:graphicFrameLocks noGrp="1"/>
          </p:cNvGraphicFramePr>
          <p:nvPr>
            <p:extLst>
              <p:ext uri="{D42A27DB-BD31-4B8C-83A1-F6EECF244321}">
                <p14:modId xmlns:p14="http://schemas.microsoft.com/office/powerpoint/2010/main" val="2982971137"/>
              </p:ext>
            </p:extLst>
          </p:nvPr>
        </p:nvGraphicFramePr>
        <p:xfrm>
          <a:off x="239697" y="4230065"/>
          <a:ext cx="4315702" cy="1310640"/>
        </p:xfrm>
        <a:graphic>
          <a:graphicData uri="http://schemas.openxmlformats.org/drawingml/2006/table">
            <a:tbl>
              <a:tblPr firstRow="1" bandRow="1">
                <a:tableStyleId>{5C22544A-7EE6-4342-B048-85BDC9FD1C3A}</a:tableStyleId>
              </a:tblPr>
              <a:tblGrid>
                <a:gridCol w="1397298">
                  <a:extLst>
                    <a:ext uri="{9D8B030D-6E8A-4147-A177-3AD203B41FA5}">
                      <a16:colId xmlns:a16="http://schemas.microsoft.com/office/drawing/2014/main" val="3460872777"/>
                    </a:ext>
                  </a:extLst>
                </a:gridCol>
                <a:gridCol w="2918404">
                  <a:extLst>
                    <a:ext uri="{9D8B030D-6E8A-4147-A177-3AD203B41FA5}">
                      <a16:colId xmlns:a16="http://schemas.microsoft.com/office/drawing/2014/main" val="3929844881"/>
                    </a:ext>
                  </a:extLst>
                </a:gridCol>
              </a:tblGrid>
              <a:tr h="131696">
                <a:tc gridSpan="2">
                  <a:txBody>
                    <a:bodyPr/>
                    <a:lstStyle/>
                    <a:p>
                      <a:pPr marL="0" marR="0">
                        <a:spcBef>
                          <a:spcPts val="0"/>
                        </a:spcBef>
                        <a:spcAft>
                          <a:spcPts val="0"/>
                        </a:spcAft>
                      </a:pPr>
                      <a:r>
                        <a:rPr lang="en-US" sz="900" dirty="0">
                          <a:effectLst/>
                        </a:rPr>
                        <a:t>Day 2 PM Focus – Right Heart Catheterization: Connection is Crucial/Application </a:t>
                      </a:r>
                      <a:endParaRPr lang="en-US" sz="900" dirty="0">
                        <a:effectLst/>
                        <a:latin typeface="Century Schoolbook" panose="02040604050505020304" pitchFamily="18" charset="0"/>
                        <a:ea typeface="Times New Roman" panose="02020603050405020304" pitchFamily="18" charset="0"/>
                        <a:cs typeface="Times New Roman" panose="02020603050405020304" pitchFamily="18" charset="0"/>
                      </a:endParaRPr>
                    </a:p>
                  </a:txBody>
                  <a:tcPr marL="121920" marR="121920" marT="34290" marB="3429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9285D"/>
                    </a:solidFill>
                  </a:tcPr>
                </a:tc>
                <a:tc hMerge="1">
                  <a:txBody>
                    <a:bodyPr/>
                    <a:lstStyle/>
                    <a:p>
                      <a:pPr algn="l"/>
                      <a:endParaRPr lang="en-US" sz="1100" dirty="0">
                        <a:latin typeface="+mn-lt"/>
                        <a:cs typeface="Arial" panose="020B0604020202020204" pitchFamily="34" charset="0"/>
                      </a:endParaRP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9285D"/>
                    </a:solidFill>
                  </a:tcPr>
                </a:tc>
                <a:extLst>
                  <a:ext uri="{0D108BD9-81ED-4DB2-BD59-A6C34878D82A}">
                    <a16:rowId xmlns:a16="http://schemas.microsoft.com/office/drawing/2014/main" val="150405150"/>
                  </a:ext>
                </a:extLst>
              </a:tr>
              <a:tr h="131696">
                <a:tc>
                  <a:txBody>
                    <a:bodyPr/>
                    <a:lstStyle/>
                    <a:p>
                      <a:pPr algn="r"/>
                      <a:r>
                        <a:rPr lang="en-US" sz="1000" b="1" dirty="0">
                          <a:solidFill>
                            <a:srgbClr val="19285D"/>
                          </a:solidFill>
                          <a:latin typeface="+mn-lt"/>
                          <a:cs typeface="Arial" panose="020B0604020202020204" pitchFamily="34" charset="0"/>
                        </a:rPr>
                        <a:t>12:00-1:15 pm</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LUNCH</a:t>
                      </a: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762979764"/>
                  </a:ext>
                </a:extLst>
              </a:tr>
              <a:tr h="131696">
                <a:tc>
                  <a:txBody>
                    <a:bodyPr/>
                    <a:lstStyle/>
                    <a:p>
                      <a:pPr algn="r"/>
                      <a:r>
                        <a:rPr lang="en-US" sz="1000" b="1" dirty="0">
                          <a:solidFill>
                            <a:srgbClr val="19285D"/>
                          </a:solidFill>
                          <a:latin typeface="+mn-lt"/>
                          <a:cs typeface="Arial" panose="020B0604020202020204" pitchFamily="34" charset="0"/>
                        </a:rPr>
                        <a:t>1:15-2:15 pm</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Lead the Dialogue: Listening/Questioning</a:t>
                      </a: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769089221"/>
                  </a:ext>
                </a:extLst>
              </a:tr>
              <a:tr h="131696">
                <a:tc>
                  <a:txBody>
                    <a:bodyPr/>
                    <a:lstStyle/>
                    <a:p>
                      <a:pPr marL="0" marR="0" lvl="0" indent="0" algn="r" defTabSz="412016" rtl="0" eaLnBrk="1" fontAlgn="auto" latinLnBrk="0" hangingPunct="0">
                        <a:lnSpc>
                          <a:spcPct val="100000"/>
                        </a:lnSpc>
                        <a:spcBef>
                          <a:spcPts val="0"/>
                        </a:spcBef>
                        <a:spcAft>
                          <a:spcPts val="0"/>
                        </a:spcAft>
                        <a:buClrTx/>
                        <a:buSzTx/>
                        <a:buFontTx/>
                        <a:buNone/>
                        <a:tabLst/>
                        <a:defRPr/>
                      </a:pPr>
                      <a:r>
                        <a:rPr lang="en-US" sz="1000" b="1" dirty="0">
                          <a:solidFill>
                            <a:srgbClr val="19285D"/>
                          </a:solidFill>
                          <a:latin typeface="+mn-lt"/>
                          <a:cs typeface="Arial" panose="020B0604020202020204" pitchFamily="34" charset="0"/>
                        </a:rPr>
                        <a:t>2:15-2:30 pm</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BREAK</a:t>
                      </a:r>
                      <a:endParaRPr lang="en-US" sz="1000" dirty="0">
                        <a:solidFill>
                          <a:srgbClr val="53565A"/>
                        </a:solidFill>
                        <a:latin typeface="+mn-lt"/>
                        <a:cs typeface="Arial" panose="020B0604020202020204" pitchFamily="34" charset="0"/>
                      </a:endParaRP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901434639"/>
                  </a:ext>
                </a:extLst>
              </a:tr>
              <a:tr h="131696">
                <a:tc>
                  <a:txBody>
                    <a:bodyPr/>
                    <a:lstStyle/>
                    <a:p>
                      <a:pPr algn="r"/>
                      <a:r>
                        <a:rPr lang="en-US" sz="1000" b="1" kern="1200" dirty="0">
                          <a:solidFill>
                            <a:srgbClr val="19285D"/>
                          </a:solidFill>
                          <a:latin typeface="+mn-lt"/>
                          <a:ea typeface="+mn-ea"/>
                          <a:cs typeface="Arial" panose="020B0604020202020204" pitchFamily="34" charset="0"/>
                        </a:rPr>
                        <a:t>2:30-3:45 pm</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Managing ‘Rabbit Holes’</a:t>
                      </a:r>
                      <a:endParaRPr lang="en-US" sz="1000" b="1" dirty="0">
                        <a:solidFill>
                          <a:srgbClr val="19285D"/>
                        </a:solidFill>
                        <a:latin typeface="+mn-lt"/>
                        <a:cs typeface="Arial" panose="020B0604020202020204" pitchFamily="34" charset="0"/>
                      </a:endParaRP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897116"/>
                  </a:ext>
                </a:extLst>
              </a:tr>
              <a:tr h="131696">
                <a:tc>
                  <a:txBody>
                    <a:bodyPr/>
                    <a:lstStyle/>
                    <a:p>
                      <a:pPr algn="r"/>
                      <a:r>
                        <a:rPr lang="en-US" sz="1000" b="1" kern="1200" dirty="0">
                          <a:solidFill>
                            <a:srgbClr val="19285D"/>
                          </a:solidFill>
                          <a:latin typeface="+mn-lt"/>
                          <a:ea typeface="+mn-ea"/>
                          <a:cs typeface="Arial" panose="020B0604020202020204" pitchFamily="34" charset="0"/>
                        </a:rPr>
                        <a:t>3:45-5:15 pm</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Dialogue Duos</a:t>
                      </a: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453478042"/>
                  </a:ext>
                </a:extLst>
              </a:tr>
            </a:tbl>
          </a:graphicData>
        </a:graphic>
      </p:graphicFrame>
    </p:spTree>
    <p:extLst>
      <p:ext uri="{BB962C8B-B14F-4D97-AF65-F5344CB8AC3E}">
        <p14:creationId xmlns:p14="http://schemas.microsoft.com/office/powerpoint/2010/main" val="39847374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6375" y="546100"/>
            <a:ext cx="4365625" cy="2455863"/>
          </a:xfrm>
        </p:spPr>
      </p:sp>
      <p:sp>
        <p:nvSpPr>
          <p:cNvPr id="3" name="Notes Placeholder 2"/>
          <p:cNvSpPr>
            <a:spLocks noGrp="1"/>
          </p:cNvSpPr>
          <p:nvPr>
            <p:ph type="body" idx="1"/>
          </p:nvPr>
        </p:nvSpPr>
        <p:spPr>
          <a:xfrm>
            <a:off x="4758724" y="875838"/>
            <a:ext cx="4278744" cy="5853436"/>
          </a:xfrm>
        </p:spPr>
        <p:txBody>
          <a:bodyPr/>
          <a:lstStyle/>
          <a:p>
            <a:pPr>
              <a:spcBef>
                <a:spcPts val="600"/>
              </a:spcBef>
            </a:pPr>
            <a:r>
              <a:rPr lang="en-US" sz="1100" b="1" dirty="0"/>
              <a:t>Say</a:t>
            </a:r>
            <a:r>
              <a:rPr lang="en-US" sz="1100" dirty="0"/>
              <a:t>: </a:t>
            </a:r>
            <a:r>
              <a:rPr lang="en-US" sz="1100" i="1" dirty="0"/>
              <a:t>This icebreaker serves as a first step into the different tone of this training. Its purpose is to signify that the training is not solely about the clinical, but also about how we communicate, listen, assess, and respond.</a:t>
            </a:r>
          </a:p>
          <a:p>
            <a:pPr marL="0" marR="0">
              <a:spcBef>
                <a:spcPts val="600"/>
              </a:spcBef>
            </a:pPr>
            <a:r>
              <a:rPr lang="en-US" sz="1100" b="1" dirty="0"/>
              <a:t>Review </a:t>
            </a:r>
            <a:r>
              <a:rPr lang="en-US" sz="1100" dirty="0"/>
              <a:t>on-screen icebreaker instructions.</a:t>
            </a:r>
          </a:p>
          <a:p>
            <a:pPr marL="0" marR="0">
              <a:spcBef>
                <a:spcPts val="600"/>
              </a:spcBef>
            </a:pPr>
            <a:r>
              <a:rPr lang="en-US" sz="1100" b="1" dirty="0"/>
              <a:t>Lead</a:t>
            </a:r>
            <a:r>
              <a:rPr lang="en-US" sz="1100" dirty="0"/>
              <a:t> the icebreaker.</a:t>
            </a:r>
          </a:p>
          <a:p>
            <a:pPr lvl="1">
              <a:spcBef>
                <a:spcPts val="600"/>
              </a:spcBef>
            </a:pPr>
            <a:r>
              <a:rPr lang="en-US" sz="1100" b="1" dirty="0"/>
              <a:t>Facilitate</a:t>
            </a:r>
            <a:r>
              <a:rPr lang="en-US" sz="1100" dirty="0"/>
              <a:t> the formation of participants into pairs.</a:t>
            </a:r>
          </a:p>
          <a:p>
            <a:pPr lvl="1">
              <a:spcBef>
                <a:spcPts val="600"/>
              </a:spcBef>
            </a:pPr>
            <a:r>
              <a:rPr lang="en-US" sz="1100" b="1" dirty="0"/>
              <a:t>Ask</a:t>
            </a:r>
            <a:r>
              <a:rPr lang="en-US" sz="1100" dirty="0"/>
              <a:t> a set of partners to come to the front of the room. </a:t>
            </a:r>
          </a:p>
          <a:p>
            <a:pPr lvl="1">
              <a:spcBef>
                <a:spcPts val="600"/>
              </a:spcBef>
            </a:pPr>
            <a:r>
              <a:rPr lang="en-US" sz="1100" b="1" dirty="0"/>
              <a:t>Direct</a:t>
            </a:r>
            <a:r>
              <a:rPr lang="en-US" sz="1100" dirty="0"/>
              <a:t> the first partner to share two truths and a lie about themselves. </a:t>
            </a:r>
          </a:p>
          <a:p>
            <a:pPr lvl="1">
              <a:spcBef>
                <a:spcPts val="600"/>
              </a:spcBef>
            </a:pPr>
            <a:r>
              <a:rPr lang="en-US" sz="1100" b="1" dirty="0"/>
              <a:t>Tell</a:t>
            </a:r>
            <a:r>
              <a:rPr lang="en-US" sz="1100" dirty="0"/>
              <a:t> their partner to ask one question, after which they must guess which is the lie. </a:t>
            </a:r>
          </a:p>
          <a:p>
            <a:pPr lvl="1">
              <a:spcBef>
                <a:spcPts val="600"/>
              </a:spcBef>
            </a:pPr>
            <a:r>
              <a:rPr lang="en-US" sz="1100" b="1" dirty="0"/>
              <a:t>Instruct</a:t>
            </a:r>
            <a:r>
              <a:rPr lang="en-US" sz="1100" dirty="0"/>
              <a:t> the other participants to make their own guess by placing a sticker on a premade worksheet.</a:t>
            </a:r>
          </a:p>
          <a:p>
            <a:pPr lvl="1">
              <a:spcBef>
                <a:spcPts val="600"/>
              </a:spcBef>
            </a:pPr>
            <a:r>
              <a:rPr lang="en-US" sz="1100" b="1" dirty="0"/>
              <a:t>Tell</a:t>
            </a:r>
            <a:r>
              <a:rPr lang="en-US" sz="1100" dirty="0"/>
              <a:t> the first partner to reveal their lie.</a:t>
            </a:r>
          </a:p>
          <a:p>
            <a:pPr lvl="1">
              <a:spcBef>
                <a:spcPts val="600"/>
              </a:spcBef>
            </a:pPr>
            <a:r>
              <a:rPr lang="en-US" sz="1100" b="1" dirty="0"/>
              <a:t>Direct</a:t>
            </a:r>
            <a:r>
              <a:rPr lang="en-US" sz="1100" dirty="0"/>
              <a:t> the pair to switch roles and </a:t>
            </a:r>
            <a:r>
              <a:rPr lang="en-US" sz="1100" b="1" dirty="0"/>
              <a:t>repeat</a:t>
            </a:r>
            <a:r>
              <a:rPr lang="en-US" sz="1100" dirty="0"/>
              <a:t>. </a:t>
            </a:r>
          </a:p>
          <a:p>
            <a:pPr lvl="1">
              <a:spcBef>
                <a:spcPts val="600"/>
              </a:spcBef>
            </a:pPr>
            <a:r>
              <a:rPr lang="en-US" sz="1100" dirty="0"/>
              <a:t>Once they are finished, </a:t>
            </a:r>
            <a:r>
              <a:rPr lang="en-US" sz="1100" b="1" dirty="0"/>
              <a:t>ask</a:t>
            </a:r>
            <a:r>
              <a:rPr lang="en-US" sz="1100" dirty="0"/>
              <a:t> a new pair to come to the front of the room. </a:t>
            </a:r>
            <a:r>
              <a:rPr lang="en-US" sz="1100" b="1" dirty="0"/>
              <a:t>Repeat</a:t>
            </a:r>
            <a:r>
              <a:rPr lang="en-US" sz="1100" dirty="0"/>
              <a:t> the process.</a:t>
            </a:r>
          </a:p>
          <a:p>
            <a:pPr>
              <a:spcBef>
                <a:spcPts val="600"/>
              </a:spcBef>
            </a:pPr>
            <a:r>
              <a:rPr lang="en-US" sz="1100" dirty="0"/>
              <a:t>After all pairs have taken a turn, </a:t>
            </a:r>
            <a:r>
              <a:rPr lang="en-US" sz="1100" b="1" dirty="0"/>
              <a:t>determine</a:t>
            </a:r>
            <a:r>
              <a:rPr lang="en-US" sz="1100" dirty="0"/>
              <a:t> who guessed the most lies correctly by polling the room.</a:t>
            </a:r>
          </a:p>
          <a:p>
            <a:pPr>
              <a:spcBef>
                <a:spcPts val="600"/>
              </a:spcBef>
            </a:pPr>
            <a:r>
              <a:rPr lang="en-US" sz="1100" b="1" dirty="0"/>
              <a:t>Acknowledge</a:t>
            </a:r>
            <a:r>
              <a:rPr lang="en-US" sz="1100" dirty="0"/>
              <a:t> the person who guessed the most lies correctly.</a:t>
            </a:r>
          </a:p>
          <a:p>
            <a:pPr lvl="1">
              <a:spcBef>
                <a:spcPts val="600"/>
              </a:spcBef>
            </a:pPr>
            <a:r>
              <a:rPr lang="en-US" sz="1100" b="1" dirty="0"/>
              <a:t>Emphasize</a:t>
            </a:r>
            <a:r>
              <a:rPr lang="en-US" sz="1100" dirty="0"/>
              <a:t> the implication that this person’s listening and intuition may be noteworthy.</a:t>
            </a:r>
          </a:p>
          <a:p>
            <a:endParaRPr lang="en-US" sz="1100" dirty="0"/>
          </a:p>
        </p:txBody>
      </p:sp>
      <p:sp>
        <p:nvSpPr>
          <p:cNvPr id="4" name="Rectangle 3">
            <a:extLst>
              <a:ext uri="{FF2B5EF4-FFF2-40B4-BE49-F238E27FC236}">
                <a16:creationId xmlns:a16="http://schemas.microsoft.com/office/drawing/2014/main" id="{57569A32-DCEE-CACB-330F-F8972B3769DF}"/>
              </a:ext>
            </a:extLst>
          </p:cNvPr>
          <p:cNvSpPr/>
          <p:nvPr/>
        </p:nvSpPr>
        <p:spPr>
          <a:xfrm>
            <a:off x="116305" y="30115"/>
            <a:ext cx="4908120" cy="277785"/>
          </a:xfrm>
          <a:prstGeom prst="rect">
            <a:avLst/>
          </a:prstGeom>
        </p:spPr>
        <p:txBody>
          <a:bodyPr wrap="square" lIns="92217" tIns="46109" rIns="92217" bIns="46109" anchor="ctr">
            <a:spAutoFit/>
          </a:bodyPr>
          <a:lstStyle/>
          <a:p>
            <a:pPr algn="l">
              <a:spcBef>
                <a:spcPts val="403"/>
              </a:spcBef>
            </a:pPr>
            <a:r>
              <a:rPr lang="en-US" sz="1200" b="1" dirty="0">
                <a:solidFill>
                  <a:schemeClr val="bg1"/>
                </a:solidFill>
                <a:latin typeface="Arial" panose="020B0604020202020204" pitchFamily="34" charset="0"/>
                <a:cs typeface="Arial" panose="020B0604020202020204" pitchFamily="34" charset="0"/>
              </a:rPr>
              <a:t>DAY 1: RCPS MASTERCLASS</a:t>
            </a:r>
          </a:p>
        </p:txBody>
      </p:sp>
      <p:graphicFrame>
        <p:nvGraphicFramePr>
          <p:cNvPr id="8" name="Table 7">
            <a:extLst>
              <a:ext uri="{FF2B5EF4-FFF2-40B4-BE49-F238E27FC236}">
                <a16:creationId xmlns:a16="http://schemas.microsoft.com/office/drawing/2014/main" id="{D5B89297-7654-CD85-4EB7-68EC369E9542}"/>
              </a:ext>
            </a:extLst>
          </p:cNvPr>
          <p:cNvGraphicFramePr>
            <a:graphicFrameLocks noGrp="1"/>
          </p:cNvGraphicFramePr>
          <p:nvPr>
            <p:extLst>
              <p:ext uri="{D42A27DB-BD31-4B8C-83A1-F6EECF244321}">
                <p14:modId xmlns:p14="http://schemas.microsoft.com/office/powerpoint/2010/main" val="2715501925"/>
              </p:ext>
            </p:extLst>
          </p:nvPr>
        </p:nvGraphicFramePr>
        <p:xfrm>
          <a:off x="239697" y="3401430"/>
          <a:ext cx="4310908" cy="1104900"/>
        </p:xfrm>
        <a:graphic>
          <a:graphicData uri="http://schemas.openxmlformats.org/drawingml/2006/table">
            <a:tbl>
              <a:tblPr firstRow="1" bandRow="1">
                <a:tableStyleId>{5C22544A-7EE6-4342-B048-85BDC9FD1C3A}</a:tableStyleId>
              </a:tblPr>
              <a:tblGrid>
                <a:gridCol w="1399032">
                  <a:extLst>
                    <a:ext uri="{9D8B030D-6E8A-4147-A177-3AD203B41FA5}">
                      <a16:colId xmlns:a16="http://schemas.microsoft.com/office/drawing/2014/main" val="3460872777"/>
                    </a:ext>
                  </a:extLst>
                </a:gridCol>
                <a:gridCol w="2911876">
                  <a:extLst>
                    <a:ext uri="{9D8B030D-6E8A-4147-A177-3AD203B41FA5}">
                      <a16:colId xmlns:a16="http://schemas.microsoft.com/office/drawing/2014/main" val="3929844881"/>
                    </a:ext>
                  </a:extLst>
                </a:gridCol>
              </a:tblGrid>
              <a:tr h="0">
                <a:tc gridSpan="2">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white"/>
                          </a:solidFill>
                          <a:effectLst/>
                          <a:uLnTx/>
                          <a:uFillTx/>
                          <a:latin typeface="+mn-lt"/>
                          <a:ea typeface="+mn-ea"/>
                          <a:cs typeface="+mn-cs"/>
                        </a:rPr>
                        <a:t>Day 1 AM Focus – Echocardiogram &amp; Our Patients</a:t>
                      </a:r>
                      <a:endParaRPr kumimoji="0" lang="en-US" sz="1000" b="1" i="0" u="none" strike="noStrike" kern="1200" cap="none" spc="0" normalizeH="0" baseline="0" noProof="0" dirty="0">
                        <a:ln>
                          <a:noFill/>
                        </a:ln>
                        <a:solidFill>
                          <a:prstClr val="white"/>
                        </a:solidFill>
                        <a:effectLst/>
                        <a:uLnTx/>
                        <a:uFillTx/>
                        <a:latin typeface="Century Schoolbook" panose="02040604050505020304" pitchFamily="18" charset="0"/>
                        <a:ea typeface="Times New Roman" panose="02020603050405020304" pitchFamily="18" charset="0"/>
                        <a:cs typeface="Times New Roman" panose="02020603050405020304" pitchFamily="18" charset="0"/>
                      </a:endParaRPr>
                    </a:p>
                  </a:txBody>
                  <a:tcPr marL="121920" marR="121920" marT="34290" marB="3429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9285D"/>
                    </a:solidFill>
                  </a:tcPr>
                </a:tc>
                <a:tc hMerge="1">
                  <a:txBody>
                    <a:bodyPr/>
                    <a:lstStyle/>
                    <a:p>
                      <a:pPr algn="l"/>
                      <a:endParaRPr lang="en-US" sz="1100" dirty="0">
                        <a:latin typeface="+mn-lt"/>
                        <a:cs typeface="Arial" panose="020B0604020202020204" pitchFamily="34" charset="0"/>
                      </a:endParaRP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9285D"/>
                    </a:solidFill>
                  </a:tcPr>
                </a:tc>
                <a:extLst>
                  <a:ext uri="{0D108BD9-81ED-4DB2-BD59-A6C34878D82A}">
                    <a16:rowId xmlns:a16="http://schemas.microsoft.com/office/drawing/2014/main" val="150405150"/>
                  </a:ext>
                </a:extLst>
              </a:tr>
              <a:tr h="0">
                <a:tc>
                  <a:txBody>
                    <a:bodyPr/>
                    <a:lstStyle/>
                    <a:p>
                      <a:pPr algn="r"/>
                      <a:r>
                        <a:rPr lang="en-US" sz="1000" b="1" dirty="0">
                          <a:solidFill>
                            <a:srgbClr val="19285D"/>
                          </a:solidFill>
                          <a:latin typeface="+mn-lt"/>
                          <a:cs typeface="Arial" panose="020B0604020202020204" pitchFamily="34" charset="0"/>
                        </a:rPr>
                        <a:t>9:00-9:30 am</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Welcome &amp; Ice Breaker</a:t>
                      </a: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62979764"/>
                  </a:ext>
                </a:extLst>
              </a:tr>
              <a:tr h="0">
                <a:tc>
                  <a:txBody>
                    <a:bodyPr/>
                    <a:lstStyle/>
                    <a:p>
                      <a:pPr algn="r"/>
                      <a:r>
                        <a:rPr lang="en-US" sz="1000" b="1" dirty="0">
                          <a:solidFill>
                            <a:srgbClr val="19285D"/>
                          </a:solidFill>
                          <a:latin typeface="+mn-lt"/>
                          <a:cs typeface="Arial" panose="020B0604020202020204" pitchFamily="34" charset="0"/>
                        </a:rPr>
                        <a:t>9:30-10:45 am </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spcBef>
                          <a:spcPts val="0"/>
                        </a:spcBef>
                        <a:spcAft>
                          <a:spcPts val="0"/>
                        </a:spcAft>
                      </a:pPr>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Echo Clinical Cultivator</a:t>
                      </a: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30955845"/>
                  </a:ext>
                </a:extLst>
              </a:tr>
              <a:tr h="0">
                <a:tc>
                  <a:txBody>
                    <a:bodyPr/>
                    <a:lstStyle/>
                    <a:p>
                      <a:pPr marL="0" marR="0" lvl="0" indent="0" algn="r" defTabSz="412016" rtl="0" eaLnBrk="1" fontAlgn="auto" latinLnBrk="0" hangingPunct="0">
                        <a:lnSpc>
                          <a:spcPct val="100000"/>
                        </a:lnSpc>
                        <a:spcBef>
                          <a:spcPts val="0"/>
                        </a:spcBef>
                        <a:spcAft>
                          <a:spcPts val="0"/>
                        </a:spcAft>
                        <a:buClrTx/>
                        <a:buSzTx/>
                        <a:buFontTx/>
                        <a:buNone/>
                        <a:tabLst/>
                        <a:defRPr/>
                      </a:pPr>
                      <a:r>
                        <a:rPr lang="en-US" sz="1000" b="1" dirty="0">
                          <a:solidFill>
                            <a:srgbClr val="19285D"/>
                          </a:solidFill>
                          <a:latin typeface="+mn-lt"/>
                          <a:cs typeface="Arial" panose="020B0604020202020204" pitchFamily="34" charset="0"/>
                        </a:rPr>
                        <a:t>10:45-11:00 am </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BREAK</a:t>
                      </a:r>
                      <a:endParaRPr lang="en-US" sz="1000" dirty="0">
                        <a:solidFill>
                          <a:srgbClr val="53565A"/>
                        </a:solidFill>
                        <a:latin typeface="+mn-lt"/>
                        <a:cs typeface="Arial" panose="020B0604020202020204" pitchFamily="34" charset="0"/>
                      </a:endParaRP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01434639"/>
                  </a:ext>
                </a:extLst>
              </a:tr>
              <a:tr h="0">
                <a:tc>
                  <a:txBody>
                    <a:bodyPr/>
                    <a:lstStyle/>
                    <a:p>
                      <a:pPr algn="r"/>
                      <a:r>
                        <a:rPr lang="en-US" sz="1000" b="1" kern="1200" dirty="0">
                          <a:solidFill>
                            <a:srgbClr val="19285D"/>
                          </a:solidFill>
                          <a:latin typeface="+mn-lt"/>
                          <a:ea typeface="+mn-ea"/>
                          <a:cs typeface="Arial" panose="020B0604020202020204" pitchFamily="34" charset="0"/>
                        </a:rPr>
                        <a:t>11:00 am-12:00 pm </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Patient Identifiers</a:t>
                      </a:r>
                      <a:endParaRPr lang="en-US" sz="1000" b="1" dirty="0">
                        <a:solidFill>
                          <a:srgbClr val="19285D"/>
                        </a:solidFill>
                        <a:latin typeface="+mn-lt"/>
                        <a:cs typeface="Arial" panose="020B0604020202020204" pitchFamily="34" charset="0"/>
                      </a:endParaRP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897116"/>
                  </a:ext>
                </a:extLst>
              </a:tr>
            </a:tbl>
          </a:graphicData>
        </a:graphic>
      </p:graphicFrame>
      <p:sp>
        <p:nvSpPr>
          <p:cNvPr id="9" name="Isosceles Triangle 6">
            <a:extLst>
              <a:ext uri="{FF2B5EF4-FFF2-40B4-BE49-F238E27FC236}">
                <a16:creationId xmlns:a16="http://schemas.microsoft.com/office/drawing/2014/main" id="{927D4B65-54B5-8100-2597-1E07667927E0}"/>
              </a:ext>
            </a:extLst>
          </p:cNvPr>
          <p:cNvSpPr/>
          <p:nvPr/>
        </p:nvSpPr>
        <p:spPr>
          <a:xfrm rot="5400000">
            <a:off x="50887" y="3550446"/>
            <a:ext cx="224950" cy="326722"/>
          </a:xfrm>
          <a:prstGeom prst="triangle">
            <a:avLst/>
          </a:prstGeom>
          <a:solidFill>
            <a:srgbClr val="C1D7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B119AE"/>
              </a:solidFill>
            </a:endParaRPr>
          </a:p>
        </p:txBody>
      </p:sp>
      <p:graphicFrame>
        <p:nvGraphicFramePr>
          <p:cNvPr id="10" name="Table 9">
            <a:extLst>
              <a:ext uri="{FF2B5EF4-FFF2-40B4-BE49-F238E27FC236}">
                <a16:creationId xmlns:a16="http://schemas.microsoft.com/office/drawing/2014/main" id="{1D436AD8-EFC8-A187-8FE7-363ADC6787D0}"/>
              </a:ext>
            </a:extLst>
          </p:cNvPr>
          <p:cNvGraphicFramePr>
            <a:graphicFrameLocks noGrp="1"/>
          </p:cNvGraphicFramePr>
          <p:nvPr>
            <p:extLst>
              <p:ext uri="{D42A27DB-BD31-4B8C-83A1-F6EECF244321}">
                <p14:modId xmlns:p14="http://schemas.microsoft.com/office/powerpoint/2010/main" val="3476759677"/>
              </p:ext>
            </p:extLst>
          </p:nvPr>
        </p:nvGraphicFramePr>
        <p:xfrm>
          <a:off x="240214" y="4506330"/>
          <a:ext cx="4315702" cy="1546860"/>
        </p:xfrm>
        <a:graphic>
          <a:graphicData uri="http://schemas.openxmlformats.org/drawingml/2006/table">
            <a:tbl>
              <a:tblPr firstRow="1" bandRow="1">
                <a:tableStyleId>{5C22544A-7EE6-4342-B048-85BDC9FD1C3A}</a:tableStyleId>
              </a:tblPr>
              <a:tblGrid>
                <a:gridCol w="1397298">
                  <a:extLst>
                    <a:ext uri="{9D8B030D-6E8A-4147-A177-3AD203B41FA5}">
                      <a16:colId xmlns:a16="http://schemas.microsoft.com/office/drawing/2014/main" val="3460872777"/>
                    </a:ext>
                  </a:extLst>
                </a:gridCol>
                <a:gridCol w="2918404">
                  <a:extLst>
                    <a:ext uri="{9D8B030D-6E8A-4147-A177-3AD203B41FA5}">
                      <a16:colId xmlns:a16="http://schemas.microsoft.com/office/drawing/2014/main" val="3929844881"/>
                    </a:ext>
                  </a:extLst>
                </a:gridCol>
              </a:tblGrid>
              <a:tr h="131696">
                <a:tc gridSpan="2">
                  <a:txBody>
                    <a:bodyPr/>
                    <a:lstStyle/>
                    <a:p>
                      <a:pPr marL="0" marR="0">
                        <a:spcBef>
                          <a:spcPts val="0"/>
                        </a:spcBef>
                        <a:spcAft>
                          <a:spcPts val="0"/>
                        </a:spcAft>
                      </a:pPr>
                      <a:r>
                        <a:rPr lang="en-US" sz="1000" dirty="0">
                          <a:effectLst/>
                        </a:rPr>
                        <a:t>Day 1 PM Focus – </a:t>
                      </a:r>
                      <a:r>
                        <a:rPr kumimoji="0" lang="en-US" sz="1000" b="1" i="0" u="none" strike="noStrike" kern="1200" cap="none" spc="0" normalizeH="0" baseline="0" noProof="0" dirty="0">
                          <a:ln>
                            <a:noFill/>
                          </a:ln>
                          <a:solidFill>
                            <a:prstClr val="white"/>
                          </a:solidFill>
                          <a:effectLst/>
                          <a:uLnTx/>
                          <a:uFillTx/>
                          <a:latin typeface="+mn-lt"/>
                          <a:ea typeface="+mn-ea"/>
                          <a:cs typeface="+mn-cs"/>
                        </a:rPr>
                        <a:t>Echocardiogram</a:t>
                      </a:r>
                      <a:r>
                        <a:rPr lang="en-US" sz="1000" dirty="0">
                          <a:effectLst/>
                        </a:rPr>
                        <a:t>: Connection is Crucial/Application </a:t>
                      </a:r>
                      <a:endParaRPr lang="en-US" sz="1000" dirty="0">
                        <a:effectLst/>
                        <a:latin typeface="Century Schoolbook" panose="02040604050505020304" pitchFamily="18" charset="0"/>
                        <a:ea typeface="Times New Roman" panose="02020603050405020304" pitchFamily="18" charset="0"/>
                        <a:cs typeface="Times New Roman" panose="02020603050405020304" pitchFamily="18" charset="0"/>
                      </a:endParaRPr>
                    </a:p>
                  </a:txBody>
                  <a:tcPr marL="121920" marR="121920" marT="34290" marB="3429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9285D"/>
                    </a:solidFill>
                  </a:tcPr>
                </a:tc>
                <a:tc hMerge="1">
                  <a:txBody>
                    <a:bodyPr/>
                    <a:lstStyle/>
                    <a:p>
                      <a:pPr algn="l"/>
                      <a:endParaRPr lang="en-US" sz="1100" dirty="0">
                        <a:latin typeface="+mn-lt"/>
                        <a:cs typeface="Arial" panose="020B0604020202020204" pitchFamily="34" charset="0"/>
                      </a:endParaRP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9285D"/>
                    </a:solidFill>
                  </a:tcPr>
                </a:tc>
                <a:extLst>
                  <a:ext uri="{0D108BD9-81ED-4DB2-BD59-A6C34878D82A}">
                    <a16:rowId xmlns:a16="http://schemas.microsoft.com/office/drawing/2014/main" val="150405150"/>
                  </a:ext>
                </a:extLst>
              </a:tr>
              <a:tr h="131696">
                <a:tc>
                  <a:txBody>
                    <a:bodyPr/>
                    <a:lstStyle/>
                    <a:p>
                      <a:pPr algn="r"/>
                      <a:r>
                        <a:rPr lang="en-US" sz="1000" b="1" dirty="0">
                          <a:solidFill>
                            <a:srgbClr val="19285D"/>
                          </a:solidFill>
                          <a:latin typeface="+mn-lt"/>
                          <a:cs typeface="Arial" panose="020B0604020202020204" pitchFamily="34" charset="0"/>
                        </a:rPr>
                        <a:t>12:00-1:00 pm</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LUNCH</a:t>
                      </a: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762979764"/>
                  </a:ext>
                </a:extLst>
              </a:tr>
              <a:tr h="131696">
                <a:tc>
                  <a:txBody>
                    <a:bodyPr/>
                    <a:lstStyle/>
                    <a:p>
                      <a:pPr algn="r"/>
                      <a:r>
                        <a:rPr lang="en-US" sz="1000" b="1" dirty="0">
                          <a:solidFill>
                            <a:srgbClr val="19285D"/>
                          </a:solidFill>
                          <a:latin typeface="+mn-lt"/>
                          <a:cs typeface="Arial" panose="020B0604020202020204" pitchFamily="34" charset="0"/>
                        </a:rPr>
                        <a:t>1:00-2:00 pm</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Lead the Dialogue: Listening/Questioning</a:t>
                      </a: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769089221"/>
                  </a:ext>
                </a:extLst>
              </a:tr>
              <a:tr h="131696">
                <a:tc>
                  <a:txBody>
                    <a:bodyPr/>
                    <a:lstStyle/>
                    <a:p>
                      <a:pPr marL="0" marR="0" lvl="0" indent="0" algn="r" defTabSz="412016" rtl="0" eaLnBrk="1" fontAlgn="auto" latinLnBrk="0" hangingPunct="0">
                        <a:lnSpc>
                          <a:spcPct val="100000"/>
                        </a:lnSpc>
                        <a:spcBef>
                          <a:spcPts val="0"/>
                        </a:spcBef>
                        <a:spcAft>
                          <a:spcPts val="0"/>
                        </a:spcAft>
                        <a:buClrTx/>
                        <a:buSzTx/>
                        <a:buFontTx/>
                        <a:buNone/>
                        <a:tabLst/>
                        <a:defRPr/>
                      </a:pPr>
                      <a:r>
                        <a:rPr lang="en-US" sz="1000" b="1" dirty="0">
                          <a:solidFill>
                            <a:srgbClr val="19285D"/>
                          </a:solidFill>
                          <a:latin typeface="+mn-lt"/>
                          <a:cs typeface="Arial" panose="020B0604020202020204" pitchFamily="34" charset="0"/>
                        </a:rPr>
                        <a:t>2:00-2:15 pm</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BREAK</a:t>
                      </a:r>
                      <a:endParaRPr lang="en-US" sz="1000" dirty="0">
                        <a:solidFill>
                          <a:srgbClr val="53565A"/>
                        </a:solidFill>
                        <a:latin typeface="+mn-lt"/>
                        <a:cs typeface="Arial" panose="020B0604020202020204" pitchFamily="34" charset="0"/>
                      </a:endParaRP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901434639"/>
                  </a:ext>
                </a:extLst>
              </a:tr>
              <a:tr h="131696">
                <a:tc>
                  <a:txBody>
                    <a:bodyPr/>
                    <a:lstStyle/>
                    <a:p>
                      <a:pPr algn="r"/>
                      <a:r>
                        <a:rPr lang="en-US" sz="1000" b="1" kern="1200" dirty="0">
                          <a:solidFill>
                            <a:srgbClr val="19285D"/>
                          </a:solidFill>
                          <a:latin typeface="+mn-lt"/>
                          <a:ea typeface="+mn-ea"/>
                          <a:cs typeface="Arial" panose="020B0604020202020204" pitchFamily="34" charset="0"/>
                        </a:rPr>
                        <a:t>2:15-3:15 pm</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Managing ‘Rabbit Holes’</a:t>
                      </a:r>
                      <a:endParaRPr lang="en-US" sz="1000" b="1" dirty="0">
                        <a:solidFill>
                          <a:srgbClr val="19285D"/>
                        </a:solidFill>
                        <a:latin typeface="+mn-lt"/>
                        <a:cs typeface="Arial" panose="020B0604020202020204" pitchFamily="34" charset="0"/>
                      </a:endParaRP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897116"/>
                  </a:ext>
                </a:extLst>
              </a:tr>
              <a:tr h="131696">
                <a:tc>
                  <a:txBody>
                    <a:bodyPr/>
                    <a:lstStyle/>
                    <a:p>
                      <a:pPr algn="r"/>
                      <a:r>
                        <a:rPr lang="en-US" sz="1000" b="1" kern="1200" dirty="0">
                          <a:solidFill>
                            <a:srgbClr val="19285D"/>
                          </a:solidFill>
                          <a:latin typeface="+mn-lt"/>
                          <a:ea typeface="+mn-ea"/>
                          <a:cs typeface="Arial" panose="020B0604020202020204" pitchFamily="34" charset="0"/>
                        </a:rPr>
                        <a:t>3:15-3:45 pm</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GROW</a:t>
                      </a: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007396224"/>
                  </a:ext>
                </a:extLst>
              </a:tr>
              <a:tr h="131696">
                <a:tc>
                  <a:txBody>
                    <a:bodyPr/>
                    <a:lstStyle/>
                    <a:p>
                      <a:pPr algn="r"/>
                      <a:r>
                        <a:rPr lang="en-US" sz="1000" b="1" kern="1200" dirty="0">
                          <a:solidFill>
                            <a:srgbClr val="19285D"/>
                          </a:solidFill>
                          <a:latin typeface="+mn-lt"/>
                          <a:ea typeface="+mn-ea"/>
                          <a:cs typeface="Arial" panose="020B0604020202020204" pitchFamily="34" charset="0"/>
                        </a:rPr>
                        <a:t>3:45-5:00 pm</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Dialogue Duos</a:t>
                      </a: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453478042"/>
                  </a:ext>
                </a:extLst>
              </a:tr>
            </a:tbl>
          </a:graphicData>
        </a:graphic>
      </p:graphicFrame>
    </p:spTree>
    <p:extLst>
      <p:ext uri="{BB962C8B-B14F-4D97-AF65-F5344CB8AC3E}">
        <p14:creationId xmlns:p14="http://schemas.microsoft.com/office/powerpoint/2010/main" val="3260880979"/>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6375" y="546100"/>
            <a:ext cx="4365625" cy="2455863"/>
          </a:xfrm>
        </p:spPr>
      </p:sp>
      <p:sp>
        <p:nvSpPr>
          <p:cNvPr id="3" name="Notes Placeholder 2"/>
          <p:cNvSpPr>
            <a:spLocks noGrp="1"/>
          </p:cNvSpPr>
          <p:nvPr>
            <p:ph type="body" idx="1"/>
          </p:nvPr>
        </p:nvSpPr>
        <p:spPr/>
        <p:txBody>
          <a:bodyPr/>
          <a:lstStyle/>
          <a:p>
            <a:pPr>
              <a:spcBef>
                <a:spcPts val="600"/>
              </a:spcBef>
            </a:pPr>
            <a:r>
              <a:rPr lang="en-US" b="1" dirty="0"/>
              <a:t>Present</a:t>
            </a:r>
            <a:r>
              <a:rPr lang="en-US" dirty="0"/>
              <a:t> the on-screen patient details. </a:t>
            </a:r>
          </a:p>
          <a:p>
            <a:pPr>
              <a:spcBef>
                <a:spcPts val="600"/>
              </a:spcBef>
            </a:pPr>
            <a:r>
              <a:rPr lang="en-US" b="1" dirty="0"/>
              <a:t>Tell</a:t>
            </a:r>
            <a:r>
              <a:rPr lang="en-US" dirty="0"/>
              <a:t> trios to begin recording everything they would want to share with their attending about the patient case as if they were presenting Grand Rounds. (5 min)</a:t>
            </a:r>
          </a:p>
          <a:p>
            <a:pPr>
              <a:spcBef>
                <a:spcPts val="600"/>
              </a:spcBef>
            </a:pPr>
            <a:r>
              <a:rPr lang="en-US" b="1" dirty="0"/>
              <a:t>Emphasize:</a:t>
            </a:r>
          </a:p>
          <a:p>
            <a:pPr lvl="1">
              <a:spcBef>
                <a:spcPts val="600"/>
              </a:spcBef>
            </a:pPr>
            <a:r>
              <a:rPr lang="en-US" dirty="0">
                <a:latin typeface="Arial" panose="020B0604020202020204" pitchFamily="34" charset="0"/>
                <a:cs typeface="Arial" panose="020B0604020202020204" pitchFamily="34" charset="0"/>
              </a:rPr>
              <a:t>Include the “why” for each datapoint or nonclinical detail that they choose to highlight.</a:t>
            </a:r>
          </a:p>
          <a:p>
            <a:pPr lvl="1">
              <a:spcBef>
                <a:spcPts val="600"/>
              </a:spcBef>
            </a:pPr>
            <a:r>
              <a:rPr lang="en-US" dirty="0">
                <a:latin typeface="Arial" panose="020B0604020202020204" pitchFamily="34" charset="0"/>
                <a:cs typeface="Arial" panose="020B0604020202020204" pitchFamily="34" charset="0"/>
              </a:rPr>
              <a:t>They should utilize the language/verbalization that they would with an actual attending.</a:t>
            </a:r>
          </a:p>
          <a:p>
            <a:pPr>
              <a:spcBef>
                <a:spcPts val="600"/>
              </a:spcBef>
            </a:pPr>
            <a:r>
              <a:rPr lang="en-US" b="1" dirty="0"/>
              <a:t>Encourage</a:t>
            </a:r>
            <a:r>
              <a:rPr lang="en-US" dirty="0"/>
              <a:t> trios to have a robust dialogue amongst themselves to pressure test their final conclusions.</a:t>
            </a:r>
          </a:p>
          <a:p>
            <a:pPr>
              <a:spcBef>
                <a:spcPts val="600"/>
              </a:spcBef>
            </a:pPr>
            <a:r>
              <a:rPr lang="en-US" b="1" dirty="0"/>
              <a:t>Remind</a:t>
            </a:r>
            <a:r>
              <a:rPr lang="en-US" dirty="0"/>
              <a:t> participants that when finished with all three patient profiles, their trios will present their perspectives to the full room, so they should prepare accordingly (e.g., who will speak to what, etc.). </a:t>
            </a:r>
          </a:p>
          <a:p>
            <a:pPr>
              <a:spcBef>
                <a:spcPts val="600"/>
              </a:spcBef>
            </a:pPr>
            <a:r>
              <a:rPr lang="en-US" dirty="0"/>
              <a:t>When time is up, </a:t>
            </a:r>
            <a:r>
              <a:rPr lang="en-US" b="1" dirty="0"/>
              <a:t>advance</a:t>
            </a:r>
            <a:r>
              <a:rPr lang="en-US" dirty="0"/>
              <a:t> the slide.</a:t>
            </a:r>
          </a:p>
        </p:txBody>
      </p:sp>
      <p:sp>
        <p:nvSpPr>
          <p:cNvPr id="4" name="Rectangle 3">
            <a:extLst>
              <a:ext uri="{FF2B5EF4-FFF2-40B4-BE49-F238E27FC236}">
                <a16:creationId xmlns:a16="http://schemas.microsoft.com/office/drawing/2014/main" id="{CD63FF30-1F2C-D775-F346-9CF02D7AAE7F}"/>
              </a:ext>
            </a:extLst>
          </p:cNvPr>
          <p:cNvSpPr/>
          <p:nvPr/>
        </p:nvSpPr>
        <p:spPr>
          <a:xfrm>
            <a:off x="116305" y="30115"/>
            <a:ext cx="4908120" cy="277785"/>
          </a:xfrm>
          <a:prstGeom prst="rect">
            <a:avLst/>
          </a:prstGeom>
        </p:spPr>
        <p:txBody>
          <a:bodyPr wrap="square" lIns="92217" tIns="46109" rIns="92217" bIns="46109" anchor="ctr">
            <a:spAutoFit/>
          </a:bodyPr>
          <a:lstStyle/>
          <a:p>
            <a:pPr algn="l">
              <a:spcBef>
                <a:spcPts val="403"/>
              </a:spcBef>
            </a:pPr>
            <a:r>
              <a:rPr lang="en-US" sz="1200" b="1" dirty="0">
                <a:solidFill>
                  <a:schemeClr val="bg1"/>
                </a:solidFill>
                <a:latin typeface="Arial" panose="020B0604020202020204" pitchFamily="34" charset="0"/>
                <a:cs typeface="Arial" panose="020B0604020202020204" pitchFamily="34" charset="0"/>
              </a:rPr>
              <a:t>DAY 2: RCPS MASTERCLASS</a:t>
            </a:r>
          </a:p>
        </p:txBody>
      </p:sp>
      <p:sp>
        <p:nvSpPr>
          <p:cNvPr id="8" name="Isosceles Triangle 7">
            <a:extLst>
              <a:ext uri="{FF2B5EF4-FFF2-40B4-BE49-F238E27FC236}">
                <a16:creationId xmlns:a16="http://schemas.microsoft.com/office/drawing/2014/main" id="{74A41EFB-AD4D-D505-F95F-B1984AE64025}"/>
              </a:ext>
            </a:extLst>
          </p:cNvPr>
          <p:cNvSpPr/>
          <p:nvPr/>
        </p:nvSpPr>
        <p:spPr>
          <a:xfrm rot="5400000">
            <a:off x="50887" y="3970184"/>
            <a:ext cx="224950" cy="326722"/>
          </a:xfrm>
          <a:prstGeom prst="triangle">
            <a:avLst/>
          </a:prstGeom>
          <a:solidFill>
            <a:srgbClr val="C1D7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B119AE"/>
              </a:solidFill>
              <a:effectLst/>
              <a:uLnTx/>
              <a:uFillTx/>
              <a:latin typeface="Calibri" panose="020F0502020204030204"/>
              <a:ea typeface="+mn-ea"/>
              <a:cs typeface="+mn-cs"/>
            </a:endParaRPr>
          </a:p>
        </p:txBody>
      </p:sp>
      <p:graphicFrame>
        <p:nvGraphicFramePr>
          <p:cNvPr id="9" name="Table 8">
            <a:extLst>
              <a:ext uri="{FF2B5EF4-FFF2-40B4-BE49-F238E27FC236}">
                <a16:creationId xmlns:a16="http://schemas.microsoft.com/office/drawing/2014/main" id="{076DAC5D-F7FA-1251-C2BC-52835CAEC581}"/>
              </a:ext>
            </a:extLst>
          </p:cNvPr>
          <p:cNvGraphicFramePr>
            <a:graphicFrameLocks noGrp="1"/>
          </p:cNvGraphicFramePr>
          <p:nvPr>
            <p:extLst>
              <p:ext uri="{D42A27DB-BD31-4B8C-83A1-F6EECF244321}">
                <p14:modId xmlns:p14="http://schemas.microsoft.com/office/powerpoint/2010/main" val="3649032806"/>
              </p:ext>
            </p:extLst>
          </p:nvPr>
        </p:nvGraphicFramePr>
        <p:xfrm>
          <a:off x="239697" y="3348164"/>
          <a:ext cx="4310908" cy="883920"/>
        </p:xfrm>
        <a:graphic>
          <a:graphicData uri="http://schemas.openxmlformats.org/drawingml/2006/table">
            <a:tbl>
              <a:tblPr firstRow="1" bandRow="1">
                <a:tableStyleId>{5C22544A-7EE6-4342-B048-85BDC9FD1C3A}</a:tableStyleId>
              </a:tblPr>
              <a:tblGrid>
                <a:gridCol w="1399032">
                  <a:extLst>
                    <a:ext uri="{9D8B030D-6E8A-4147-A177-3AD203B41FA5}">
                      <a16:colId xmlns:a16="http://schemas.microsoft.com/office/drawing/2014/main" val="3460872777"/>
                    </a:ext>
                  </a:extLst>
                </a:gridCol>
                <a:gridCol w="2911876">
                  <a:extLst>
                    <a:ext uri="{9D8B030D-6E8A-4147-A177-3AD203B41FA5}">
                      <a16:colId xmlns:a16="http://schemas.microsoft.com/office/drawing/2014/main" val="3929844881"/>
                    </a:ext>
                  </a:extLst>
                </a:gridCol>
              </a:tblGrid>
              <a:tr h="0">
                <a:tc gridSpan="2">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white"/>
                          </a:solidFill>
                          <a:effectLst/>
                          <a:uLnTx/>
                          <a:uFillTx/>
                          <a:latin typeface="+mn-lt"/>
                          <a:ea typeface="+mn-ea"/>
                          <a:cs typeface="+mn-cs"/>
                        </a:rPr>
                        <a:t>Day 2 AM Focus – Right Heart Catheterization &amp; Our Patients</a:t>
                      </a:r>
                      <a:endParaRPr kumimoji="0" lang="en-US" sz="1000" b="1" i="0" u="none" strike="noStrike" kern="1200" cap="none" spc="0" normalizeH="0" baseline="0" noProof="0" dirty="0">
                        <a:ln>
                          <a:noFill/>
                        </a:ln>
                        <a:solidFill>
                          <a:prstClr val="white"/>
                        </a:solidFill>
                        <a:effectLst/>
                        <a:uLnTx/>
                        <a:uFillTx/>
                        <a:latin typeface="Century Schoolbook" panose="02040604050505020304" pitchFamily="18" charset="0"/>
                        <a:ea typeface="Times New Roman" panose="02020603050405020304" pitchFamily="18" charset="0"/>
                        <a:cs typeface="Times New Roman" panose="02020603050405020304" pitchFamily="18" charset="0"/>
                      </a:endParaRPr>
                    </a:p>
                  </a:txBody>
                  <a:tcPr marL="121920" marR="121920" marT="34290" marB="3429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9285D"/>
                    </a:solidFill>
                  </a:tcPr>
                </a:tc>
                <a:tc hMerge="1">
                  <a:txBody>
                    <a:bodyPr/>
                    <a:lstStyle/>
                    <a:p>
                      <a:pPr algn="l"/>
                      <a:endParaRPr lang="en-US" sz="1100" dirty="0">
                        <a:latin typeface="+mn-lt"/>
                        <a:cs typeface="Arial" panose="020B0604020202020204" pitchFamily="34" charset="0"/>
                      </a:endParaRP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9285D"/>
                    </a:solidFill>
                  </a:tcPr>
                </a:tc>
                <a:extLst>
                  <a:ext uri="{0D108BD9-81ED-4DB2-BD59-A6C34878D82A}">
                    <a16:rowId xmlns:a16="http://schemas.microsoft.com/office/drawing/2014/main" val="150405150"/>
                  </a:ext>
                </a:extLst>
              </a:tr>
              <a:tr h="0">
                <a:tc>
                  <a:txBody>
                    <a:bodyPr/>
                    <a:lstStyle/>
                    <a:p>
                      <a:pPr algn="r"/>
                      <a:r>
                        <a:rPr lang="en-US" sz="1000" b="1" dirty="0">
                          <a:solidFill>
                            <a:srgbClr val="19285D"/>
                          </a:solidFill>
                          <a:latin typeface="+mn-lt"/>
                          <a:cs typeface="Arial" panose="020B0604020202020204" pitchFamily="34" charset="0"/>
                        </a:rPr>
                        <a:t>9:30-10:00 am</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Ice Breaker</a:t>
                      </a: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62979764"/>
                  </a:ext>
                </a:extLst>
              </a:tr>
              <a:tr h="0">
                <a:tc>
                  <a:txBody>
                    <a:bodyPr/>
                    <a:lstStyle/>
                    <a:p>
                      <a:pPr algn="r"/>
                      <a:r>
                        <a:rPr lang="en-US" sz="1000" b="1" dirty="0">
                          <a:solidFill>
                            <a:srgbClr val="19285D"/>
                          </a:solidFill>
                          <a:latin typeface="+mn-lt"/>
                          <a:cs typeface="Arial" panose="020B0604020202020204" pitchFamily="34" charset="0"/>
                        </a:rPr>
                        <a:t>10:00-11:15 am </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spcBef>
                          <a:spcPts val="0"/>
                        </a:spcBef>
                        <a:spcAft>
                          <a:spcPts val="0"/>
                        </a:spcAft>
                      </a:pPr>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RHC Clinical Cultivator</a:t>
                      </a: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30955845"/>
                  </a:ext>
                </a:extLst>
              </a:tr>
              <a:tr h="0">
                <a:tc>
                  <a:txBody>
                    <a:bodyPr/>
                    <a:lstStyle/>
                    <a:p>
                      <a:pPr algn="r"/>
                      <a:r>
                        <a:rPr lang="en-US" sz="1000" b="1" kern="1200" dirty="0">
                          <a:solidFill>
                            <a:srgbClr val="19285D"/>
                          </a:solidFill>
                          <a:latin typeface="+mn-lt"/>
                          <a:ea typeface="+mn-ea"/>
                          <a:cs typeface="Arial" panose="020B0604020202020204" pitchFamily="34" charset="0"/>
                        </a:rPr>
                        <a:t>11:15 am-12:00 pm </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Patient Identifiers</a:t>
                      </a:r>
                      <a:endParaRPr lang="en-US" sz="1000" b="1" dirty="0">
                        <a:solidFill>
                          <a:srgbClr val="19285D"/>
                        </a:solidFill>
                        <a:latin typeface="+mn-lt"/>
                        <a:cs typeface="Arial" panose="020B0604020202020204" pitchFamily="34" charset="0"/>
                      </a:endParaRP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897116"/>
                  </a:ext>
                </a:extLst>
              </a:tr>
            </a:tbl>
          </a:graphicData>
        </a:graphic>
      </p:graphicFrame>
      <p:graphicFrame>
        <p:nvGraphicFramePr>
          <p:cNvPr id="10" name="Table 9">
            <a:extLst>
              <a:ext uri="{FF2B5EF4-FFF2-40B4-BE49-F238E27FC236}">
                <a16:creationId xmlns:a16="http://schemas.microsoft.com/office/drawing/2014/main" id="{CE2E0BFD-D318-1426-8708-B997FD6695AA}"/>
              </a:ext>
            </a:extLst>
          </p:cNvPr>
          <p:cNvGraphicFramePr>
            <a:graphicFrameLocks noGrp="1"/>
          </p:cNvGraphicFramePr>
          <p:nvPr>
            <p:extLst>
              <p:ext uri="{D42A27DB-BD31-4B8C-83A1-F6EECF244321}">
                <p14:modId xmlns:p14="http://schemas.microsoft.com/office/powerpoint/2010/main" val="2982971137"/>
              </p:ext>
            </p:extLst>
          </p:nvPr>
        </p:nvGraphicFramePr>
        <p:xfrm>
          <a:off x="239697" y="4230065"/>
          <a:ext cx="4315702" cy="1310640"/>
        </p:xfrm>
        <a:graphic>
          <a:graphicData uri="http://schemas.openxmlformats.org/drawingml/2006/table">
            <a:tbl>
              <a:tblPr firstRow="1" bandRow="1">
                <a:tableStyleId>{5C22544A-7EE6-4342-B048-85BDC9FD1C3A}</a:tableStyleId>
              </a:tblPr>
              <a:tblGrid>
                <a:gridCol w="1397298">
                  <a:extLst>
                    <a:ext uri="{9D8B030D-6E8A-4147-A177-3AD203B41FA5}">
                      <a16:colId xmlns:a16="http://schemas.microsoft.com/office/drawing/2014/main" val="3460872777"/>
                    </a:ext>
                  </a:extLst>
                </a:gridCol>
                <a:gridCol w="2918404">
                  <a:extLst>
                    <a:ext uri="{9D8B030D-6E8A-4147-A177-3AD203B41FA5}">
                      <a16:colId xmlns:a16="http://schemas.microsoft.com/office/drawing/2014/main" val="3929844881"/>
                    </a:ext>
                  </a:extLst>
                </a:gridCol>
              </a:tblGrid>
              <a:tr h="131696">
                <a:tc gridSpan="2">
                  <a:txBody>
                    <a:bodyPr/>
                    <a:lstStyle/>
                    <a:p>
                      <a:pPr marL="0" marR="0">
                        <a:spcBef>
                          <a:spcPts val="0"/>
                        </a:spcBef>
                        <a:spcAft>
                          <a:spcPts val="0"/>
                        </a:spcAft>
                      </a:pPr>
                      <a:r>
                        <a:rPr lang="en-US" sz="900" dirty="0">
                          <a:effectLst/>
                        </a:rPr>
                        <a:t>Day 2 PM Focus – Right Heart Catheterization: Connection is Crucial/Application </a:t>
                      </a:r>
                      <a:endParaRPr lang="en-US" sz="900" dirty="0">
                        <a:effectLst/>
                        <a:latin typeface="Century Schoolbook" panose="02040604050505020304" pitchFamily="18" charset="0"/>
                        <a:ea typeface="Times New Roman" panose="02020603050405020304" pitchFamily="18" charset="0"/>
                        <a:cs typeface="Times New Roman" panose="02020603050405020304" pitchFamily="18" charset="0"/>
                      </a:endParaRPr>
                    </a:p>
                  </a:txBody>
                  <a:tcPr marL="121920" marR="121920" marT="34290" marB="3429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9285D"/>
                    </a:solidFill>
                  </a:tcPr>
                </a:tc>
                <a:tc hMerge="1">
                  <a:txBody>
                    <a:bodyPr/>
                    <a:lstStyle/>
                    <a:p>
                      <a:pPr algn="l"/>
                      <a:endParaRPr lang="en-US" sz="1100" dirty="0">
                        <a:latin typeface="+mn-lt"/>
                        <a:cs typeface="Arial" panose="020B0604020202020204" pitchFamily="34" charset="0"/>
                      </a:endParaRP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9285D"/>
                    </a:solidFill>
                  </a:tcPr>
                </a:tc>
                <a:extLst>
                  <a:ext uri="{0D108BD9-81ED-4DB2-BD59-A6C34878D82A}">
                    <a16:rowId xmlns:a16="http://schemas.microsoft.com/office/drawing/2014/main" val="150405150"/>
                  </a:ext>
                </a:extLst>
              </a:tr>
              <a:tr h="131696">
                <a:tc>
                  <a:txBody>
                    <a:bodyPr/>
                    <a:lstStyle/>
                    <a:p>
                      <a:pPr algn="r"/>
                      <a:r>
                        <a:rPr lang="en-US" sz="1000" b="1" dirty="0">
                          <a:solidFill>
                            <a:srgbClr val="19285D"/>
                          </a:solidFill>
                          <a:latin typeface="+mn-lt"/>
                          <a:cs typeface="Arial" panose="020B0604020202020204" pitchFamily="34" charset="0"/>
                        </a:rPr>
                        <a:t>12:00-1:15 pm</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LUNCH</a:t>
                      </a: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762979764"/>
                  </a:ext>
                </a:extLst>
              </a:tr>
              <a:tr h="131696">
                <a:tc>
                  <a:txBody>
                    <a:bodyPr/>
                    <a:lstStyle/>
                    <a:p>
                      <a:pPr algn="r"/>
                      <a:r>
                        <a:rPr lang="en-US" sz="1000" b="1" dirty="0">
                          <a:solidFill>
                            <a:srgbClr val="19285D"/>
                          </a:solidFill>
                          <a:latin typeface="+mn-lt"/>
                          <a:cs typeface="Arial" panose="020B0604020202020204" pitchFamily="34" charset="0"/>
                        </a:rPr>
                        <a:t>1:15-2:15 pm</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Lead the Dialogue: Listening/Questioning</a:t>
                      </a: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769089221"/>
                  </a:ext>
                </a:extLst>
              </a:tr>
              <a:tr h="131696">
                <a:tc>
                  <a:txBody>
                    <a:bodyPr/>
                    <a:lstStyle/>
                    <a:p>
                      <a:pPr marL="0" marR="0" lvl="0" indent="0" algn="r" defTabSz="412016" rtl="0" eaLnBrk="1" fontAlgn="auto" latinLnBrk="0" hangingPunct="0">
                        <a:lnSpc>
                          <a:spcPct val="100000"/>
                        </a:lnSpc>
                        <a:spcBef>
                          <a:spcPts val="0"/>
                        </a:spcBef>
                        <a:spcAft>
                          <a:spcPts val="0"/>
                        </a:spcAft>
                        <a:buClrTx/>
                        <a:buSzTx/>
                        <a:buFontTx/>
                        <a:buNone/>
                        <a:tabLst/>
                        <a:defRPr/>
                      </a:pPr>
                      <a:r>
                        <a:rPr lang="en-US" sz="1000" b="1" dirty="0">
                          <a:solidFill>
                            <a:srgbClr val="19285D"/>
                          </a:solidFill>
                          <a:latin typeface="+mn-lt"/>
                          <a:cs typeface="Arial" panose="020B0604020202020204" pitchFamily="34" charset="0"/>
                        </a:rPr>
                        <a:t>2:15-2:30 pm</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BREAK</a:t>
                      </a:r>
                      <a:endParaRPr lang="en-US" sz="1000" dirty="0">
                        <a:solidFill>
                          <a:srgbClr val="53565A"/>
                        </a:solidFill>
                        <a:latin typeface="+mn-lt"/>
                        <a:cs typeface="Arial" panose="020B0604020202020204" pitchFamily="34" charset="0"/>
                      </a:endParaRP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901434639"/>
                  </a:ext>
                </a:extLst>
              </a:tr>
              <a:tr h="131696">
                <a:tc>
                  <a:txBody>
                    <a:bodyPr/>
                    <a:lstStyle/>
                    <a:p>
                      <a:pPr algn="r"/>
                      <a:r>
                        <a:rPr lang="en-US" sz="1000" b="1" kern="1200" dirty="0">
                          <a:solidFill>
                            <a:srgbClr val="19285D"/>
                          </a:solidFill>
                          <a:latin typeface="+mn-lt"/>
                          <a:ea typeface="+mn-ea"/>
                          <a:cs typeface="Arial" panose="020B0604020202020204" pitchFamily="34" charset="0"/>
                        </a:rPr>
                        <a:t>2:30-3:45 pm</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Managing ‘Rabbit Holes’</a:t>
                      </a:r>
                      <a:endParaRPr lang="en-US" sz="1000" b="1" dirty="0">
                        <a:solidFill>
                          <a:srgbClr val="19285D"/>
                        </a:solidFill>
                        <a:latin typeface="+mn-lt"/>
                        <a:cs typeface="Arial" panose="020B0604020202020204" pitchFamily="34" charset="0"/>
                      </a:endParaRP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897116"/>
                  </a:ext>
                </a:extLst>
              </a:tr>
              <a:tr h="131696">
                <a:tc>
                  <a:txBody>
                    <a:bodyPr/>
                    <a:lstStyle/>
                    <a:p>
                      <a:pPr algn="r"/>
                      <a:r>
                        <a:rPr lang="en-US" sz="1000" b="1" kern="1200" dirty="0">
                          <a:solidFill>
                            <a:srgbClr val="19285D"/>
                          </a:solidFill>
                          <a:latin typeface="+mn-lt"/>
                          <a:ea typeface="+mn-ea"/>
                          <a:cs typeface="Arial" panose="020B0604020202020204" pitchFamily="34" charset="0"/>
                        </a:rPr>
                        <a:t>3:45-5:15 pm</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Dialogue Duos</a:t>
                      </a: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453478042"/>
                  </a:ext>
                </a:extLst>
              </a:tr>
            </a:tbl>
          </a:graphicData>
        </a:graphic>
      </p:graphicFrame>
    </p:spTree>
    <p:extLst>
      <p:ext uri="{BB962C8B-B14F-4D97-AF65-F5344CB8AC3E}">
        <p14:creationId xmlns:p14="http://schemas.microsoft.com/office/powerpoint/2010/main" val="2046411520"/>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6375" y="546100"/>
            <a:ext cx="4365625" cy="2455863"/>
          </a:xfrm>
        </p:spPr>
      </p:sp>
      <p:sp>
        <p:nvSpPr>
          <p:cNvPr id="3" name="Notes Placeholder 2"/>
          <p:cNvSpPr>
            <a:spLocks noGrp="1"/>
          </p:cNvSpPr>
          <p:nvPr>
            <p:ph type="body" idx="1"/>
          </p:nvPr>
        </p:nvSpPr>
        <p:spPr/>
        <p:txBody>
          <a:bodyPr/>
          <a:lstStyle/>
          <a:p>
            <a:pPr>
              <a:spcBef>
                <a:spcPts val="600"/>
              </a:spcBef>
            </a:pPr>
            <a:r>
              <a:rPr lang="en-US" b="1" dirty="0"/>
              <a:t>Present</a:t>
            </a:r>
            <a:r>
              <a:rPr lang="en-US" dirty="0"/>
              <a:t> the on-screen patient details. </a:t>
            </a:r>
          </a:p>
          <a:p>
            <a:pPr>
              <a:spcBef>
                <a:spcPts val="600"/>
              </a:spcBef>
            </a:pPr>
            <a:r>
              <a:rPr lang="en-US" b="1" dirty="0"/>
              <a:t>Tell</a:t>
            </a:r>
            <a:r>
              <a:rPr lang="en-US" dirty="0"/>
              <a:t> trios to begin recording everything they would want to share with their attending about the patient case as if they were presenting Grand Rounds. (5 min)</a:t>
            </a:r>
          </a:p>
          <a:p>
            <a:pPr>
              <a:spcBef>
                <a:spcPts val="600"/>
              </a:spcBef>
            </a:pPr>
            <a:r>
              <a:rPr lang="en-US" b="1" dirty="0"/>
              <a:t>Emphasize:</a:t>
            </a:r>
          </a:p>
          <a:p>
            <a:pPr lvl="1">
              <a:spcBef>
                <a:spcPts val="600"/>
              </a:spcBef>
            </a:pPr>
            <a:r>
              <a:rPr lang="en-US" dirty="0">
                <a:latin typeface="Arial" panose="020B0604020202020204" pitchFamily="34" charset="0"/>
                <a:cs typeface="Arial" panose="020B0604020202020204" pitchFamily="34" charset="0"/>
              </a:rPr>
              <a:t>Include the “why” for each datapoint or nonclinical detail that they choose to highlight.</a:t>
            </a:r>
          </a:p>
          <a:p>
            <a:pPr lvl="1">
              <a:spcBef>
                <a:spcPts val="600"/>
              </a:spcBef>
            </a:pPr>
            <a:r>
              <a:rPr lang="en-US" dirty="0">
                <a:latin typeface="Arial" panose="020B0604020202020204" pitchFamily="34" charset="0"/>
                <a:cs typeface="Arial" panose="020B0604020202020204" pitchFamily="34" charset="0"/>
              </a:rPr>
              <a:t>They should utilize the language/verbalization that they would with an actual attending.</a:t>
            </a:r>
          </a:p>
          <a:p>
            <a:pPr>
              <a:spcBef>
                <a:spcPts val="600"/>
              </a:spcBef>
            </a:pPr>
            <a:r>
              <a:rPr lang="en-US" b="1" dirty="0"/>
              <a:t>Encourage</a:t>
            </a:r>
            <a:r>
              <a:rPr lang="en-US" dirty="0"/>
              <a:t> trios to have a robust dialogue amongst themselves to pressure test their final conclusions.</a:t>
            </a:r>
          </a:p>
          <a:p>
            <a:pPr>
              <a:spcBef>
                <a:spcPts val="600"/>
              </a:spcBef>
            </a:pPr>
            <a:r>
              <a:rPr lang="en-US" b="1" dirty="0"/>
              <a:t>Remind</a:t>
            </a:r>
            <a:r>
              <a:rPr lang="en-US" dirty="0"/>
              <a:t> participants that when finished with all three patient profiles, their trios will present their perspectives to the full room, so they should prepare accordingly (e.g., who will speak to what, etc.). </a:t>
            </a:r>
          </a:p>
          <a:p>
            <a:pPr>
              <a:spcBef>
                <a:spcPts val="600"/>
              </a:spcBef>
            </a:pPr>
            <a:r>
              <a:rPr lang="en-US" dirty="0"/>
              <a:t>When time is up, </a:t>
            </a:r>
            <a:r>
              <a:rPr lang="en-US" b="1" dirty="0"/>
              <a:t>advance</a:t>
            </a:r>
            <a:r>
              <a:rPr lang="en-US" dirty="0"/>
              <a:t> the slide.</a:t>
            </a:r>
          </a:p>
        </p:txBody>
      </p:sp>
      <p:sp>
        <p:nvSpPr>
          <p:cNvPr id="4" name="Rectangle 3">
            <a:extLst>
              <a:ext uri="{FF2B5EF4-FFF2-40B4-BE49-F238E27FC236}">
                <a16:creationId xmlns:a16="http://schemas.microsoft.com/office/drawing/2014/main" id="{152B197E-5882-983B-C42F-43C9D2864DCA}"/>
              </a:ext>
            </a:extLst>
          </p:cNvPr>
          <p:cNvSpPr/>
          <p:nvPr/>
        </p:nvSpPr>
        <p:spPr>
          <a:xfrm>
            <a:off x="116305" y="30115"/>
            <a:ext cx="4908120" cy="277785"/>
          </a:xfrm>
          <a:prstGeom prst="rect">
            <a:avLst/>
          </a:prstGeom>
        </p:spPr>
        <p:txBody>
          <a:bodyPr wrap="square" lIns="92217" tIns="46109" rIns="92217" bIns="46109" anchor="ctr">
            <a:spAutoFit/>
          </a:bodyPr>
          <a:lstStyle/>
          <a:p>
            <a:pPr algn="l">
              <a:spcBef>
                <a:spcPts val="403"/>
              </a:spcBef>
            </a:pPr>
            <a:r>
              <a:rPr lang="en-US" sz="1200" b="1" dirty="0">
                <a:solidFill>
                  <a:schemeClr val="bg1"/>
                </a:solidFill>
                <a:latin typeface="Arial" panose="020B0604020202020204" pitchFamily="34" charset="0"/>
                <a:cs typeface="Arial" panose="020B0604020202020204" pitchFamily="34" charset="0"/>
              </a:rPr>
              <a:t>DAY 2: RCPS MASTERCLASS</a:t>
            </a:r>
          </a:p>
        </p:txBody>
      </p:sp>
      <p:sp>
        <p:nvSpPr>
          <p:cNvPr id="8" name="Isosceles Triangle 7">
            <a:extLst>
              <a:ext uri="{FF2B5EF4-FFF2-40B4-BE49-F238E27FC236}">
                <a16:creationId xmlns:a16="http://schemas.microsoft.com/office/drawing/2014/main" id="{A1F67CAB-3CAD-987F-F33A-3DCBA0FF310D}"/>
              </a:ext>
            </a:extLst>
          </p:cNvPr>
          <p:cNvSpPr/>
          <p:nvPr/>
        </p:nvSpPr>
        <p:spPr>
          <a:xfrm rot="5400000">
            <a:off x="50887" y="3970184"/>
            <a:ext cx="224950" cy="326722"/>
          </a:xfrm>
          <a:prstGeom prst="triangle">
            <a:avLst/>
          </a:prstGeom>
          <a:solidFill>
            <a:srgbClr val="C1D7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B119AE"/>
              </a:solidFill>
              <a:effectLst/>
              <a:uLnTx/>
              <a:uFillTx/>
              <a:latin typeface="Calibri" panose="020F0502020204030204"/>
              <a:ea typeface="+mn-ea"/>
              <a:cs typeface="+mn-cs"/>
            </a:endParaRPr>
          </a:p>
        </p:txBody>
      </p:sp>
      <p:graphicFrame>
        <p:nvGraphicFramePr>
          <p:cNvPr id="9" name="Table 8">
            <a:extLst>
              <a:ext uri="{FF2B5EF4-FFF2-40B4-BE49-F238E27FC236}">
                <a16:creationId xmlns:a16="http://schemas.microsoft.com/office/drawing/2014/main" id="{173FD8AA-412F-305D-2717-656367EEF0AE}"/>
              </a:ext>
            </a:extLst>
          </p:cNvPr>
          <p:cNvGraphicFramePr>
            <a:graphicFrameLocks noGrp="1"/>
          </p:cNvGraphicFramePr>
          <p:nvPr>
            <p:extLst>
              <p:ext uri="{D42A27DB-BD31-4B8C-83A1-F6EECF244321}">
                <p14:modId xmlns:p14="http://schemas.microsoft.com/office/powerpoint/2010/main" val="4177414429"/>
              </p:ext>
            </p:extLst>
          </p:nvPr>
        </p:nvGraphicFramePr>
        <p:xfrm>
          <a:off x="239697" y="3348164"/>
          <a:ext cx="4310908" cy="883920"/>
        </p:xfrm>
        <a:graphic>
          <a:graphicData uri="http://schemas.openxmlformats.org/drawingml/2006/table">
            <a:tbl>
              <a:tblPr firstRow="1" bandRow="1">
                <a:tableStyleId>{5C22544A-7EE6-4342-B048-85BDC9FD1C3A}</a:tableStyleId>
              </a:tblPr>
              <a:tblGrid>
                <a:gridCol w="1399032">
                  <a:extLst>
                    <a:ext uri="{9D8B030D-6E8A-4147-A177-3AD203B41FA5}">
                      <a16:colId xmlns:a16="http://schemas.microsoft.com/office/drawing/2014/main" val="3460872777"/>
                    </a:ext>
                  </a:extLst>
                </a:gridCol>
                <a:gridCol w="2911876">
                  <a:extLst>
                    <a:ext uri="{9D8B030D-6E8A-4147-A177-3AD203B41FA5}">
                      <a16:colId xmlns:a16="http://schemas.microsoft.com/office/drawing/2014/main" val="3929844881"/>
                    </a:ext>
                  </a:extLst>
                </a:gridCol>
              </a:tblGrid>
              <a:tr h="0">
                <a:tc gridSpan="2">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white"/>
                          </a:solidFill>
                          <a:effectLst/>
                          <a:uLnTx/>
                          <a:uFillTx/>
                          <a:latin typeface="+mn-lt"/>
                          <a:ea typeface="+mn-ea"/>
                          <a:cs typeface="+mn-cs"/>
                        </a:rPr>
                        <a:t>Day 2 AM Focus – Right Heart Catheterization &amp; Our Patients</a:t>
                      </a:r>
                      <a:endParaRPr kumimoji="0" lang="en-US" sz="1000" b="1" i="0" u="none" strike="noStrike" kern="1200" cap="none" spc="0" normalizeH="0" baseline="0" noProof="0" dirty="0">
                        <a:ln>
                          <a:noFill/>
                        </a:ln>
                        <a:solidFill>
                          <a:prstClr val="white"/>
                        </a:solidFill>
                        <a:effectLst/>
                        <a:uLnTx/>
                        <a:uFillTx/>
                        <a:latin typeface="Century Schoolbook" panose="02040604050505020304" pitchFamily="18" charset="0"/>
                        <a:ea typeface="Times New Roman" panose="02020603050405020304" pitchFamily="18" charset="0"/>
                        <a:cs typeface="Times New Roman" panose="02020603050405020304" pitchFamily="18" charset="0"/>
                      </a:endParaRPr>
                    </a:p>
                  </a:txBody>
                  <a:tcPr marL="121920" marR="121920" marT="34290" marB="3429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9285D"/>
                    </a:solidFill>
                  </a:tcPr>
                </a:tc>
                <a:tc hMerge="1">
                  <a:txBody>
                    <a:bodyPr/>
                    <a:lstStyle/>
                    <a:p>
                      <a:pPr algn="l"/>
                      <a:endParaRPr lang="en-US" sz="1100" dirty="0">
                        <a:latin typeface="+mn-lt"/>
                        <a:cs typeface="Arial" panose="020B0604020202020204" pitchFamily="34" charset="0"/>
                      </a:endParaRP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9285D"/>
                    </a:solidFill>
                  </a:tcPr>
                </a:tc>
                <a:extLst>
                  <a:ext uri="{0D108BD9-81ED-4DB2-BD59-A6C34878D82A}">
                    <a16:rowId xmlns:a16="http://schemas.microsoft.com/office/drawing/2014/main" val="150405150"/>
                  </a:ext>
                </a:extLst>
              </a:tr>
              <a:tr h="0">
                <a:tc>
                  <a:txBody>
                    <a:bodyPr/>
                    <a:lstStyle/>
                    <a:p>
                      <a:pPr algn="r"/>
                      <a:r>
                        <a:rPr lang="en-US" sz="1000" b="1" dirty="0">
                          <a:solidFill>
                            <a:srgbClr val="19285D"/>
                          </a:solidFill>
                          <a:latin typeface="+mn-lt"/>
                          <a:cs typeface="Arial" panose="020B0604020202020204" pitchFamily="34" charset="0"/>
                        </a:rPr>
                        <a:t>9:30-10:00 am</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Ice Breaker</a:t>
                      </a: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62979764"/>
                  </a:ext>
                </a:extLst>
              </a:tr>
              <a:tr h="0">
                <a:tc>
                  <a:txBody>
                    <a:bodyPr/>
                    <a:lstStyle/>
                    <a:p>
                      <a:pPr algn="r"/>
                      <a:r>
                        <a:rPr lang="en-US" sz="1000" b="1" dirty="0">
                          <a:solidFill>
                            <a:srgbClr val="19285D"/>
                          </a:solidFill>
                          <a:latin typeface="+mn-lt"/>
                          <a:cs typeface="Arial" panose="020B0604020202020204" pitchFamily="34" charset="0"/>
                        </a:rPr>
                        <a:t>10:00-11:15 am </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spcBef>
                          <a:spcPts val="0"/>
                        </a:spcBef>
                        <a:spcAft>
                          <a:spcPts val="0"/>
                        </a:spcAft>
                      </a:pPr>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RHC Clinical Cultivator</a:t>
                      </a: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30955845"/>
                  </a:ext>
                </a:extLst>
              </a:tr>
              <a:tr h="0">
                <a:tc>
                  <a:txBody>
                    <a:bodyPr/>
                    <a:lstStyle/>
                    <a:p>
                      <a:pPr algn="r"/>
                      <a:r>
                        <a:rPr lang="en-US" sz="1000" b="1" kern="1200" dirty="0">
                          <a:solidFill>
                            <a:srgbClr val="19285D"/>
                          </a:solidFill>
                          <a:latin typeface="+mn-lt"/>
                          <a:ea typeface="+mn-ea"/>
                          <a:cs typeface="Arial" panose="020B0604020202020204" pitchFamily="34" charset="0"/>
                        </a:rPr>
                        <a:t>11:15 am-12:00 pm </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Patient Identifiers</a:t>
                      </a:r>
                      <a:endParaRPr lang="en-US" sz="1000" b="1" dirty="0">
                        <a:solidFill>
                          <a:srgbClr val="19285D"/>
                        </a:solidFill>
                        <a:latin typeface="+mn-lt"/>
                        <a:cs typeface="Arial" panose="020B0604020202020204" pitchFamily="34" charset="0"/>
                      </a:endParaRP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897116"/>
                  </a:ext>
                </a:extLst>
              </a:tr>
            </a:tbl>
          </a:graphicData>
        </a:graphic>
      </p:graphicFrame>
      <p:graphicFrame>
        <p:nvGraphicFramePr>
          <p:cNvPr id="10" name="Table 9">
            <a:extLst>
              <a:ext uri="{FF2B5EF4-FFF2-40B4-BE49-F238E27FC236}">
                <a16:creationId xmlns:a16="http://schemas.microsoft.com/office/drawing/2014/main" id="{B5A91593-D8EB-36EF-6062-839057B04436}"/>
              </a:ext>
            </a:extLst>
          </p:cNvPr>
          <p:cNvGraphicFramePr>
            <a:graphicFrameLocks noGrp="1"/>
          </p:cNvGraphicFramePr>
          <p:nvPr>
            <p:extLst>
              <p:ext uri="{D42A27DB-BD31-4B8C-83A1-F6EECF244321}">
                <p14:modId xmlns:p14="http://schemas.microsoft.com/office/powerpoint/2010/main" val="2982971137"/>
              </p:ext>
            </p:extLst>
          </p:nvPr>
        </p:nvGraphicFramePr>
        <p:xfrm>
          <a:off x="239697" y="4230065"/>
          <a:ext cx="4315702" cy="1310640"/>
        </p:xfrm>
        <a:graphic>
          <a:graphicData uri="http://schemas.openxmlformats.org/drawingml/2006/table">
            <a:tbl>
              <a:tblPr firstRow="1" bandRow="1">
                <a:tableStyleId>{5C22544A-7EE6-4342-B048-85BDC9FD1C3A}</a:tableStyleId>
              </a:tblPr>
              <a:tblGrid>
                <a:gridCol w="1397298">
                  <a:extLst>
                    <a:ext uri="{9D8B030D-6E8A-4147-A177-3AD203B41FA5}">
                      <a16:colId xmlns:a16="http://schemas.microsoft.com/office/drawing/2014/main" val="3460872777"/>
                    </a:ext>
                  </a:extLst>
                </a:gridCol>
                <a:gridCol w="2918404">
                  <a:extLst>
                    <a:ext uri="{9D8B030D-6E8A-4147-A177-3AD203B41FA5}">
                      <a16:colId xmlns:a16="http://schemas.microsoft.com/office/drawing/2014/main" val="3929844881"/>
                    </a:ext>
                  </a:extLst>
                </a:gridCol>
              </a:tblGrid>
              <a:tr h="131696">
                <a:tc gridSpan="2">
                  <a:txBody>
                    <a:bodyPr/>
                    <a:lstStyle/>
                    <a:p>
                      <a:pPr marL="0" marR="0">
                        <a:spcBef>
                          <a:spcPts val="0"/>
                        </a:spcBef>
                        <a:spcAft>
                          <a:spcPts val="0"/>
                        </a:spcAft>
                      </a:pPr>
                      <a:r>
                        <a:rPr lang="en-US" sz="900" dirty="0">
                          <a:effectLst/>
                        </a:rPr>
                        <a:t>Day 2 PM Focus – Right Heart Catheterization: Connection is Crucial/Application </a:t>
                      </a:r>
                      <a:endParaRPr lang="en-US" sz="900" dirty="0">
                        <a:effectLst/>
                        <a:latin typeface="Century Schoolbook" panose="02040604050505020304" pitchFamily="18" charset="0"/>
                        <a:ea typeface="Times New Roman" panose="02020603050405020304" pitchFamily="18" charset="0"/>
                        <a:cs typeface="Times New Roman" panose="02020603050405020304" pitchFamily="18" charset="0"/>
                      </a:endParaRPr>
                    </a:p>
                  </a:txBody>
                  <a:tcPr marL="121920" marR="121920" marT="34290" marB="3429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9285D"/>
                    </a:solidFill>
                  </a:tcPr>
                </a:tc>
                <a:tc hMerge="1">
                  <a:txBody>
                    <a:bodyPr/>
                    <a:lstStyle/>
                    <a:p>
                      <a:pPr algn="l"/>
                      <a:endParaRPr lang="en-US" sz="1100" dirty="0">
                        <a:latin typeface="+mn-lt"/>
                        <a:cs typeface="Arial" panose="020B0604020202020204" pitchFamily="34" charset="0"/>
                      </a:endParaRP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9285D"/>
                    </a:solidFill>
                  </a:tcPr>
                </a:tc>
                <a:extLst>
                  <a:ext uri="{0D108BD9-81ED-4DB2-BD59-A6C34878D82A}">
                    <a16:rowId xmlns:a16="http://schemas.microsoft.com/office/drawing/2014/main" val="150405150"/>
                  </a:ext>
                </a:extLst>
              </a:tr>
              <a:tr h="131696">
                <a:tc>
                  <a:txBody>
                    <a:bodyPr/>
                    <a:lstStyle/>
                    <a:p>
                      <a:pPr algn="r"/>
                      <a:r>
                        <a:rPr lang="en-US" sz="1000" b="1" dirty="0">
                          <a:solidFill>
                            <a:srgbClr val="19285D"/>
                          </a:solidFill>
                          <a:latin typeface="+mn-lt"/>
                          <a:cs typeface="Arial" panose="020B0604020202020204" pitchFamily="34" charset="0"/>
                        </a:rPr>
                        <a:t>12:00-1:15 pm</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LUNCH</a:t>
                      </a: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762979764"/>
                  </a:ext>
                </a:extLst>
              </a:tr>
              <a:tr h="131696">
                <a:tc>
                  <a:txBody>
                    <a:bodyPr/>
                    <a:lstStyle/>
                    <a:p>
                      <a:pPr algn="r"/>
                      <a:r>
                        <a:rPr lang="en-US" sz="1000" b="1" dirty="0">
                          <a:solidFill>
                            <a:srgbClr val="19285D"/>
                          </a:solidFill>
                          <a:latin typeface="+mn-lt"/>
                          <a:cs typeface="Arial" panose="020B0604020202020204" pitchFamily="34" charset="0"/>
                        </a:rPr>
                        <a:t>1:15-2:15 pm</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Lead the Dialogue: Listening/Questioning</a:t>
                      </a: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769089221"/>
                  </a:ext>
                </a:extLst>
              </a:tr>
              <a:tr h="131696">
                <a:tc>
                  <a:txBody>
                    <a:bodyPr/>
                    <a:lstStyle/>
                    <a:p>
                      <a:pPr marL="0" marR="0" lvl="0" indent="0" algn="r" defTabSz="412016" rtl="0" eaLnBrk="1" fontAlgn="auto" latinLnBrk="0" hangingPunct="0">
                        <a:lnSpc>
                          <a:spcPct val="100000"/>
                        </a:lnSpc>
                        <a:spcBef>
                          <a:spcPts val="0"/>
                        </a:spcBef>
                        <a:spcAft>
                          <a:spcPts val="0"/>
                        </a:spcAft>
                        <a:buClrTx/>
                        <a:buSzTx/>
                        <a:buFontTx/>
                        <a:buNone/>
                        <a:tabLst/>
                        <a:defRPr/>
                      </a:pPr>
                      <a:r>
                        <a:rPr lang="en-US" sz="1000" b="1" dirty="0">
                          <a:solidFill>
                            <a:srgbClr val="19285D"/>
                          </a:solidFill>
                          <a:latin typeface="+mn-lt"/>
                          <a:cs typeface="Arial" panose="020B0604020202020204" pitchFamily="34" charset="0"/>
                        </a:rPr>
                        <a:t>2:15-2:30 pm</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BREAK</a:t>
                      </a:r>
                      <a:endParaRPr lang="en-US" sz="1000" dirty="0">
                        <a:solidFill>
                          <a:srgbClr val="53565A"/>
                        </a:solidFill>
                        <a:latin typeface="+mn-lt"/>
                        <a:cs typeface="Arial" panose="020B0604020202020204" pitchFamily="34" charset="0"/>
                      </a:endParaRP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901434639"/>
                  </a:ext>
                </a:extLst>
              </a:tr>
              <a:tr h="131696">
                <a:tc>
                  <a:txBody>
                    <a:bodyPr/>
                    <a:lstStyle/>
                    <a:p>
                      <a:pPr algn="r"/>
                      <a:r>
                        <a:rPr lang="en-US" sz="1000" b="1" kern="1200" dirty="0">
                          <a:solidFill>
                            <a:srgbClr val="19285D"/>
                          </a:solidFill>
                          <a:latin typeface="+mn-lt"/>
                          <a:ea typeface="+mn-ea"/>
                          <a:cs typeface="Arial" panose="020B0604020202020204" pitchFamily="34" charset="0"/>
                        </a:rPr>
                        <a:t>2:30-3:45 pm</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Managing ‘Rabbit Holes’</a:t>
                      </a:r>
                      <a:endParaRPr lang="en-US" sz="1000" b="1" dirty="0">
                        <a:solidFill>
                          <a:srgbClr val="19285D"/>
                        </a:solidFill>
                        <a:latin typeface="+mn-lt"/>
                        <a:cs typeface="Arial" panose="020B0604020202020204" pitchFamily="34" charset="0"/>
                      </a:endParaRP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897116"/>
                  </a:ext>
                </a:extLst>
              </a:tr>
              <a:tr h="131696">
                <a:tc>
                  <a:txBody>
                    <a:bodyPr/>
                    <a:lstStyle/>
                    <a:p>
                      <a:pPr algn="r"/>
                      <a:r>
                        <a:rPr lang="en-US" sz="1000" b="1" kern="1200" dirty="0">
                          <a:solidFill>
                            <a:srgbClr val="19285D"/>
                          </a:solidFill>
                          <a:latin typeface="+mn-lt"/>
                          <a:ea typeface="+mn-ea"/>
                          <a:cs typeface="Arial" panose="020B0604020202020204" pitchFamily="34" charset="0"/>
                        </a:rPr>
                        <a:t>3:45-5:15 pm</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Dialogue Duos</a:t>
                      </a: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453478042"/>
                  </a:ext>
                </a:extLst>
              </a:tr>
            </a:tbl>
          </a:graphicData>
        </a:graphic>
      </p:graphicFrame>
    </p:spTree>
    <p:extLst>
      <p:ext uri="{BB962C8B-B14F-4D97-AF65-F5344CB8AC3E}">
        <p14:creationId xmlns:p14="http://schemas.microsoft.com/office/powerpoint/2010/main" val="2738715595"/>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F02E968-C9B0-D336-A298-27E4189CA3CB}"/>
              </a:ext>
            </a:extLst>
          </p:cNvPr>
          <p:cNvSpPr/>
          <p:nvPr/>
        </p:nvSpPr>
        <p:spPr>
          <a:xfrm>
            <a:off x="71021" y="479395"/>
            <a:ext cx="8922059" cy="587701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57DA5B8A-824F-9922-830C-BF5D3FDAC9DF}"/>
              </a:ext>
            </a:extLst>
          </p:cNvPr>
          <p:cNvSpPr/>
          <p:nvPr/>
        </p:nvSpPr>
        <p:spPr>
          <a:xfrm>
            <a:off x="116305" y="30115"/>
            <a:ext cx="4908120" cy="277785"/>
          </a:xfrm>
          <a:prstGeom prst="rect">
            <a:avLst/>
          </a:prstGeom>
        </p:spPr>
        <p:txBody>
          <a:bodyPr wrap="square" lIns="92217" tIns="46109" rIns="92217" bIns="46109" anchor="ctr">
            <a:spAutoFit/>
          </a:bodyPr>
          <a:lstStyle/>
          <a:p>
            <a:pPr algn="l">
              <a:spcBef>
                <a:spcPts val="403"/>
              </a:spcBef>
            </a:pPr>
            <a:r>
              <a:rPr lang="en-US" sz="1200" b="1" dirty="0">
                <a:solidFill>
                  <a:schemeClr val="bg1"/>
                </a:solidFill>
                <a:latin typeface="Arial" panose="020B0604020202020204" pitchFamily="34" charset="0"/>
                <a:cs typeface="Arial" panose="020B0604020202020204" pitchFamily="34" charset="0"/>
              </a:rPr>
              <a:t>DAY 2: RCPS MASTERCLASS</a:t>
            </a:r>
          </a:p>
        </p:txBody>
      </p:sp>
      <p:pic>
        <p:nvPicPr>
          <p:cNvPr id="7" name="Picture 6">
            <a:extLst>
              <a:ext uri="{FF2B5EF4-FFF2-40B4-BE49-F238E27FC236}">
                <a16:creationId xmlns:a16="http://schemas.microsoft.com/office/drawing/2014/main" id="{FD9F0546-2FE4-1620-A3E5-E45DDBC8D53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338483" y="537461"/>
            <a:ext cx="4467033" cy="5783078"/>
          </a:xfrm>
          <a:prstGeom prst="rect">
            <a:avLst/>
          </a:prstGeom>
          <a:ln>
            <a:solidFill>
              <a:schemeClr val="tx2"/>
            </a:solidFill>
          </a:ln>
        </p:spPr>
      </p:pic>
    </p:spTree>
    <p:extLst>
      <p:ext uri="{BB962C8B-B14F-4D97-AF65-F5344CB8AC3E}">
        <p14:creationId xmlns:p14="http://schemas.microsoft.com/office/powerpoint/2010/main" val="2513126407"/>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F02E968-C9B0-D336-A298-27E4189CA3CB}"/>
              </a:ext>
            </a:extLst>
          </p:cNvPr>
          <p:cNvSpPr/>
          <p:nvPr/>
        </p:nvSpPr>
        <p:spPr>
          <a:xfrm>
            <a:off x="71021" y="479395"/>
            <a:ext cx="8922059" cy="587701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57DA5B8A-824F-9922-830C-BF5D3FDAC9DF}"/>
              </a:ext>
            </a:extLst>
          </p:cNvPr>
          <p:cNvSpPr/>
          <p:nvPr/>
        </p:nvSpPr>
        <p:spPr>
          <a:xfrm>
            <a:off x="116305" y="30115"/>
            <a:ext cx="4908120" cy="277785"/>
          </a:xfrm>
          <a:prstGeom prst="rect">
            <a:avLst/>
          </a:prstGeom>
        </p:spPr>
        <p:txBody>
          <a:bodyPr wrap="square" lIns="92217" tIns="46109" rIns="92217" bIns="46109" anchor="ctr">
            <a:spAutoFit/>
          </a:bodyPr>
          <a:lstStyle/>
          <a:p>
            <a:pPr algn="l">
              <a:spcBef>
                <a:spcPts val="403"/>
              </a:spcBef>
            </a:pPr>
            <a:r>
              <a:rPr lang="en-US" sz="1200" b="1" dirty="0">
                <a:solidFill>
                  <a:schemeClr val="bg1"/>
                </a:solidFill>
                <a:latin typeface="Arial" panose="020B0604020202020204" pitchFamily="34" charset="0"/>
                <a:cs typeface="Arial" panose="020B0604020202020204" pitchFamily="34" charset="0"/>
              </a:rPr>
              <a:t>DAY 2: RCPS MASTERCLASS</a:t>
            </a:r>
          </a:p>
        </p:txBody>
      </p:sp>
      <p:pic>
        <p:nvPicPr>
          <p:cNvPr id="7" name="Picture 6">
            <a:extLst>
              <a:ext uri="{FF2B5EF4-FFF2-40B4-BE49-F238E27FC236}">
                <a16:creationId xmlns:a16="http://schemas.microsoft.com/office/drawing/2014/main" id="{FD9F0546-2FE4-1620-A3E5-E45DDBC8D53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338483" y="547164"/>
            <a:ext cx="4467033" cy="5763671"/>
          </a:xfrm>
          <a:prstGeom prst="rect">
            <a:avLst/>
          </a:prstGeom>
          <a:ln>
            <a:solidFill>
              <a:schemeClr val="tx2"/>
            </a:solidFill>
          </a:ln>
        </p:spPr>
      </p:pic>
    </p:spTree>
    <p:extLst>
      <p:ext uri="{BB962C8B-B14F-4D97-AF65-F5344CB8AC3E}">
        <p14:creationId xmlns:p14="http://schemas.microsoft.com/office/powerpoint/2010/main" val="64405138"/>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F02E968-C9B0-D336-A298-27E4189CA3CB}"/>
              </a:ext>
            </a:extLst>
          </p:cNvPr>
          <p:cNvSpPr/>
          <p:nvPr/>
        </p:nvSpPr>
        <p:spPr>
          <a:xfrm>
            <a:off x="71021" y="479395"/>
            <a:ext cx="8922059" cy="587701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57DA5B8A-824F-9922-830C-BF5D3FDAC9DF}"/>
              </a:ext>
            </a:extLst>
          </p:cNvPr>
          <p:cNvSpPr/>
          <p:nvPr/>
        </p:nvSpPr>
        <p:spPr>
          <a:xfrm>
            <a:off x="116305" y="30115"/>
            <a:ext cx="4908120" cy="277785"/>
          </a:xfrm>
          <a:prstGeom prst="rect">
            <a:avLst/>
          </a:prstGeom>
        </p:spPr>
        <p:txBody>
          <a:bodyPr wrap="square" lIns="92217" tIns="46109" rIns="92217" bIns="46109" anchor="ctr">
            <a:spAutoFit/>
          </a:bodyPr>
          <a:lstStyle/>
          <a:p>
            <a:pPr algn="l">
              <a:spcBef>
                <a:spcPts val="403"/>
              </a:spcBef>
            </a:pPr>
            <a:r>
              <a:rPr lang="en-US" sz="1200" b="1" dirty="0">
                <a:solidFill>
                  <a:schemeClr val="bg1"/>
                </a:solidFill>
                <a:latin typeface="Arial" panose="020B0604020202020204" pitchFamily="34" charset="0"/>
                <a:cs typeface="Arial" panose="020B0604020202020204" pitchFamily="34" charset="0"/>
              </a:rPr>
              <a:t>DAY 2: RCPS MASTERCLASS</a:t>
            </a:r>
          </a:p>
        </p:txBody>
      </p:sp>
      <p:pic>
        <p:nvPicPr>
          <p:cNvPr id="7" name="Picture 6">
            <a:extLst>
              <a:ext uri="{FF2B5EF4-FFF2-40B4-BE49-F238E27FC236}">
                <a16:creationId xmlns:a16="http://schemas.microsoft.com/office/drawing/2014/main" id="{FD9F0546-2FE4-1620-A3E5-E45DDBC8D53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343105" y="537461"/>
            <a:ext cx="4457789" cy="5783078"/>
          </a:xfrm>
          <a:prstGeom prst="rect">
            <a:avLst/>
          </a:prstGeom>
          <a:ln>
            <a:solidFill>
              <a:schemeClr val="tx2"/>
            </a:solidFill>
          </a:ln>
        </p:spPr>
      </p:pic>
    </p:spTree>
    <p:extLst>
      <p:ext uri="{BB962C8B-B14F-4D97-AF65-F5344CB8AC3E}">
        <p14:creationId xmlns:p14="http://schemas.microsoft.com/office/powerpoint/2010/main" val="2865477444"/>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6375" y="546100"/>
            <a:ext cx="4365625" cy="2455863"/>
          </a:xfrm>
        </p:spPr>
      </p:sp>
      <p:sp>
        <p:nvSpPr>
          <p:cNvPr id="3" name="Notes Placeholder 2"/>
          <p:cNvSpPr>
            <a:spLocks noGrp="1"/>
          </p:cNvSpPr>
          <p:nvPr>
            <p:ph type="body" idx="1"/>
          </p:nvPr>
        </p:nvSpPr>
        <p:spPr/>
        <p:txBody>
          <a:bodyPr/>
          <a:lstStyle/>
          <a:p>
            <a:pPr>
              <a:spcBef>
                <a:spcPts val="600"/>
              </a:spcBef>
            </a:pPr>
            <a:r>
              <a:rPr lang="en-US" b="1" dirty="0"/>
              <a:t>Call</a:t>
            </a:r>
            <a:r>
              <a:rPr lang="en-US" dirty="0"/>
              <a:t> trios one at a time to the front of the room (or have them stand where they are) to share their Grand Rounds for each of the three patients.</a:t>
            </a:r>
          </a:p>
          <a:p>
            <a:pPr marL="171450" marR="0" lvl="0" indent="-171450" algn="l" defTabSz="914400" rtl="0" eaLnBrk="1" fontAlgn="auto" latinLnBrk="0" hangingPunct="1">
              <a:lnSpc>
                <a:spcPct val="100000"/>
              </a:lnSpc>
              <a:spcBef>
                <a:spcPts val="600"/>
              </a:spcBef>
              <a:buClr>
                <a:srgbClr val="C1D72E"/>
              </a:buClr>
              <a:buSzTx/>
              <a:buFont typeface="Arial" panose="020B0604020202020204" pitchFamily="34" charset="0"/>
              <a:buChar char="•"/>
              <a:tabLst/>
              <a:defRPr/>
            </a:pPr>
            <a:r>
              <a:rPr lang="en-US" b="1" dirty="0"/>
              <a:t>Encourage</a:t>
            </a:r>
            <a:r>
              <a:rPr lang="en-US" dirty="0"/>
              <a:t> trios to utilize the language/verbalization that they would with an actual attending.</a:t>
            </a:r>
          </a:p>
          <a:p>
            <a:pPr>
              <a:spcBef>
                <a:spcPts val="600"/>
              </a:spcBef>
            </a:pPr>
            <a:r>
              <a:rPr lang="en-US" dirty="0"/>
              <a:t>After the trio presents for an individual patient </a:t>
            </a:r>
            <a:r>
              <a:rPr lang="en-US" b="1" dirty="0"/>
              <a:t>ask</a:t>
            </a:r>
            <a:r>
              <a:rPr lang="en-US" dirty="0"/>
              <a:t> present SMEs to offer feedback.</a:t>
            </a:r>
          </a:p>
        </p:txBody>
      </p:sp>
      <p:sp>
        <p:nvSpPr>
          <p:cNvPr id="5" name="Rectangle 4">
            <a:extLst>
              <a:ext uri="{FF2B5EF4-FFF2-40B4-BE49-F238E27FC236}">
                <a16:creationId xmlns:a16="http://schemas.microsoft.com/office/drawing/2014/main" id="{796E7FAE-6381-13AB-6B1D-CC5C8CBA4C4E}"/>
              </a:ext>
            </a:extLst>
          </p:cNvPr>
          <p:cNvSpPr/>
          <p:nvPr/>
        </p:nvSpPr>
        <p:spPr>
          <a:xfrm>
            <a:off x="116305" y="30115"/>
            <a:ext cx="4908120" cy="277785"/>
          </a:xfrm>
          <a:prstGeom prst="rect">
            <a:avLst/>
          </a:prstGeom>
        </p:spPr>
        <p:txBody>
          <a:bodyPr wrap="square" lIns="92217" tIns="46109" rIns="92217" bIns="46109" anchor="ctr">
            <a:spAutoFit/>
          </a:bodyPr>
          <a:lstStyle/>
          <a:p>
            <a:pPr algn="l">
              <a:spcBef>
                <a:spcPts val="403"/>
              </a:spcBef>
            </a:pPr>
            <a:r>
              <a:rPr lang="en-US" sz="1200" b="1" dirty="0">
                <a:solidFill>
                  <a:schemeClr val="bg1"/>
                </a:solidFill>
                <a:latin typeface="Arial" panose="020B0604020202020204" pitchFamily="34" charset="0"/>
                <a:cs typeface="Arial" panose="020B0604020202020204" pitchFamily="34" charset="0"/>
              </a:rPr>
              <a:t>DAY 2: RCPS MASTERCLASS</a:t>
            </a:r>
          </a:p>
        </p:txBody>
      </p:sp>
      <p:sp>
        <p:nvSpPr>
          <p:cNvPr id="10" name="Isosceles Triangle 9">
            <a:extLst>
              <a:ext uri="{FF2B5EF4-FFF2-40B4-BE49-F238E27FC236}">
                <a16:creationId xmlns:a16="http://schemas.microsoft.com/office/drawing/2014/main" id="{9C0701E1-5BE5-5ADA-6588-E65CCE24DDFD}"/>
              </a:ext>
            </a:extLst>
          </p:cNvPr>
          <p:cNvSpPr/>
          <p:nvPr/>
        </p:nvSpPr>
        <p:spPr>
          <a:xfrm rot="5400000">
            <a:off x="50887" y="3970184"/>
            <a:ext cx="224950" cy="326722"/>
          </a:xfrm>
          <a:prstGeom prst="triangle">
            <a:avLst/>
          </a:prstGeom>
          <a:solidFill>
            <a:srgbClr val="C1D7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B119AE"/>
              </a:solidFill>
              <a:effectLst/>
              <a:uLnTx/>
              <a:uFillTx/>
              <a:latin typeface="Calibri" panose="020F0502020204030204"/>
              <a:ea typeface="+mn-ea"/>
              <a:cs typeface="+mn-cs"/>
            </a:endParaRPr>
          </a:p>
        </p:txBody>
      </p:sp>
      <p:graphicFrame>
        <p:nvGraphicFramePr>
          <p:cNvPr id="11" name="Table 10">
            <a:extLst>
              <a:ext uri="{FF2B5EF4-FFF2-40B4-BE49-F238E27FC236}">
                <a16:creationId xmlns:a16="http://schemas.microsoft.com/office/drawing/2014/main" id="{EBD7E678-FE6A-30EB-2125-95F33DF93DF0}"/>
              </a:ext>
            </a:extLst>
          </p:cNvPr>
          <p:cNvGraphicFramePr>
            <a:graphicFrameLocks noGrp="1"/>
          </p:cNvGraphicFramePr>
          <p:nvPr>
            <p:extLst>
              <p:ext uri="{D42A27DB-BD31-4B8C-83A1-F6EECF244321}">
                <p14:modId xmlns:p14="http://schemas.microsoft.com/office/powerpoint/2010/main" val="3669806805"/>
              </p:ext>
            </p:extLst>
          </p:nvPr>
        </p:nvGraphicFramePr>
        <p:xfrm>
          <a:off x="239697" y="3348164"/>
          <a:ext cx="4310908" cy="883920"/>
        </p:xfrm>
        <a:graphic>
          <a:graphicData uri="http://schemas.openxmlformats.org/drawingml/2006/table">
            <a:tbl>
              <a:tblPr firstRow="1" bandRow="1">
                <a:tableStyleId>{5C22544A-7EE6-4342-B048-85BDC9FD1C3A}</a:tableStyleId>
              </a:tblPr>
              <a:tblGrid>
                <a:gridCol w="1399032">
                  <a:extLst>
                    <a:ext uri="{9D8B030D-6E8A-4147-A177-3AD203B41FA5}">
                      <a16:colId xmlns:a16="http://schemas.microsoft.com/office/drawing/2014/main" val="3460872777"/>
                    </a:ext>
                  </a:extLst>
                </a:gridCol>
                <a:gridCol w="2911876">
                  <a:extLst>
                    <a:ext uri="{9D8B030D-6E8A-4147-A177-3AD203B41FA5}">
                      <a16:colId xmlns:a16="http://schemas.microsoft.com/office/drawing/2014/main" val="3929844881"/>
                    </a:ext>
                  </a:extLst>
                </a:gridCol>
              </a:tblGrid>
              <a:tr h="0">
                <a:tc gridSpan="2">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white"/>
                          </a:solidFill>
                          <a:effectLst/>
                          <a:uLnTx/>
                          <a:uFillTx/>
                          <a:latin typeface="+mn-lt"/>
                          <a:ea typeface="+mn-ea"/>
                          <a:cs typeface="+mn-cs"/>
                        </a:rPr>
                        <a:t>Day 2 AM Focus – Right Heart Catheterization &amp; Our Patients</a:t>
                      </a:r>
                      <a:endParaRPr kumimoji="0" lang="en-US" sz="1000" b="1" i="0" u="none" strike="noStrike" kern="1200" cap="none" spc="0" normalizeH="0" baseline="0" noProof="0" dirty="0">
                        <a:ln>
                          <a:noFill/>
                        </a:ln>
                        <a:solidFill>
                          <a:prstClr val="white"/>
                        </a:solidFill>
                        <a:effectLst/>
                        <a:uLnTx/>
                        <a:uFillTx/>
                        <a:latin typeface="Century Schoolbook" panose="02040604050505020304" pitchFamily="18" charset="0"/>
                        <a:ea typeface="Times New Roman" panose="02020603050405020304" pitchFamily="18" charset="0"/>
                        <a:cs typeface="Times New Roman" panose="02020603050405020304" pitchFamily="18" charset="0"/>
                      </a:endParaRPr>
                    </a:p>
                  </a:txBody>
                  <a:tcPr marL="121920" marR="121920" marT="34290" marB="3429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9285D"/>
                    </a:solidFill>
                  </a:tcPr>
                </a:tc>
                <a:tc hMerge="1">
                  <a:txBody>
                    <a:bodyPr/>
                    <a:lstStyle/>
                    <a:p>
                      <a:pPr algn="l"/>
                      <a:endParaRPr lang="en-US" sz="1100" dirty="0">
                        <a:latin typeface="+mn-lt"/>
                        <a:cs typeface="Arial" panose="020B0604020202020204" pitchFamily="34" charset="0"/>
                      </a:endParaRP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9285D"/>
                    </a:solidFill>
                  </a:tcPr>
                </a:tc>
                <a:extLst>
                  <a:ext uri="{0D108BD9-81ED-4DB2-BD59-A6C34878D82A}">
                    <a16:rowId xmlns:a16="http://schemas.microsoft.com/office/drawing/2014/main" val="150405150"/>
                  </a:ext>
                </a:extLst>
              </a:tr>
              <a:tr h="0">
                <a:tc>
                  <a:txBody>
                    <a:bodyPr/>
                    <a:lstStyle/>
                    <a:p>
                      <a:pPr algn="r"/>
                      <a:r>
                        <a:rPr lang="en-US" sz="1000" b="1" dirty="0">
                          <a:solidFill>
                            <a:srgbClr val="19285D"/>
                          </a:solidFill>
                          <a:latin typeface="+mn-lt"/>
                          <a:cs typeface="Arial" panose="020B0604020202020204" pitchFamily="34" charset="0"/>
                        </a:rPr>
                        <a:t>9:30-10:00 am</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Ice Breaker</a:t>
                      </a: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62979764"/>
                  </a:ext>
                </a:extLst>
              </a:tr>
              <a:tr h="0">
                <a:tc>
                  <a:txBody>
                    <a:bodyPr/>
                    <a:lstStyle/>
                    <a:p>
                      <a:pPr algn="r"/>
                      <a:r>
                        <a:rPr lang="en-US" sz="1000" b="1" dirty="0">
                          <a:solidFill>
                            <a:srgbClr val="19285D"/>
                          </a:solidFill>
                          <a:latin typeface="+mn-lt"/>
                          <a:cs typeface="Arial" panose="020B0604020202020204" pitchFamily="34" charset="0"/>
                        </a:rPr>
                        <a:t>9:30-10:45 am </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spcBef>
                          <a:spcPts val="0"/>
                        </a:spcBef>
                        <a:spcAft>
                          <a:spcPts val="0"/>
                        </a:spcAft>
                      </a:pPr>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RHC Clinical Cultivator</a:t>
                      </a: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30955845"/>
                  </a:ext>
                </a:extLst>
              </a:tr>
              <a:tr h="0">
                <a:tc>
                  <a:txBody>
                    <a:bodyPr/>
                    <a:lstStyle/>
                    <a:p>
                      <a:pPr algn="r"/>
                      <a:r>
                        <a:rPr lang="en-US" sz="1000" b="1" kern="1200" dirty="0">
                          <a:solidFill>
                            <a:srgbClr val="19285D"/>
                          </a:solidFill>
                          <a:latin typeface="+mn-lt"/>
                          <a:ea typeface="+mn-ea"/>
                          <a:cs typeface="Arial" panose="020B0604020202020204" pitchFamily="34" charset="0"/>
                        </a:rPr>
                        <a:t>11:15 am-12:00 pm </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Patient Identifiers</a:t>
                      </a:r>
                      <a:endParaRPr lang="en-US" sz="1000" b="1" dirty="0">
                        <a:solidFill>
                          <a:srgbClr val="19285D"/>
                        </a:solidFill>
                        <a:latin typeface="+mn-lt"/>
                        <a:cs typeface="Arial" panose="020B0604020202020204" pitchFamily="34" charset="0"/>
                      </a:endParaRP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897116"/>
                  </a:ext>
                </a:extLst>
              </a:tr>
            </a:tbl>
          </a:graphicData>
        </a:graphic>
      </p:graphicFrame>
      <p:graphicFrame>
        <p:nvGraphicFramePr>
          <p:cNvPr id="12" name="Table 11">
            <a:extLst>
              <a:ext uri="{FF2B5EF4-FFF2-40B4-BE49-F238E27FC236}">
                <a16:creationId xmlns:a16="http://schemas.microsoft.com/office/drawing/2014/main" id="{E92A332E-639E-B7DC-A574-1FA835F9C23A}"/>
              </a:ext>
            </a:extLst>
          </p:cNvPr>
          <p:cNvGraphicFramePr>
            <a:graphicFrameLocks noGrp="1"/>
          </p:cNvGraphicFramePr>
          <p:nvPr>
            <p:extLst>
              <p:ext uri="{D42A27DB-BD31-4B8C-83A1-F6EECF244321}">
                <p14:modId xmlns:p14="http://schemas.microsoft.com/office/powerpoint/2010/main" val="2982971137"/>
              </p:ext>
            </p:extLst>
          </p:nvPr>
        </p:nvGraphicFramePr>
        <p:xfrm>
          <a:off x="239697" y="4230065"/>
          <a:ext cx="4315702" cy="1310640"/>
        </p:xfrm>
        <a:graphic>
          <a:graphicData uri="http://schemas.openxmlformats.org/drawingml/2006/table">
            <a:tbl>
              <a:tblPr firstRow="1" bandRow="1">
                <a:tableStyleId>{5C22544A-7EE6-4342-B048-85BDC9FD1C3A}</a:tableStyleId>
              </a:tblPr>
              <a:tblGrid>
                <a:gridCol w="1397298">
                  <a:extLst>
                    <a:ext uri="{9D8B030D-6E8A-4147-A177-3AD203B41FA5}">
                      <a16:colId xmlns:a16="http://schemas.microsoft.com/office/drawing/2014/main" val="3460872777"/>
                    </a:ext>
                  </a:extLst>
                </a:gridCol>
                <a:gridCol w="2918404">
                  <a:extLst>
                    <a:ext uri="{9D8B030D-6E8A-4147-A177-3AD203B41FA5}">
                      <a16:colId xmlns:a16="http://schemas.microsoft.com/office/drawing/2014/main" val="3929844881"/>
                    </a:ext>
                  </a:extLst>
                </a:gridCol>
              </a:tblGrid>
              <a:tr h="131696">
                <a:tc gridSpan="2">
                  <a:txBody>
                    <a:bodyPr/>
                    <a:lstStyle/>
                    <a:p>
                      <a:pPr marL="0" marR="0">
                        <a:spcBef>
                          <a:spcPts val="0"/>
                        </a:spcBef>
                        <a:spcAft>
                          <a:spcPts val="0"/>
                        </a:spcAft>
                      </a:pPr>
                      <a:r>
                        <a:rPr lang="en-US" sz="900" dirty="0">
                          <a:effectLst/>
                        </a:rPr>
                        <a:t>Day 2 PM Focus – Right Heart Catheterization: Connection is Crucial/Application </a:t>
                      </a:r>
                      <a:endParaRPr lang="en-US" sz="900" dirty="0">
                        <a:effectLst/>
                        <a:latin typeface="Century Schoolbook" panose="02040604050505020304" pitchFamily="18" charset="0"/>
                        <a:ea typeface="Times New Roman" panose="02020603050405020304" pitchFamily="18" charset="0"/>
                        <a:cs typeface="Times New Roman" panose="02020603050405020304" pitchFamily="18" charset="0"/>
                      </a:endParaRPr>
                    </a:p>
                  </a:txBody>
                  <a:tcPr marL="121920" marR="121920" marT="34290" marB="3429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9285D"/>
                    </a:solidFill>
                  </a:tcPr>
                </a:tc>
                <a:tc hMerge="1">
                  <a:txBody>
                    <a:bodyPr/>
                    <a:lstStyle/>
                    <a:p>
                      <a:pPr algn="l"/>
                      <a:endParaRPr lang="en-US" sz="1100" dirty="0">
                        <a:latin typeface="+mn-lt"/>
                        <a:cs typeface="Arial" panose="020B0604020202020204" pitchFamily="34" charset="0"/>
                      </a:endParaRP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9285D"/>
                    </a:solidFill>
                  </a:tcPr>
                </a:tc>
                <a:extLst>
                  <a:ext uri="{0D108BD9-81ED-4DB2-BD59-A6C34878D82A}">
                    <a16:rowId xmlns:a16="http://schemas.microsoft.com/office/drawing/2014/main" val="150405150"/>
                  </a:ext>
                </a:extLst>
              </a:tr>
              <a:tr h="131696">
                <a:tc>
                  <a:txBody>
                    <a:bodyPr/>
                    <a:lstStyle/>
                    <a:p>
                      <a:pPr algn="r"/>
                      <a:r>
                        <a:rPr lang="en-US" sz="1000" b="1" dirty="0">
                          <a:solidFill>
                            <a:srgbClr val="19285D"/>
                          </a:solidFill>
                          <a:latin typeface="+mn-lt"/>
                          <a:cs typeface="Arial" panose="020B0604020202020204" pitchFamily="34" charset="0"/>
                        </a:rPr>
                        <a:t>12:00-1:15 pm</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LUNCH</a:t>
                      </a: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762979764"/>
                  </a:ext>
                </a:extLst>
              </a:tr>
              <a:tr h="131696">
                <a:tc>
                  <a:txBody>
                    <a:bodyPr/>
                    <a:lstStyle/>
                    <a:p>
                      <a:pPr algn="r"/>
                      <a:r>
                        <a:rPr lang="en-US" sz="1000" b="1" dirty="0">
                          <a:solidFill>
                            <a:srgbClr val="19285D"/>
                          </a:solidFill>
                          <a:latin typeface="+mn-lt"/>
                          <a:cs typeface="Arial" panose="020B0604020202020204" pitchFamily="34" charset="0"/>
                        </a:rPr>
                        <a:t>1:15-2:15 pm</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Lead the Dialogue: Listening/Questioning</a:t>
                      </a: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769089221"/>
                  </a:ext>
                </a:extLst>
              </a:tr>
              <a:tr h="131696">
                <a:tc>
                  <a:txBody>
                    <a:bodyPr/>
                    <a:lstStyle/>
                    <a:p>
                      <a:pPr marL="0" marR="0" lvl="0" indent="0" algn="r" defTabSz="412016" rtl="0" eaLnBrk="1" fontAlgn="auto" latinLnBrk="0" hangingPunct="0">
                        <a:lnSpc>
                          <a:spcPct val="100000"/>
                        </a:lnSpc>
                        <a:spcBef>
                          <a:spcPts val="0"/>
                        </a:spcBef>
                        <a:spcAft>
                          <a:spcPts val="0"/>
                        </a:spcAft>
                        <a:buClrTx/>
                        <a:buSzTx/>
                        <a:buFontTx/>
                        <a:buNone/>
                        <a:tabLst/>
                        <a:defRPr/>
                      </a:pPr>
                      <a:r>
                        <a:rPr lang="en-US" sz="1000" b="1" dirty="0">
                          <a:solidFill>
                            <a:srgbClr val="19285D"/>
                          </a:solidFill>
                          <a:latin typeface="+mn-lt"/>
                          <a:cs typeface="Arial" panose="020B0604020202020204" pitchFamily="34" charset="0"/>
                        </a:rPr>
                        <a:t>2:15-2:30 pm</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BREAK</a:t>
                      </a:r>
                      <a:endParaRPr lang="en-US" sz="1000" dirty="0">
                        <a:solidFill>
                          <a:srgbClr val="53565A"/>
                        </a:solidFill>
                        <a:latin typeface="+mn-lt"/>
                        <a:cs typeface="Arial" panose="020B0604020202020204" pitchFamily="34" charset="0"/>
                      </a:endParaRP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901434639"/>
                  </a:ext>
                </a:extLst>
              </a:tr>
              <a:tr h="131696">
                <a:tc>
                  <a:txBody>
                    <a:bodyPr/>
                    <a:lstStyle/>
                    <a:p>
                      <a:pPr algn="r"/>
                      <a:r>
                        <a:rPr lang="en-US" sz="1000" b="1" kern="1200" dirty="0">
                          <a:solidFill>
                            <a:srgbClr val="19285D"/>
                          </a:solidFill>
                          <a:latin typeface="+mn-lt"/>
                          <a:ea typeface="+mn-ea"/>
                          <a:cs typeface="Arial" panose="020B0604020202020204" pitchFamily="34" charset="0"/>
                        </a:rPr>
                        <a:t>2:30-3:45 pm</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Managing ‘Rabbit Holes’</a:t>
                      </a:r>
                      <a:endParaRPr lang="en-US" sz="1000" b="1" dirty="0">
                        <a:solidFill>
                          <a:srgbClr val="19285D"/>
                        </a:solidFill>
                        <a:latin typeface="+mn-lt"/>
                        <a:cs typeface="Arial" panose="020B0604020202020204" pitchFamily="34" charset="0"/>
                      </a:endParaRP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897116"/>
                  </a:ext>
                </a:extLst>
              </a:tr>
              <a:tr h="131696">
                <a:tc>
                  <a:txBody>
                    <a:bodyPr/>
                    <a:lstStyle/>
                    <a:p>
                      <a:pPr algn="r"/>
                      <a:r>
                        <a:rPr lang="en-US" sz="1000" b="1" kern="1200" dirty="0">
                          <a:solidFill>
                            <a:srgbClr val="19285D"/>
                          </a:solidFill>
                          <a:latin typeface="+mn-lt"/>
                          <a:ea typeface="+mn-ea"/>
                          <a:cs typeface="Arial" panose="020B0604020202020204" pitchFamily="34" charset="0"/>
                        </a:rPr>
                        <a:t>3:45-5:15 pm</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Dialogue Duos</a:t>
                      </a: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453478042"/>
                  </a:ext>
                </a:extLst>
              </a:tr>
            </a:tbl>
          </a:graphicData>
        </a:graphic>
      </p:graphicFrame>
    </p:spTree>
    <p:extLst>
      <p:ext uri="{BB962C8B-B14F-4D97-AF65-F5344CB8AC3E}">
        <p14:creationId xmlns:p14="http://schemas.microsoft.com/office/powerpoint/2010/main" val="2533784767"/>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6375" y="546100"/>
            <a:ext cx="4365625" cy="2455863"/>
          </a:xfrm>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600"/>
              </a:spcBef>
              <a:spcAft>
                <a:spcPts val="0"/>
              </a:spcAft>
              <a:buClr>
                <a:srgbClr val="C1D72E"/>
              </a:buClr>
              <a:buSzTx/>
              <a:buFont typeface="Arial" panose="020B0604020202020204" pitchFamily="34" charset="0"/>
              <a:buChar char="•"/>
              <a:tabLst/>
              <a:defRPr/>
            </a:pPr>
            <a:r>
              <a:rPr lang="en-US" b="1" dirty="0">
                <a:solidFill>
                  <a:prstClr val="black"/>
                </a:solidFill>
              </a:rPr>
              <a:t>Review </a:t>
            </a:r>
            <a:r>
              <a:rPr lang="en-US" dirty="0">
                <a:solidFill>
                  <a:prstClr val="black"/>
                </a:solidFill>
              </a:rPr>
              <a:t>on-screen instructions.</a:t>
            </a:r>
          </a:p>
          <a:p>
            <a:pPr marL="171450" marR="0" lvl="0" indent="-171450" algn="l" defTabSz="914400" rtl="0" eaLnBrk="1" fontAlgn="auto" latinLnBrk="0" hangingPunct="1">
              <a:lnSpc>
                <a:spcPct val="100000"/>
              </a:lnSpc>
              <a:spcBef>
                <a:spcPts val="600"/>
              </a:spcBef>
              <a:spcAft>
                <a:spcPts val="0"/>
              </a:spcAft>
              <a:buClr>
                <a:srgbClr val="C1D72E"/>
              </a:buClr>
              <a:buSzTx/>
              <a:buFont typeface="Arial" panose="020B0604020202020204" pitchFamily="34" charset="0"/>
              <a:buChar char="•"/>
              <a:tabLst/>
              <a:defRPr/>
            </a:pPr>
            <a:r>
              <a:rPr lang="en-US" b="1" dirty="0">
                <a:solidFill>
                  <a:prstClr val="black"/>
                </a:solidFill>
              </a:rPr>
              <a:t>Direct</a:t>
            </a:r>
            <a:r>
              <a:rPr lang="en-US" dirty="0">
                <a:solidFill>
                  <a:prstClr val="black"/>
                </a:solidFill>
              </a:rPr>
              <a:t> the 3 prepared nonparticipants (i.e., Howard, Melissa, Sandeep) who will present their individual HCP response statements to their three separate locations in the room.</a:t>
            </a:r>
          </a:p>
          <a:p>
            <a:pPr>
              <a:spcBef>
                <a:spcPts val="600"/>
              </a:spcBef>
              <a:defRPr/>
            </a:pPr>
            <a:r>
              <a:rPr lang="en-US" b="1" dirty="0">
                <a:solidFill>
                  <a:prstClr val="black"/>
                </a:solidFill>
              </a:rPr>
              <a:t>Advance</a:t>
            </a:r>
            <a:r>
              <a:rPr lang="en-US" dirty="0">
                <a:solidFill>
                  <a:prstClr val="black"/>
                </a:solidFill>
              </a:rPr>
              <a:t> the slide to continue the activity.</a:t>
            </a:r>
          </a:p>
          <a:p>
            <a:pPr marL="171450" marR="0" lvl="0" indent="-171450" algn="l" defTabSz="914400" rtl="0" eaLnBrk="1" fontAlgn="auto" latinLnBrk="0" hangingPunct="1">
              <a:lnSpc>
                <a:spcPct val="100000"/>
              </a:lnSpc>
              <a:spcBef>
                <a:spcPts val="600"/>
              </a:spcBef>
              <a:spcAft>
                <a:spcPts val="0"/>
              </a:spcAft>
              <a:buClr>
                <a:srgbClr val="C1D72E"/>
              </a:buClr>
              <a:buSzTx/>
              <a:buFont typeface="Arial" panose="020B0604020202020204" pitchFamily="34" charset="0"/>
              <a:buChar char="•"/>
              <a:tabLst/>
              <a:defRPr/>
            </a:pPr>
            <a:endParaRPr lang="en-US" dirty="0">
              <a:solidFill>
                <a:prstClr val="black"/>
              </a:solidFill>
            </a:endParaRPr>
          </a:p>
          <a:p>
            <a:pPr lvl="2"/>
            <a:endParaRPr lang="en-US" sz="900" dirty="0"/>
          </a:p>
        </p:txBody>
      </p:sp>
      <p:sp>
        <p:nvSpPr>
          <p:cNvPr id="4" name="Rectangle 3">
            <a:extLst>
              <a:ext uri="{FF2B5EF4-FFF2-40B4-BE49-F238E27FC236}">
                <a16:creationId xmlns:a16="http://schemas.microsoft.com/office/drawing/2014/main" id="{42B8451F-7421-F79B-A455-E65B44B66339}"/>
              </a:ext>
            </a:extLst>
          </p:cNvPr>
          <p:cNvSpPr/>
          <p:nvPr/>
        </p:nvSpPr>
        <p:spPr>
          <a:xfrm>
            <a:off x="116305" y="30115"/>
            <a:ext cx="4908120" cy="277785"/>
          </a:xfrm>
          <a:prstGeom prst="rect">
            <a:avLst/>
          </a:prstGeom>
        </p:spPr>
        <p:txBody>
          <a:bodyPr wrap="square" lIns="92217" tIns="46109" rIns="92217" bIns="46109" anchor="ctr">
            <a:spAutoFit/>
          </a:bodyPr>
          <a:lstStyle/>
          <a:p>
            <a:pPr algn="l">
              <a:spcBef>
                <a:spcPts val="403"/>
              </a:spcBef>
            </a:pPr>
            <a:r>
              <a:rPr lang="en-US" sz="1200" b="1" dirty="0">
                <a:solidFill>
                  <a:schemeClr val="bg1"/>
                </a:solidFill>
                <a:latin typeface="Arial" panose="020B0604020202020204" pitchFamily="34" charset="0"/>
                <a:cs typeface="Arial" panose="020B0604020202020204" pitchFamily="34" charset="0"/>
              </a:rPr>
              <a:t>DAY 2: RCPS MASTERCLASS</a:t>
            </a:r>
          </a:p>
        </p:txBody>
      </p:sp>
      <p:sp>
        <p:nvSpPr>
          <p:cNvPr id="5" name="Isosceles Triangle 4">
            <a:extLst>
              <a:ext uri="{FF2B5EF4-FFF2-40B4-BE49-F238E27FC236}">
                <a16:creationId xmlns:a16="http://schemas.microsoft.com/office/drawing/2014/main" id="{3C1B7074-4AF8-AAAC-F3A1-C856310458B0}"/>
              </a:ext>
            </a:extLst>
          </p:cNvPr>
          <p:cNvSpPr/>
          <p:nvPr/>
        </p:nvSpPr>
        <p:spPr>
          <a:xfrm rot="5400000">
            <a:off x="50887" y="3970184"/>
            <a:ext cx="224950" cy="326722"/>
          </a:xfrm>
          <a:prstGeom prst="triangle">
            <a:avLst/>
          </a:prstGeom>
          <a:solidFill>
            <a:srgbClr val="C1D7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B119AE"/>
              </a:solidFill>
              <a:effectLst/>
              <a:uLnTx/>
              <a:uFillTx/>
              <a:latin typeface="Calibri" panose="020F0502020204030204"/>
              <a:ea typeface="+mn-ea"/>
              <a:cs typeface="+mn-cs"/>
            </a:endParaRPr>
          </a:p>
        </p:txBody>
      </p:sp>
      <p:graphicFrame>
        <p:nvGraphicFramePr>
          <p:cNvPr id="6" name="Table 5">
            <a:extLst>
              <a:ext uri="{FF2B5EF4-FFF2-40B4-BE49-F238E27FC236}">
                <a16:creationId xmlns:a16="http://schemas.microsoft.com/office/drawing/2014/main" id="{8665C82D-23C1-1DB9-4E1D-D4CB534D4D92}"/>
              </a:ext>
            </a:extLst>
          </p:cNvPr>
          <p:cNvGraphicFramePr>
            <a:graphicFrameLocks noGrp="1"/>
          </p:cNvGraphicFramePr>
          <p:nvPr>
            <p:extLst>
              <p:ext uri="{D42A27DB-BD31-4B8C-83A1-F6EECF244321}">
                <p14:modId xmlns:p14="http://schemas.microsoft.com/office/powerpoint/2010/main" val="111310045"/>
              </p:ext>
            </p:extLst>
          </p:nvPr>
        </p:nvGraphicFramePr>
        <p:xfrm>
          <a:off x="239697" y="3348164"/>
          <a:ext cx="4310908" cy="883920"/>
        </p:xfrm>
        <a:graphic>
          <a:graphicData uri="http://schemas.openxmlformats.org/drawingml/2006/table">
            <a:tbl>
              <a:tblPr firstRow="1" bandRow="1">
                <a:tableStyleId>{5C22544A-7EE6-4342-B048-85BDC9FD1C3A}</a:tableStyleId>
              </a:tblPr>
              <a:tblGrid>
                <a:gridCol w="1399032">
                  <a:extLst>
                    <a:ext uri="{9D8B030D-6E8A-4147-A177-3AD203B41FA5}">
                      <a16:colId xmlns:a16="http://schemas.microsoft.com/office/drawing/2014/main" val="3460872777"/>
                    </a:ext>
                  </a:extLst>
                </a:gridCol>
                <a:gridCol w="2911876">
                  <a:extLst>
                    <a:ext uri="{9D8B030D-6E8A-4147-A177-3AD203B41FA5}">
                      <a16:colId xmlns:a16="http://schemas.microsoft.com/office/drawing/2014/main" val="3929844881"/>
                    </a:ext>
                  </a:extLst>
                </a:gridCol>
              </a:tblGrid>
              <a:tr h="0">
                <a:tc gridSpan="2">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white"/>
                          </a:solidFill>
                          <a:effectLst/>
                          <a:uLnTx/>
                          <a:uFillTx/>
                          <a:latin typeface="+mn-lt"/>
                          <a:ea typeface="+mn-ea"/>
                          <a:cs typeface="+mn-cs"/>
                        </a:rPr>
                        <a:t>Day 2 AM Focus – Right Heart Catheterization &amp; Our Patients</a:t>
                      </a:r>
                      <a:endParaRPr kumimoji="0" lang="en-US" sz="1000" b="1" i="0" u="none" strike="noStrike" kern="1200" cap="none" spc="0" normalizeH="0" baseline="0" noProof="0" dirty="0">
                        <a:ln>
                          <a:noFill/>
                        </a:ln>
                        <a:solidFill>
                          <a:prstClr val="white"/>
                        </a:solidFill>
                        <a:effectLst/>
                        <a:uLnTx/>
                        <a:uFillTx/>
                        <a:latin typeface="Century Schoolbook" panose="02040604050505020304" pitchFamily="18" charset="0"/>
                        <a:ea typeface="Times New Roman" panose="02020603050405020304" pitchFamily="18" charset="0"/>
                        <a:cs typeface="Times New Roman" panose="02020603050405020304" pitchFamily="18" charset="0"/>
                      </a:endParaRPr>
                    </a:p>
                  </a:txBody>
                  <a:tcPr marL="121920" marR="121920" marT="34290" marB="3429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9285D"/>
                    </a:solidFill>
                  </a:tcPr>
                </a:tc>
                <a:tc hMerge="1">
                  <a:txBody>
                    <a:bodyPr/>
                    <a:lstStyle/>
                    <a:p>
                      <a:pPr algn="l"/>
                      <a:endParaRPr lang="en-US" sz="1100" dirty="0">
                        <a:latin typeface="+mn-lt"/>
                        <a:cs typeface="Arial" panose="020B0604020202020204" pitchFamily="34" charset="0"/>
                      </a:endParaRP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9285D"/>
                    </a:solidFill>
                  </a:tcPr>
                </a:tc>
                <a:extLst>
                  <a:ext uri="{0D108BD9-81ED-4DB2-BD59-A6C34878D82A}">
                    <a16:rowId xmlns:a16="http://schemas.microsoft.com/office/drawing/2014/main" val="150405150"/>
                  </a:ext>
                </a:extLst>
              </a:tr>
              <a:tr h="0">
                <a:tc>
                  <a:txBody>
                    <a:bodyPr/>
                    <a:lstStyle/>
                    <a:p>
                      <a:pPr algn="r"/>
                      <a:r>
                        <a:rPr lang="en-US" sz="1000" b="1" dirty="0">
                          <a:solidFill>
                            <a:srgbClr val="19285D"/>
                          </a:solidFill>
                          <a:latin typeface="+mn-lt"/>
                          <a:cs typeface="Arial" panose="020B0604020202020204" pitchFamily="34" charset="0"/>
                        </a:rPr>
                        <a:t>9:30-10:00 am</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Ice Breaker</a:t>
                      </a: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62979764"/>
                  </a:ext>
                </a:extLst>
              </a:tr>
              <a:tr h="0">
                <a:tc>
                  <a:txBody>
                    <a:bodyPr/>
                    <a:lstStyle/>
                    <a:p>
                      <a:pPr algn="r"/>
                      <a:r>
                        <a:rPr lang="en-US" sz="1000" b="1" dirty="0">
                          <a:solidFill>
                            <a:srgbClr val="19285D"/>
                          </a:solidFill>
                          <a:latin typeface="+mn-lt"/>
                          <a:cs typeface="Arial" panose="020B0604020202020204" pitchFamily="34" charset="0"/>
                        </a:rPr>
                        <a:t>9:30-10:45 am </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spcBef>
                          <a:spcPts val="0"/>
                        </a:spcBef>
                        <a:spcAft>
                          <a:spcPts val="0"/>
                        </a:spcAft>
                      </a:pPr>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RHC Clinical Cultivator</a:t>
                      </a: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30955845"/>
                  </a:ext>
                </a:extLst>
              </a:tr>
              <a:tr h="0">
                <a:tc>
                  <a:txBody>
                    <a:bodyPr/>
                    <a:lstStyle/>
                    <a:p>
                      <a:pPr algn="r"/>
                      <a:r>
                        <a:rPr lang="en-US" sz="1000" b="1" kern="1200" dirty="0">
                          <a:solidFill>
                            <a:srgbClr val="19285D"/>
                          </a:solidFill>
                          <a:latin typeface="+mn-lt"/>
                          <a:ea typeface="+mn-ea"/>
                          <a:cs typeface="Arial" panose="020B0604020202020204" pitchFamily="34" charset="0"/>
                        </a:rPr>
                        <a:t>11:15 am-12:00 pm </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Patient Identifiers</a:t>
                      </a:r>
                      <a:endParaRPr lang="en-US" sz="1000" b="1" dirty="0">
                        <a:solidFill>
                          <a:srgbClr val="19285D"/>
                        </a:solidFill>
                        <a:latin typeface="+mn-lt"/>
                        <a:cs typeface="Arial" panose="020B0604020202020204" pitchFamily="34" charset="0"/>
                      </a:endParaRP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897116"/>
                  </a:ext>
                </a:extLst>
              </a:tr>
            </a:tbl>
          </a:graphicData>
        </a:graphic>
      </p:graphicFrame>
      <p:graphicFrame>
        <p:nvGraphicFramePr>
          <p:cNvPr id="8" name="Table 7">
            <a:extLst>
              <a:ext uri="{FF2B5EF4-FFF2-40B4-BE49-F238E27FC236}">
                <a16:creationId xmlns:a16="http://schemas.microsoft.com/office/drawing/2014/main" id="{3FD179C4-6D27-C5E2-1D78-80B689644593}"/>
              </a:ext>
            </a:extLst>
          </p:cNvPr>
          <p:cNvGraphicFramePr>
            <a:graphicFrameLocks noGrp="1"/>
          </p:cNvGraphicFramePr>
          <p:nvPr>
            <p:extLst>
              <p:ext uri="{D42A27DB-BD31-4B8C-83A1-F6EECF244321}">
                <p14:modId xmlns:p14="http://schemas.microsoft.com/office/powerpoint/2010/main" val="1527156220"/>
              </p:ext>
            </p:extLst>
          </p:nvPr>
        </p:nvGraphicFramePr>
        <p:xfrm>
          <a:off x="239697" y="4230065"/>
          <a:ext cx="4315702" cy="1310640"/>
        </p:xfrm>
        <a:graphic>
          <a:graphicData uri="http://schemas.openxmlformats.org/drawingml/2006/table">
            <a:tbl>
              <a:tblPr firstRow="1" bandRow="1">
                <a:tableStyleId>{5C22544A-7EE6-4342-B048-85BDC9FD1C3A}</a:tableStyleId>
              </a:tblPr>
              <a:tblGrid>
                <a:gridCol w="1397298">
                  <a:extLst>
                    <a:ext uri="{9D8B030D-6E8A-4147-A177-3AD203B41FA5}">
                      <a16:colId xmlns:a16="http://schemas.microsoft.com/office/drawing/2014/main" val="3460872777"/>
                    </a:ext>
                  </a:extLst>
                </a:gridCol>
                <a:gridCol w="2918404">
                  <a:extLst>
                    <a:ext uri="{9D8B030D-6E8A-4147-A177-3AD203B41FA5}">
                      <a16:colId xmlns:a16="http://schemas.microsoft.com/office/drawing/2014/main" val="3929844881"/>
                    </a:ext>
                  </a:extLst>
                </a:gridCol>
              </a:tblGrid>
              <a:tr h="131696">
                <a:tc gridSpan="2">
                  <a:txBody>
                    <a:bodyPr/>
                    <a:lstStyle/>
                    <a:p>
                      <a:pPr marL="0" marR="0">
                        <a:spcBef>
                          <a:spcPts val="0"/>
                        </a:spcBef>
                        <a:spcAft>
                          <a:spcPts val="0"/>
                        </a:spcAft>
                      </a:pPr>
                      <a:r>
                        <a:rPr lang="en-US" sz="900" dirty="0">
                          <a:effectLst/>
                        </a:rPr>
                        <a:t>Day 2 PM Focus – Right Heart Catheterization: Connection is Crucial/Application </a:t>
                      </a:r>
                      <a:endParaRPr lang="en-US" sz="900" dirty="0">
                        <a:effectLst/>
                        <a:latin typeface="Century Schoolbook" panose="02040604050505020304" pitchFamily="18" charset="0"/>
                        <a:ea typeface="Times New Roman" panose="02020603050405020304" pitchFamily="18" charset="0"/>
                        <a:cs typeface="Times New Roman" panose="02020603050405020304" pitchFamily="18" charset="0"/>
                      </a:endParaRPr>
                    </a:p>
                  </a:txBody>
                  <a:tcPr marL="121920" marR="121920" marT="34290" marB="3429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9285D"/>
                    </a:solidFill>
                  </a:tcPr>
                </a:tc>
                <a:tc hMerge="1">
                  <a:txBody>
                    <a:bodyPr/>
                    <a:lstStyle/>
                    <a:p>
                      <a:pPr algn="l"/>
                      <a:endParaRPr lang="en-US" sz="1100" dirty="0">
                        <a:latin typeface="+mn-lt"/>
                        <a:cs typeface="Arial" panose="020B0604020202020204" pitchFamily="34" charset="0"/>
                      </a:endParaRP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9285D"/>
                    </a:solidFill>
                  </a:tcPr>
                </a:tc>
                <a:extLst>
                  <a:ext uri="{0D108BD9-81ED-4DB2-BD59-A6C34878D82A}">
                    <a16:rowId xmlns:a16="http://schemas.microsoft.com/office/drawing/2014/main" val="150405150"/>
                  </a:ext>
                </a:extLst>
              </a:tr>
              <a:tr h="131696">
                <a:tc>
                  <a:txBody>
                    <a:bodyPr/>
                    <a:lstStyle/>
                    <a:p>
                      <a:pPr algn="r"/>
                      <a:r>
                        <a:rPr lang="en-US" sz="1000" b="1" dirty="0">
                          <a:solidFill>
                            <a:srgbClr val="19285D"/>
                          </a:solidFill>
                          <a:latin typeface="+mn-lt"/>
                          <a:cs typeface="Arial" panose="020B0604020202020204" pitchFamily="34" charset="0"/>
                        </a:rPr>
                        <a:t>12:00-1:15 pm</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LUNCH</a:t>
                      </a: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762979764"/>
                  </a:ext>
                </a:extLst>
              </a:tr>
              <a:tr h="131696">
                <a:tc>
                  <a:txBody>
                    <a:bodyPr/>
                    <a:lstStyle/>
                    <a:p>
                      <a:pPr algn="r"/>
                      <a:r>
                        <a:rPr lang="en-US" sz="1000" b="1" dirty="0">
                          <a:solidFill>
                            <a:srgbClr val="19285D"/>
                          </a:solidFill>
                          <a:latin typeface="+mn-lt"/>
                          <a:cs typeface="Arial" panose="020B0604020202020204" pitchFamily="34" charset="0"/>
                        </a:rPr>
                        <a:t>1:15-2:15 pm</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Lead the Dialogue: Listening/Questioning</a:t>
                      </a: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769089221"/>
                  </a:ext>
                </a:extLst>
              </a:tr>
              <a:tr h="131696">
                <a:tc>
                  <a:txBody>
                    <a:bodyPr/>
                    <a:lstStyle/>
                    <a:p>
                      <a:pPr marL="0" marR="0" lvl="0" indent="0" algn="r" defTabSz="412016" rtl="0" eaLnBrk="1" fontAlgn="auto" latinLnBrk="0" hangingPunct="0">
                        <a:lnSpc>
                          <a:spcPct val="100000"/>
                        </a:lnSpc>
                        <a:spcBef>
                          <a:spcPts val="0"/>
                        </a:spcBef>
                        <a:spcAft>
                          <a:spcPts val="0"/>
                        </a:spcAft>
                        <a:buClrTx/>
                        <a:buSzTx/>
                        <a:buFontTx/>
                        <a:buNone/>
                        <a:tabLst/>
                        <a:defRPr/>
                      </a:pPr>
                      <a:r>
                        <a:rPr lang="en-US" sz="1000" b="1" dirty="0">
                          <a:solidFill>
                            <a:srgbClr val="19285D"/>
                          </a:solidFill>
                          <a:latin typeface="+mn-lt"/>
                          <a:cs typeface="Arial" panose="020B0604020202020204" pitchFamily="34" charset="0"/>
                        </a:rPr>
                        <a:t>2:15-2:30 pm</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BREAK</a:t>
                      </a:r>
                      <a:endParaRPr lang="en-US" sz="1000" dirty="0">
                        <a:solidFill>
                          <a:srgbClr val="53565A"/>
                        </a:solidFill>
                        <a:latin typeface="+mn-lt"/>
                        <a:cs typeface="Arial" panose="020B0604020202020204" pitchFamily="34" charset="0"/>
                      </a:endParaRP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901434639"/>
                  </a:ext>
                </a:extLst>
              </a:tr>
              <a:tr h="131696">
                <a:tc>
                  <a:txBody>
                    <a:bodyPr/>
                    <a:lstStyle/>
                    <a:p>
                      <a:pPr algn="r"/>
                      <a:r>
                        <a:rPr lang="en-US" sz="1000" b="1" kern="1200" dirty="0">
                          <a:solidFill>
                            <a:srgbClr val="19285D"/>
                          </a:solidFill>
                          <a:latin typeface="+mn-lt"/>
                          <a:ea typeface="+mn-ea"/>
                          <a:cs typeface="Arial" panose="020B0604020202020204" pitchFamily="34" charset="0"/>
                        </a:rPr>
                        <a:t>2:30-3:45 pm</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Managing ‘Rabbit Holes’</a:t>
                      </a:r>
                      <a:endParaRPr lang="en-US" sz="1000" b="1" dirty="0">
                        <a:solidFill>
                          <a:srgbClr val="19285D"/>
                        </a:solidFill>
                        <a:latin typeface="+mn-lt"/>
                        <a:cs typeface="Arial" panose="020B0604020202020204" pitchFamily="34" charset="0"/>
                      </a:endParaRP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897116"/>
                  </a:ext>
                </a:extLst>
              </a:tr>
              <a:tr h="131696">
                <a:tc>
                  <a:txBody>
                    <a:bodyPr/>
                    <a:lstStyle/>
                    <a:p>
                      <a:pPr algn="r"/>
                      <a:r>
                        <a:rPr lang="en-US" sz="1000" b="1" kern="1200" dirty="0">
                          <a:solidFill>
                            <a:srgbClr val="19285D"/>
                          </a:solidFill>
                          <a:latin typeface="+mn-lt"/>
                          <a:ea typeface="+mn-ea"/>
                          <a:cs typeface="Arial" panose="020B0604020202020204" pitchFamily="34" charset="0"/>
                        </a:rPr>
                        <a:t>3:45-5:15 pm</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Dialogue Duos</a:t>
                      </a: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453478042"/>
                  </a:ext>
                </a:extLst>
              </a:tr>
            </a:tbl>
          </a:graphicData>
        </a:graphic>
      </p:graphicFrame>
    </p:spTree>
    <p:extLst>
      <p:ext uri="{BB962C8B-B14F-4D97-AF65-F5344CB8AC3E}">
        <p14:creationId xmlns:p14="http://schemas.microsoft.com/office/powerpoint/2010/main" val="1615948401"/>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6375" y="546100"/>
            <a:ext cx="4365625" cy="2455863"/>
          </a:xfrm>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600"/>
              </a:spcBef>
              <a:spcAft>
                <a:spcPts val="0"/>
              </a:spcAft>
              <a:buClr>
                <a:srgbClr val="C1D72E"/>
              </a:buClr>
              <a:buSzTx/>
              <a:buFont typeface="Arial" panose="020B0604020202020204" pitchFamily="34" charset="0"/>
              <a:buChar char="•"/>
              <a:tabLst/>
              <a:defRPr/>
            </a:pPr>
            <a:r>
              <a:rPr kumimoji="0" lang="en-US"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Read aloud </a:t>
            </a:r>
            <a:r>
              <a:rPr kumimoji="0" lang="en-US" sz="120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 </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prepared patient statement on-screen.</a:t>
            </a:r>
          </a:p>
          <a:p>
            <a:pPr marL="171450" marR="0" lvl="0" indent="-171450" algn="l" defTabSz="914400" rtl="0" eaLnBrk="1" fontAlgn="auto" latinLnBrk="0" hangingPunct="1">
              <a:lnSpc>
                <a:spcPct val="100000"/>
              </a:lnSpc>
              <a:spcBef>
                <a:spcPts val="600"/>
              </a:spcBef>
              <a:spcAft>
                <a:spcPts val="0"/>
              </a:spcAft>
              <a:buClr>
                <a:srgbClr val="C1D72E"/>
              </a:buClr>
              <a:buSzTx/>
              <a:buFont typeface="Arial" panose="020B0604020202020204" pitchFamily="34" charset="0"/>
              <a:buChar char="•"/>
              <a:tabLst/>
              <a:defRPr/>
            </a:pPr>
            <a:r>
              <a:rPr lang="en-US" b="1" dirty="0">
                <a:solidFill>
                  <a:prstClr val="black"/>
                </a:solidFill>
              </a:rPr>
              <a:t>Ask</a:t>
            </a:r>
            <a:r>
              <a:rPr lang="en-US" dirty="0">
                <a:solidFill>
                  <a:prstClr val="black"/>
                </a:solidFill>
              </a:rPr>
              <a:t> for the three prepared response statements to be presented (one each by Howard, Melissa, Sandeep). One of these should be a “good,” response, one “better,” and one the “best.”</a:t>
            </a:r>
          </a:p>
          <a:p>
            <a:pPr marL="171450" marR="0" lvl="0" indent="-171450" algn="l" defTabSz="914400" rtl="0" eaLnBrk="1" fontAlgn="auto" latinLnBrk="0" hangingPunct="1">
              <a:lnSpc>
                <a:spcPct val="100000"/>
              </a:lnSpc>
              <a:spcBef>
                <a:spcPts val="600"/>
              </a:spcBef>
              <a:spcAft>
                <a:spcPts val="0"/>
              </a:spcAft>
              <a:buClr>
                <a:srgbClr val="C1D72E"/>
              </a:buClr>
              <a:buSzTx/>
              <a:buFont typeface="Arial" panose="020B0604020202020204" pitchFamily="34" charset="0"/>
              <a:buChar char="•"/>
              <a:tabLst/>
              <a:defRPr/>
            </a:pPr>
            <a:r>
              <a:rPr lang="en-US" dirty="0">
                <a:solidFill>
                  <a:prstClr val="black"/>
                </a:solidFill>
              </a:rPr>
              <a:t>Once all response statements have been presented, </a:t>
            </a:r>
            <a:r>
              <a:rPr lang="en-US" b="1" dirty="0">
                <a:solidFill>
                  <a:prstClr val="black"/>
                </a:solidFill>
              </a:rPr>
              <a:t>tell</a:t>
            </a:r>
            <a:r>
              <a:rPr lang="en-US" dirty="0">
                <a:solidFill>
                  <a:prstClr val="black"/>
                </a:solidFill>
              </a:rPr>
              <a:t> participants to choose one of those three individuals to stand by, based on which response they (the participant) would offer.</a:t>
            </a:r>
          </a:p>
          <a:p>
            <a:pPr>
              <a:spcBef>
                <a:spcPts val="600"/>
              </a:spcBef>
              <a:defRPr/>
            </a:pPr>
            <a:r>
              <a:rPr lang="en-US" dirty="0">
                <a:solidFill>
                  <a:prstClr val="black"/>
                </a:solidFill>
              </a:rPr>
              <a:t>Once everyone has chosen where to stand, </a:t>
            </a:r>
            <a:r>
              <a:rPr lang="en-US" b="1" dirty="0">
                <a:solidFill>
                  <a:prstClr val="black"/>
                </a:solidFill>
              </a:rPr>
              <a:t>poll</a:t>
            </a:r>
            <a:r>
              <a:rPr lang="en-US" dirty="0">
                <a:solidFill>
                  <a:prstClr val="black"/>
                </a:solidFill>
              </a:rPr>
              <a:t> a selection of those standing by each of the three responses for their “why.” </a:t>
            </a:r>
          </a:p>
          <a:p>
            <a:pPr lvl="1">
              <a:spcBef>
                <a:spcPts val="600"/>
              </a:spcBef>
              <a:defRPr/>
            </a:pPr>
            <a:r>
              <a:rPr lang="en-US" dirty="0">
                <a:solidFill>
                  <a:prstClr val="black"/>
                </a:solidFill>
              </a:rPr>
              <a:t>Note: There may be some cases where no one is standing by one or two of the speakers.</a:t>
            </a:r>
          </a:p>
          <a:p>
            <a:pPr>
              <a:spcBef>
                <a:spcPts val="600"/>
              </a:spcBef>
              <a:defRPr/>
            </a:pPr>
            <a:r>
              <a:rPr lang="en-US" dirty="0">
                <a:solidFill>
                  <a:prstClr val="black"/>
                </a:solidFill>
              </a:rPr>
              <a:t>Once 1–3 reps have been polled for their “why,” </a:t>
            </a:r>
            <a:r>
              <a:rPr lang="en-US" b="1" dirty="0">
                <a:solidFill>
                  <a:prstClr val="black"/>
                </a:solidFill>
              </a:rPr>
              <a:t>tell</a:t>
            </a:r>
            <a:r>
              <a:rPr lang="en-US" dirty="0">
                <a:solidFill>
                  <a:prstClr val="black"/>
                </a:solidFill>
              </a:rPr>
              <a:t> everyone to return to their seats. </a:t>
            </a:r>
          </a:p>
        </p:txBody>
      </p:sp>
      <p:sp>
        <p:nvSpPr>
          <p:cNvPr id="4" name="Rectangle 3">
            <a:extLst>
              <a:ext uri="{FF2B5EF4-FFF2-40B4-BE49-F238E27FC236}">
                <a16:creationId xmlns:a16="http://schemas.microsoft.com/office/drawing/2014/main" id="{1F52EF42-7211-DE14-9283-C860B6F2FB14}"/>
              </a:ext>
            </a:extLst>
          </p:cNvPr>
          <p:cNvSpPr/>
          <p:nvPr/>
        </p:nvSpPr>
        <p:spPr>
          <a:xfrm>
            <a:off x="116305" y="30115"/>
            <a:ext cx="4908120" cy="277785"/>
          </a:xfrm>
          <a:prstGeom prst="rect">
            <a:avLst/>
          </a:prstGeom>
        </p:spPr>
        <p:txBody>
          <a:bodyPr wrap="square" lIns="92217" tIns="46109" rIns="92217" bIns="46109" anchor="ctr">
            <a:spAutoFit/>
          </a:bodyPr>
          <a:lstStyle/>
          <a:p>
            <a:pPr algn="l">
              <a:spcBef>
                <a:spcPts val="403"/>
              </a:spcBef>
            </a:pPr>
            <a:r>
              <a:rPr lang="en-US" sz="1200" b="1" dirty="0">
                <a:solidFill>
                  <a:schemeClr val="bg1"/>
                </a:solidFill>
                <a:latin typeface="Arial" panose="020B0604020202020204" pitchFamily="34" charset="0"/>
                <a:cs typeface="Arial" panose="020B0604020202020204" pitchFamily="34" charset="0"/>
              </a:rPr>
              <a:t>DAY 2: RCPS MASTERCLASS</a:t>
            </a:r>
          </a:p>
        </p:txBody>
      </p:sp>
      <p:sp>
        <p:nvSpPr>
          <p:cNvPr id="8" name="Isosceles Triangle 7">
            <a:extLst>
              <a:ext uri="{FF2B5EF4-FFF2-40B4-BE49-F238E27FC236}">
                <a16:creationId xmlns:a16="http://schemas.microsoft.com/office/drawing/2014/main" id="{DB98BE2A-390F-4ADE-22FF-F37C5F3F5DF7}"/>
              </a:ext>
            </a:extLst>
          </p:cNvPr>
          <p:cNvSpPr/>
          <p:nvPr/>
        </p:nvSpPr>
        <p:spPr>
          <a:xfrm rot="5400000">
            <a:off x="50887" y="3970184"/>
            <a:ext cx="224950" cy="326722"/>
          </a:xfrm>
          <a:prstGeom prst="triangle">
            <a:avLst/>
          </a:prstGeom>
          <a:solidFill>
            <a:srgbClr val="C1D7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B119AE"/>
              </a:solidFill>
              <a:effectLst/>
              <a:uLnTx/>
              <a:uFillTx/>
              <a:latin typeface="Calibri" panose="020F0502020204030204"/>
              <a:ea typeface="+mn-ea"/>
              <a:cs typeface="+mn-cs"/>
            </a:endParaRPr>
          </a:p>
        </p:txBody>
      </p:sp>
      <p:graphicFrame>
        <p:nvGraphicFramePr>
          <p:cNvPr id="9" name="Table 8">
            <a:extLst>
              <a:ext uri="{FF2B5EF4-FFF2-40B4-BE49-F238E27FC236}">
                <a16:creationId xmlns:a16="http://schemas.microsoft.com/office/drawing/2014/main" id="{0B92B568-68A8-428D-4284-760465218BCE}"/>
              </a:ext>
            </a:extLst>
          </p:cNvPr>
          <p:cNvGraphicFramePr>
            <a:graphicFrameLocks noGrp="1"/>
          </p:cNvGraphicFramePr>
          <p:nvPr>
            <p:extLst>
              <p:ext uri="{D42A27DB-BD31-4B8C-83A1-F6EECF244321}">
                <p14:modId xmlns:p14="http://schemas.microsoft.com/office/powerpoint/2010/main" val="495090123"/>
              </p:ext>
            </p:extLst>
          </p:nvPr>
        </p:nvGraphicFramePr>
        <p:xfrm>
          <a:off x="239697" y="3348164"/>
          <a:ext cx="4310908" cy="883920"/>
        </p:xfrm>
        <a:graphic>
          <a:graphicData uri="http://schemas.openxmlformats.org/drawingml/2006/table">
            <a:tbl>
              <a:tblPr firstRow="1" bandRow="1">
                <a:tableStyleId>{5C22544A-7EE6-4342-B048-85BDC9FD1C3A}</a:tableStyleId>
              </a:tblPr>
              <a:tblGrid>
                <a:gridCol w="1399032">
                  <a:extLst>
                    <a:ext uri="{9D8B030D-6E8A-4147-A177-3AD203B41FA5}">
                      <a16:colId xmlns:a16="http://schemas.microsoft.com/office/drawing/2014/main" val="3460872777"/>
                    </a:ext>
                  </a:extLst>
                </a:gridCol>
                <a:gridCol w="2911876">
                  <a:extLst>
                    <a:ext uri="{9D8B030D-6E8A-4147-A177-3AD203B41FA5}">
                      <a16:colId xmlns:a16="http://schemas.microsoft.com/office/drawing/2014/main" val="3929844881"/>
                    </a:ext>
                  </a:extLst>
                </a:gridCol>
              </a:tblGrid>
              <a:tr h="0">
                <a:tc gridSpan="2">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white"/>
                          </a:solidFill>
                          <a:effectLst/>
                          <a:uLnTx/>
                          <a:uFillTx/>
                          <a:latin typeface="+mn-lt"/>
                          <a:ea typeface="+mn-ea"/>
                          <a:cs typeface="+mn-cs"/>
                        </a:rPr>
                        <a:t>Day 2 AM Focus – Right Heart Catheterization &amp; Our Patients</a:t>
                      </a:r>
                      <a:endParaRPr kumimoji="0" lang="en-US" sz="1000" b="1" i="0" u="none" strike="noStrike" kern="1200" cap="none" spc="0" normalizeH="0" baseline="0" noProof="0" dirty="0">
                        <a:ln>
                          <a:noFill/>
                        </a:ln>
                        <a:solidFill>
                          <a:prstClr val="white"/>
                        </a:solidFill>
                        <a:effectLst/>
                        <a:uLnTx/>
                        <a:uFillTx/>
                        <a:latin typeface="Century Schoolbook" panose="02040604050505020304" pitchFamily="18" charset="0"/>
                        <a:ea typeface="Times New Roman" panose="02020603050405020304" pitchFamily="18" charset="0"/>
                        <a:cs typeface="Times New Roman" panose="02020603050405020304" pitchFamily="18" charset="0"/>
                      </a:endParaRPr>
                    </a:p>
                  </a:txBody>
                  <a:tcPr marL="121920" marR="121920" marT="34290" marB="3429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9285D"/>
                    </a:solidFill>
                  </a:tcPr>
                </a:tc>
                <a:tc hMerge="1">
                  <a:txBody>
                    <a:bodyPr/>
                    <a:lstStyle/>
                    <a:p>
                      <a:pPr algn="l"/>
                      <a:endParaRPr lang="en-US" sz="1100" dirty="0">
                        <a:latin typeface="+mn-lt"/>
                        <a:cs typeface="Arial" panose="020B0604020202020204" pitchFamily="34" charset="0"/>
                      </a:endParaRP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9285D"/>
                    </a:solidFill>
                  </a:tcPr>
                </a:tc>
                <a:extLst>
                  <a:ext uri="{0D108BD9-81ED-4DB2-BD59-A6C34878D82A}">
                    <a16:rowId xmlns:a16="http://schemas.microsoft.com/office/drawing/2014/main" val="150405150"/>
                  </a:ext>
                </a:extLst>
              </a:tr>
              <a:tr h="0">
                <a:tc>
                  <a:txBody>
                    <a:bodyPr/>
                    <a:lstStyle/>
                    <a:p>
                      <a:pPr algn="r"/>
                      <a:r>
                        <a:rPr lang="en-US" sz="1000" b="1" dirty="0">
                          <a:solidFill>
                            <a:srgbClr val="19285D"/>
                          </a:solidFill>
                          <a:latin typeface="+mn-lt"/>
                          <a:cs typeface="Arial" panose="020B0604020202020204" pitchFamily="34" charset="0"/>
                        </a:rPr>
                        <a:t>9:30-10:00 am</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Ice Breaker</a:t>
                      </a: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62979764"/>
                  </a:ext>
                </a:extLst>
              </a:tr>
              <a:tr h="0">
                <a:tc>
                  <a:txBody>
                    <a:bodyPr/>
                    <a:lstStyle/>
                    <a:p>
                      <a:pPr algn="r"/>
                      <a:r>
                        <a:rPr lang="en-US" sz="1000" b="1" dirty="0">
                          <a:solidFill>
                            <a:srgbClr val="19285D"/>
                          </a:solidFill>
                          <a:latin typeface="+mn-lt"/>
                          <a:cs typeface="Arial" panose="020B0604020202020204" pitchFamily="34" charset="0"/>
                        </a:rPr>
                        <a:t>9:30-10:45 am </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spcBef>
                          <a:spcPts val="0"/>
                        </a:spcBef>
                        <a:spcAft>
                          <a:spcPts val="0"/>
                        </a:spcAft>
                      </a:pPr>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RHC Clinical Cultivator</a:t>
                      </a: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30955845"/>
                  </a:ext>
                </a:extLst>
              </a:tr>
              <a:tr h="0">
                <a:tc>
                  <a:txBody>
                    <a:bodyPr/>
                    <a:lstStyle/>
                    <a:p>
                      <a:pPr algn="r"/>
                      <a:r>
                        <a:rPr lang="en-US" sz="1000" b="1" kern="1200" dirty="0">
                          <a:solidFill>
                            <a:srgbClr val="19285D"/>
                          </a:solidFill>
                          <a:latin typeface="+mn-lt"/>
                          <a:ea typeface="+mn-ea"/>
                          <a:cs typeface="Arial" panose="020B0604020202020204" pitchFamily="34" charset="0"/>
                        </a:rPr>
                        <a:t>11:15 am-12:00 pm </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Patient Identifiers</a:t>
                      </a:r>
                      <a:endParaRPr lang="en-US" sz="1000" b="1" dirty="0">
                        <a:solidFill>
                          <a:srgbClr val="19285D"/>
                        </a:solidFill>
                        <a:latin typeface="+mn-lt"/>
                        <a:cs typeface="Arial" panose="020B0604020202020204" pitchFamily="34" charset="0"/>
                      </a:endParaRP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897116"/>
                  </a:ext>
                </a:extLst>
              </a:tr>
            </a:tbl>
          </a:graphicData>
        </a:graphic>
      </p:graphicFrame>
      <p:graphicFrame>
        <p:nvGraphicFramePr>
          <p:cNvPr id="10" name="Table 9">
            <a:extLst>
              <a:ext uri="{FF2B5EF4-FFF2-40B4-BE49-F238E27FC236}">
                <a16:creationId xmlns:a16="http://schemas.microsoft.com/office/drawing/2014/main" id="{B9FF67EA-D051-3DA0-A070-54BBC9F6E7EA}"/>
              </a:ext>
            </a:extLst>
          </p:cNvPr>
          <p:cNvGraphicFramePr>
            <a:graphicFrameLocks noGrp="1"/>
          </p:cNvGraphicFramePr>
          <p:nvPr>
            <p:extLst>
              <p:ext uri="{D42A27DB-BD31-4B8C-83A1-F6EECF244321}">
                <p14:modId xmlns:p14="http://schemas.microsoft.com/office/powerpoint/2010/main" val="1224618858"/>
              </p:ext>
            </p:extLst>
          </p:nvPr>
        </p:nvGraphicFramePr>
        <p:xfrm>
          <a:off x="239697" y="4230065"/>
          <a:ext cx="4315702" cy="1310640"/>
        </p:xfrm>
        <a:graphic>
          <a:graphicData uri="http://schemas.openxmlformats.org/drawingml/2006/table">
            <a:tbl>
              <a:tblPr firstRow="1" bandRow="1">
                <a:tableStyleId>{5C22544A-7EE6-4342-B048-85BDC9FD1C3A}</a:tableStyleId>
              </a:tblPr>
              <a:tblGrid>
                <a:gridCol w="1397298">
                  <a:extLst>
                    <a:ext uri="{9D8B030D-6E8A-4147-A177-3AD203B41FA5}">
                      <a16:colId xmlns:a16="http://schemas.microsoft.com/office/drawing/2014/main" val="3460872777"/>
                    </a:ext>
                  </a:extLst>
                </a:gridCol>
                <a:gridCol w="2918404">
                  <a:extLst>
                    <a:ext uri="{9D8B030D-6E8A-4147-A177-3AD203B41FA5}">
                      <a16:colId xmlns:a16="http://schemas.microsoft.com/office/drawing/2014/main" val="3929844881"/>
                    </a:ext>
                  </a:extLst>
                </a:gridCol>
              </a:tblGrid>
              <a:tr h="131696">
                <a:tc gridSpan="2">
                  <a:txBody>
                    <a:bodyPr/>
                    <a:lstStyle/>
                    <a:p>
                      <a:pPr marL="0" marR="0">
                        <a:spcBef>
                          <a:spcPts val="0"/>
                        </a:spcBef>
                        <a:spcAft>
                          <a:spcPts val="0"/>
                        </a:spcAft>
                      </a:pPr>
                      <a:r>
                        <a:rPr lang="en-US" sz="900" dirty="0">
                          <a:effectLst/>
                        </a:rPr>
                        <a:t>Day 2 PM Focus – Right Heart Catheterization: Connection is Crucial/Application </a:t>
                      </a:r>
                      <a:endParaRPr lang="en-US" sz="900" dirty="0">
                        <a:effectLst/>
                        <a:latin typeface="Century Schoolbook" panose="02040604050505020304" pitchFamily="18" charset="0"/>
                        <a:ea typeface="Times New Roman" panose="02020603050405020304" pitchFamily="18" charset="0"/>
                        <a:cs typeface="Times New Roman" panose="02020603050405020304" pitchFamily="18" charset="0"/>
                      </a:endParaRPr>
                    </a:p>
                  </a:txBody>
                  <a:tcPr marL="121920" marR="121920" marT="34290" marB="3429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9285D"/>
                    </a:solidFill>
                  </a:tcPr>
                </a:tc>
                <a:tc hMerge="1">
                  <a:txBody>
                    <a:bodyPr/>
                    <a:lstStyle/>
                    <a:p>
                      <a:pPr algn="l"/>
                      <a:endParaRPr lang="en-US" sz="1100" dirty="0">
                        <a:latin typeface="+mn-lt"/>
                        <a:cs typeface="Arial" panose="020B0604020202020204" pitchFamily="34" charset="0"/>
                      </a:endParaRP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9285D"/>
                    </a:solidFill>
                  </a:tcPr>
                </a:tc>
                <a:extLst>
                  <a:ext uri="{0D108BD9-81ED-4DB2-BD59-A6C34878D82A}">
                    <a16:rowId xmlns:a16="http://schemas.microsoft.com/office/drawing/2014/main" val="150405150"/>
                  </a:ext>
                </a:extLst>
              </a:tr>
              <a:tr h="131696">
                <a:tc>
                  <a:txBody>
                    <a:bodyPr/>
                    <a:lstStyle/>
                    <a:p>
                      <a:pPr algn="r"/>
                      <a:r>
                        <a:rPr lang="en-US" sz="1000" b="1" dirty="0">
                          <a:solidFill>
                            <a:srgbClr val="19285D"/>
                          </a:solidFill>
                          <a:latin typeface="+mn-lt"/>
                          <a:cs typeface="Arial" panose="020B0604020202020204" pitchFamily="34" charset="0"/>
                        </a:rPr>
                        <a:t>12:00-1:15 pm</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LUNCH</a:t>
                      </a: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762979764"/>
                  </a:ext>
                </a:extLst>
              </a:tr>
              <a:tr h="131696">
                <a:tc>
                  <a:txBody>
                    <a:bodyPr/>
                    <a:lstStyle/>
                    <a:p>
                      <a:pPr algn="r"/>
                      <a:r>
                        <a:rPr lang="en-US" sz="1000" b="1" dirty="0">
                          <a:solidFill>
                            <a:srgbClr val="19285D"/>
                          </a:solidFill>
                          <a:latin typeface="+mn-lt"/>
                          <a:cs typeface="Arial" panose="020B0604020202020204" pitchFamily="34" charset="0"/>
                        </a:rPr>
                        <a:t>1:15-2:15 pm</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Lead the Dialogue: Listening/Questioning</a:t>
                      </a: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769089221"/>
                  </a:ext>
                </a:extLst>
              </a:tr>
              <a:tr h="131696">
                <a:tc>
                  <a:txBody>
                    <a:bodyPr/>
                    <a:lstStyle/>
                    <a:p>
                      <a:pPr marL="0" marR="0" lvl="0" indent="0" algn="r" defTabSz="412016" rtl="0" eaLnBrk="1" fontAlgn="auto" latinLnBrk="0" hangingPunct="0">
                        <a:lnSpc>
                          <a:spcPct val="100000"/>
                        </a:lnSpc>
                        <a:spcBef>
                          <a:spcPts val="0"/>
                        </a:spcBef>
                        <a:spcAft>
                          <a:spcPts val="0"/>
                        </a:spcAft>
                        <a:buClrTx/>
                        <a:buSzTx/>
                        <a:buFontTx/>
                        <a:buNone/>
                        <a:tabLst/>
                        <a:defRPr/>
                      </a:pPr>
                      <a:r>
                        <a:rPr lang="en-US" sz="1000" b="1" dirty="0">
                          <a:solidFill>
                            <a:srgbClr val="19285D"/>
                          </a:solidFill>
                          <a:latin typeface="+mn-lt"/>
                          <a:cs typeface="Arial" panose="020B0604020202020204" pitchFamily="34" charset="0"/>
                        </a:rPr>
                        <a:t>2:15-2:30 pm</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BREAK</a:t>
                      </a:r>
                      <a:endParaRPr lang="en-US" sz="1000" dirty="0">
                        <a:solidFill>
                          <a:srgbClr val="53565A"/>
                        </a:solidFill>
                        <a:latin typeface="+mn-lt"/>
                        <a:cs typeface="Arial" panose="020B0604020202020204" pitchFamily="34" charset="0"/>
                      </a:endParaRP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901434639"/>
                  </a:ext>
                </a:extLst>
              </a:tr>
              <a:tr h="131696">
                <a:tc>
                  <a:txBody>
                    <a:bodyPr/>
                    <a:lstStyle/>
                    <a:p>
                      <a:pPr algn="r"/>
                      <a:r>
                        <a:rPr lang="en-US" sz="1000" b="1" kern="1200" dirty="0">
                          <a:solidFill>
                            <a:srgbClr val="19285D"/>
                          </a:solidFill>
                          <a:latin typeface="+mn-lt"/>
                          <a:ea typeface="+mn-ea"/>
                          <a:cs typeface="Arial" panose="020B0604020202020204" pitchFamily="34" charset="0"/>
                        </a:rPr>
                        <a:t>2:30-3:45 pm</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Managing ‘Rabbit Holes’</a:t>
                      </a:r>
                      <a:endParaRPr lang="en-US" sz="1000" b="1" dirty="0">
                        <a:solidFill>
                          <a:srgbClr val="19285D"/>
                        </a:solidFill>
                        <a:latin typeface="+mn-lt"/>
                        <a:cs typeface="Arial" panose="020B0604020202020204" pitchFamily="34" charset="0"/>
                      </a:endParaRP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897116"/>
                  </a:ext>
                </a:extLst>
              </a:tr>
              <a:tr h="131696">
                <a:tc>
                  <a:txBody>
                    <a:bodyPr/>
                    <a:lstStyle/>
                    <a:p>
                      <a:pPr algn="r"/>
                      <a:r>
                        <a:rPr lang="en-US" sz="1000" b="1" kern="1200" dirty="0">
                          <a:solidFill>
                            <a:srgbClr val="19285D"/>
                          </a:solidFill>
                          <a:latin typeface="+mn-lt"/>
                          <a:ea typeface="+mn-ea"/>
                          <a:cs typeface="Arial" panose="020B0604020202020204" pitchFamily="34" charset="0"/>
                        </a:rPr>
                        <a:t>3:45-5:15 pm</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Dialogue Duos</a:t>
                      </a: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453478042"/>
                  </a:ext>
                </a:extLst>
              </a:tr>
            </a:tbl>
          </a:graphicData>
        </a:graphic>
      </p:graphicFrame>
    </p:spTree>
    <p:extLst>
      <p:ext uri="{BB962C8B-B14F-4D97-AF65-F5344CB8AC3E}">
        <p14:creationId xmlns:p14="http://schemas.microsoft.com/office/powerpoint/2010/main" val="298337208"/>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6375" y="546100"/>
            <a:ext cx="4365625" cy="2455863"/>
          </a:xfrm>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600"/>
              </a:spcBef>
              <a:spcAft>
                <a:spcPts val="0"/>
              </a:spcAft>
              <a:buClr>
                <a:srgbClr val="C1D72E"/>
              </a:buClr>
              <a:buSzTx/>
              <a:buFont typeface="Arial" panose="020B0604020202020204" pitchFamily="34" charset="0"/>
              <a:buChar char="•"/>
              <a:tabLst/>
              <a:defRPr/>
            </a:pPr>
            <a:r>
              <a:rPr kumimoji="0" lang="en-US"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Read aloud </a:t>
            </a:r>
            <a:r>
              <a:rPr kumimoji="0" lang="en-US" sz="120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 </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prepared patient statement on-screen.</a:t>
            </a:r>
          </a:p>
          <a:p>
            <a:pPr marL="171450" marR="0" lvl="0" indent="-171450" algn="l" defTabSz="914400" rtl="0" eaLnBrk="1" fontAlgn="auto" latinLnBrk="0" hangingPunct="1">
              <a:lnSpc>
                <a:spcPct val="100000"/>
              </a:lnSpc>
              <a:spcBef>
                <a:spcPts val="600"/>
              </a:spcBef>
              <a:spcAft>
                <a:spcPts val="0"/>
              </a:spcAft>
              <a:buClr>
                <a:srgbClr val="C1D72E"/>
              </a:buClr>
              <a:buSzTx/>
              <a:buFont typeface="Arial" panose="020B0604020202020204" pitchFamily="34" charset="0"/>
              <a:buChar char="•"/>
              <a:tabLst/>
              <a:defRPr/>
            </a:pPr>
            <a:r>
              <a:rPr lang="en-US" b="1" dirty="0">
                <a:solidFill>
                  <a:prstClr val="black"/>
                </a:solidFill>
              </a:rPr>
              <a:t>Ask</a:t>
            </a:r>
            <a:r>
              <a:rPr lang="en-US" dirty="0">
                <a:solidFill>
                  <a:prstClr val="black"/>
                </a:solidFill>
              </a:rPr>
              <a:t> for the three prepared response statements to be presented (one each by Howard, Melissa, Sandeep). One of these should be a “good,” response, one “better,” and one the “best.”</a:t>
            </a:r>
          </a:p>
          <a:p>
            <a:pPr marL="171450" marR="0" lvl="0" indent="-171450" algn="l" defTabSz="914400" rtl="0" eaLnBrk="1" fontAlgn="auto" latinLnBrk="0" hangingPunct="1">
              <a:lnSpc>
                <a:spcPct val="100000"/>
              </a:lnSpc>
              <a:spcBef>
                <a:spcPts val="600"/>
              </a:spcBef>
              <a:spcAft>
                <a:spcPts val="0"/>
              </a:spcAft>
              <a:buClr>
                <a:srgbClr val="C1D72E"/>
              </a:buClr>
              <a:buSzTx/>
              <a:buFont typeface="Arial" panose="020B0604020202020204" pitchFamily="34" charset="0"/>
              <a:buChar char="•"/>
              <a:tabLst/>
              <a:defRPr/>
            </a:pPr>
            <a:r>
              <a:rPr lang="en-US" dirty="0">
                <a:solidFill>
                  <a:prstClr val="black"/>
                </a:solidFill>
              </a:rPr>
              <a:t>Once all response statements have been presented, </a:t>
            </a:r>
            <a:r>
              <a:rPr lang="en-US" b="1" dirty="0">
                <a:solidFill>
                  <a:prstClr val="black"/>
                </a:solidFill>
              </a:rPr>
              <a:t>tell</a:t>
            </a:r>
            <a:r>
              <a:rPr lang="en-US" dirty="0">
                <a:solidFill>
                  <a:prstClr val="black"/>
                </a:solidFill>
              </a:rPr>
              <a:t> participants to choose one of those three individuals to stand by, based on which response they (the participant) would offer.</a:t>
            </a:r>
          </a:p>
          <a:p>
            <a:pPr>
              <a:spcBef>
                <a:spcPts val="600"/>
              </a:spcBef>
              <a:defRPr/>
            </a:pPr>
            <a:r>
              <a:rPr lang="en-US" dirty="0">
                <a:solidFill>
                  <a:prstClr val="black"/>
                </a:solidFill>
              </a:rPr>
              <a:t>Once everyone has chosen where to stand, </a:t>
            </a:r>
            <a:r>
              <a:rPr lang="en-US" b="1" dirty="0">
                <a:solidFill>
                  <a:prstClr val="black"/>
                </a:solidFill>
              </a:rPr>
              <a:t>poll</a:t>
            </a:r>
            <a:r>
              <a:rPr lang="en-US" dirty="0">
                <a:solidFill>
                  <a:prstClr val="black"/>
                </a:solidFill>
              </a:rPr>
              <a:t> a selection of those standing by each of the three responses for their “why.” </a:t>
            </a:r>
          </a:p>
          <a:p>
            <a:pPr lvl="1">
              <a:spcBef>
                <a:spcPts val="600"/>
              </a:spcBef>
              <a:defRPr/>
            </a:pPr>
            <a:r>
              <a:rPr lang="en-US" dirty="0">
                <a:solidFill>
                  <a:prstClr val="black"/>
                </a:solidFill>
              </a:rPr>
              <a:t>Note: There may be some cases where no one is standing by one or two of the speakers.</a:t>
            </a:r>
          </a:p>
          <a:p>
            <a:pPr>
              <a:spcBef>
                <a:spcPts val="600"/>
              </a:spcBef>
              <a:defRPr/>
            </a:pPr>
            <a:r>
              <a:rPr lang="en-US" dirty="0">
                <a:solidFill>
                  <a:prstClr val="black"/>
                </a:solidFill>
              </a:rPr>
              <a:t>Once 1–3 reps have been polled for their “why,” </a:t>
            </a:r>
            <a:r>
              <a:rPr lang="en-US" b="1" dirty="0">
                <a:solidFill>
                  <a:prstClr val="black"/>
                </a:solidFill>
              </a:rPr>
              <a:t>tell</a:t>
            </a:r>
            <a:r>
              <a:rPr lang="en-US" dirty="0">
                <a:solidFill>
                  <a:prstClr val="black"/>
                </a:solidFill>
              </a:rPr>
              <a:t> everyone to return to their seats. </a:t>
            </a:r>
          </a:p>
        </p:txBody>
      </p:sp>
      <p:sp>
        <p:nvSpPr>
          <p:cNvPr id="4" name="Rectangle 3">
            <a:extLst>
              <a:ext uri="{FF2B5EF4-FFF2-40B4-BE49-F238E27FC236}">
                <a16:creationId xmlns:a16="http://schemas.microsoft.com/office/drawing/2014/main" id="{F59D6B9C-50CC-1141-18A7-B642D725E387}"/>
              </a:ext>
            </a:extLst>
          </p:cNvPr>
          <p:cNvSpPr/>
          <p:nvPr/>
        </p:nvSpPr>
        <p:spPr>
          <a:xfrm>
            <a:off x="116305" y="30115"/>
            <a:ext cx="4908120" cy="277785"/>
          </a:xfrm>
          <a:prstGeom prst="rect">
            <a:avLst/>
          </a:prstGeom>
        </p:spPr>
        <p:txBody>
          <a:bodyPr wrap="square" lIns="92217" tIns="46109" rIns="92217" bIns="46109" anchor="ctr">
            <a:spAutoFit/>
          </a:bodyPr>
          <a:lstStyle/>
          <a:p>
            <a:pPr algn="l">
              <a:spcBef>
                <a:spcPts val="403"/>
              </a:spcBef>
            </a:pPr>
            <a:r>
              <a:rPr lang="en-US" sz="1200" b="1" dirty="0">
                <a:solidFill>
                  <a:schemeClr val="bg1"/>
                </a:solidFill>
                <a:latin typeface="Arial" panose="020B0604020202020204" pitchFamily="34" charset="0"/>
                <a:cs typeface="Arial" panose="020B0604020202020204" pitchFamily="34" charset="0"/>
              </a:rPr>
              <a:t>DAY 2: RCPS MASTERCLASS</a:t>
            </a:r>
          </a:p>
        </p:txBody>
      </p:sp>
      <p:sp>
        <p:nvSpPr>
          <p:cNvPr id="8" name="Isosceles Triangle 7">
            <a:extLst>
              <a:ext uri="{FF2B5EF4-FFF2-40B4-BE49-F238E27FC236}">
                <a16:creationId xmlns:a16="http://schemas.microsoft.com/office/drawing/2014/main" id="{A244B1E8-0E23-621F-B10B-F1840869CC5F}"/>
              </a:ext>
            </a:extLst>
          </p:cNvPr>
          <p:cNvSpPr/>
          <p:nvPr/>
        </p:nvSpPr>
        <p:spPr>
          <a:xfrm rot="5400000">
            <a:off x="50887" y="3970184"/>
            <a:ext cx="224950" cy="326722"/>
          </a:xfrm>
          <a:prstGeom prst="triangle">
            <a:avLst/>
          </a:prstGeom>
          <a:solidFill>
            <a:srgbClr val="C1D7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B119AE"/>
              </a:solidFill>
              <a:effectLst/>
              <a:uLnTx/>
              <a:uFillTx/>
              <a:latin typeface="Calibri" panose="020F0502020204030204"/>
              <a:ea typeface="+mn-ea"/>
              <a:cs typeface="+mn-cs"/>
            </a:endParaRPr>
          </a:p>
        </p:txBody>
      </p:sp>
      <p:graphicFrame>
        <p:nvGraphicFramePr>
          <p:cNvPr id="9" name="Table 8">
            <a:extLst>
              <a:ext uri="{FF2B5EF4-FFF2-40B4-BE49-F238E27FC236}">
                <a16:creationId xmlns:a16="http://schemas.microsoft.com/office/drawing/2014/main" id="{CF094624-AA22-77FB-70E3-F5B3C7F68673}"/>
              </a:ext>
            </a:extLst>
          </p:cNvPr>
          <p:cNvGraphicFramePr>
            <a:graphicFrameLocks noGrp="1"/>
          </p:cNvGraphicFramePr>
          <p:nvPr>
            <p:extLst>
              <p:ext uri="{D42A27DB-BD31-4B8C-83A1-F6EECF244321}">
                <p14:modId xmlns:p14="http://schemas.microsoft.com/office/powerpoint/2010/main" val="495090123"/>
              </p:ext>
            </p:extLst>
          </p:nvPr>
        </p:nvGraphicFramePr>
        <p:xfrm>
          <a:off x="239697" y="3348164"/>
          <a:ext cx="4310908" cy="883920"/>
        </p:xfrm>
        <a:graphic>
          <a:graphicData uri="http://schemas.openxmlformats.org/drawingml/2006/table">
            <a:tbl>
              <a:tblPr firstRow="1" bandRow="1">
                <a:tableStyleId>{5C22544A-7EE6-4342-B048-85BDC9FD1C3A}</a:tableStyleId>
              </a:tblPr>
              <a:tblGrid>
                <a:gridCol w="1399032">
                  <a:extLst>
                    <a:ext uri="{9D8B030D-6E8A-4147-A177-3AD203B41FA5}">
                      <a16:colId xmlns:a16="http://schemas.microsoft.com/office/drawing/2014/main" val="3460872777"/>
                    </a:ext>
                  </a:extLst>
                </a:gridCol>
                <a:gridCol w="2911876">
                  <a:extLst>
                    <a:ext uri="{9D8B030D-6E8A-4147-A177-3AD203B41FA5}">
                      <a16:colId xmlns:a16="http://schemas.microsoft.com/office/drawing/2014/main" val="3929844881"/>
                    </a:ext>
                  </a:extLst>
                </a:gridCol>
              </a:tblGrid>
              <a:tr h="0">
                <a:tc gridSpan="2">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white"/>
                          </a:solidFill>
                          <a:effectLst/>
                          <a:uLnTx/>
                          <a:uFillTx/>
                          <a:latin typeface="+mn-lt"/>
                          <a:ea typeface="+mn-ea"/>
                          <a:cs typeface="+mn-cs"/>
                        </a:rPr>
                        <a:t>Day 2 AM Focus – Right Heart Catheterization &amp; Our Patients</a:t>
                      </a:r>
                      <a:endParaRPr kumimoji="0" lang="en-US" sz="1000" b="1" i="0" u="none" strike="noStrike" kern="1200" cap="none" spc="0" normalizeH="0" baseline="0" noProof="0" dirty="0">
                        <a:ln>
                          <a:noFill/>
                        </a:ln>
                        <a:solidFill>
                          <a:prstClr val="white"/>
                        </a:solidFill>
                        <a:effectLst/>
                        <a:uLnTx/>
                        <a:uFillTx/>
                        <a:latin typeface="Century Schoolbook" panose="02040604050505020304" pitchFamily="18" charset="0"/>
                        <a:ea typeface="Times New Roman" panose="02020603050405020304" pitchFamily="18" charset="0"/>
                        <a:cs typeface="Times New Roman" panose="02020603050405020304" pitchFamily="18" charset="0"/>
                      </a:endParaRPr>
                    </a:p>
                  </a:txBody>
                  <a:tcPr marL="121920" marR="121920" marT="34290" marB="3429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9285D"/>
                    </a:solidFill>
                  </a:tcPr>
                </a:tc>
                <a:tc hMerge="1">
                  <a:txBody>
                    <a:bodyPr/>
                    <a:lstStyle/>
                    <a:p>
                      <a:pPr algn="l"/>
                      <a:endParaRPr lang="en-US" sz="1100" dirty="0">
                        <a:latin typeface="+mn-lt"/>
                        <a:cs typeface="Arial" panose="020B0604020202020204" pitchFamily="34" charset="0"/>
                      </a:endParaRP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9285D"/>
                    </a:solidFill>
                  </a:tcPr>
                </a:tc>
                <a:extLst>
                  <a:ext uri="{0D108BD9-81ED-4DB2-BD59-A6C34878D82A}">
                    <a16:rowId xmlns:a16="http://schemas.microsoft.com/office/drawing/2014/main" val="150405150"/>
                  </a:ext>
                </a:extLst>
              </a:tr>
              <a:tr h="0">
                <a:tc>
                  <a:txBody>
                    <a:bodyPr/>
                    <a:lstStyle/>
                    <a:p>
                      <a:pPr algn="r"/>
                      <a:r>
                        <a:rPr lang="en-US" sz="1000" b="1" dirty="0">
                          <a:solidFill>
                            <a:srgbClr val="19285D"/>
                          </a:solidFill>
                          <a:latin typeface="+mn-lt"/>
                          <a:cs typeface="Arial" panose="020B0604020202020204" pitchFamily="34" charset="0"/>
                        </a:rPr>
                        <a:t>9:30-10:00 am</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Ice Breaker</a:t>
                      </a: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62979764"/>
                  </a:ext>
                </a:extLst>
              </a:tr>
              <a:tr h="0">
                <a:tc>
                  <a:txBody>
                    <a:bodyPr/>
                    <a:lstStyle/>
                    <a:p>
                      <a:pPr algn="r"/>
                      <a:r>
                        <a:rPr lang="en-US" sz="1000" b="1" dirty="0">
                          <a:solidFill>
                            <a:srgbClr val="19285D"/>
                          </a:solidFill>
                          <a:latin typeface="+mn-lt"/>
                          <a:cs typeface="Arial" panose="020B0604020202020204" pitchFamily="34" charset="0"/>
                        </a:rPr>
                        <a:t>9:30-10:45 am </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spcBef>
                          <a:spcPts val="0"/>
                        </a:spcBef>
                        <a:spcAft>
                          <a:spcPts val="0"/>
                        </a:spcAft>
                      </a:pPr>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RHC Clinical Cultivator</a:t>
                      </a: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30955845"/>
                  </a:ext>
                </a:extLst>
              </a:tr>
              <a:tr h="0">
                <a:tc>
                  <a:txBody>
                    <a:bodyPr/>
                    <a:lstStyle/>
                    <a:p>
                      <a:pPr algn="r"/>
                      <a:r>
                        <a:rPr lang="en-US" sz="1000" b="1" kern="1200" dirty="0">
                          <a:solidFill>
                            <a:srgbClr val="19285D"/>
                          </a:solidFill>
                          <a:latin typeface="+mn-lt"/>
                          <a:ea typeface="+mn-ea"/>
                          <a:cs typeface="Arial" panose="020B0604020202020204" pitchFamily="34" charset="0"/>
                        </a:rPr>
                        <a:t>11:15 am-12:00 pm </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Patient Identifiers</a:t>
                      </a:r>
                      <a:endParaRPr lang="en-US" sz="1000" b="1" dirty="0">
                        <a:solidFill>
                          <a:srgbClr val="19285D"/>
                        </a:solidFill>
                        <a:latin typeface="+mn-lt"/>
                        <a:cs typeface="Arial" panose="020B0604020202020204" pitchFamily="34" charset="0"/>
                      </a:endParaRP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897116"/>
                  </a:ext>
                </a:extLst>
              </a:tr>
            </a:tbl>
          </a:graphicData>
        </a:graphic>
      </p:graphicFrame>
      <p:graphicFrame>
        <p:nvGraphicFramePr>
          <p:cNvPr id="10" name="Table 9">
            <a:extLst>
              <a:ext uri="{FF2B5EF4-FFF2-40B4-BE49-F238E27FC236}">
                <a16:creationId xmlns:a16="http://schemas.microsoft.com/office/drawing/2014/main" id="{26CDC406-0621-61C0-2845-36FB62D8AC67}"/>
              </a:ext>
            </a:extLst>
          </p:cNvPr>
          <p:cNvGraphicFramePr>
            <a:graphicFrameLocks noGrp="1"/>
          </p:cNvGraphicFramePr>
          <p:nvPr>
            <p:extLst>
              <p:ext uri="{D42A27DB-BD31-4B8C-83A1-F6EECF244321}">
                <p14:modId xmlns:p14="http://schemas.microsoft.com/office/powerpoint/2010/main" val="1224618858"/>
              </p:ext>
            </p:extLst>
          </p:nvPr>
        </p:nvGraphicFramePr>
        <p:xfrm>
          <a:off x="239697" y="4230065"/>
          <a:ext cx="4315702" cy="1310640"/>
        </p:xfrm>
        <a:graphic>
          <a:graphicData uri="http://schemas.openxmlformats.org/drawingml/2006/table">
            <a:tbl>
              <a:tblPr firstRow="1" bandRow="1">
                <a:tableStyleId>{5C22544A-7EE6-4342-B048-85BDC9FD1C3A}</a:tableStyleId>
              </a:tblPr>
              <a:tblGrid>
                <a:gridCol w="1397298">
                  <a:extLst>
                    <a:ext uri="{9D8B030D-6E8A-4147-A177-3AD203B41FA5}">
                      <a16:colId xmlns:a16="http://schemas.microsoft.com/office/drawing/2014/main" val="3460872777"/>
                    </a:ext>
                  </a:extLst>
                </a:gridCol>
                <a:gridCol w="2918404">
                  <a:extLst>
                    <a:ext uri="{9D8B030D-6E8A-4147-A177-3AD203B41FA5}">
                      <a16:colId xmlns:a16="http://schemas.microsoft.com/office/drawing/2014/main" val="3929844881"/>
                    </a:ext>
                  </a:extLst>
                </a:gridCol>
              </a:tblGrid>
              <a:tr h="131696">
                <a:tc gridSpan="2">
                  <a:txBody>
                    <a:bodyPr/>
                    <a:lstStyle/>
                    <a:p>
                      <a:pPr marL="0" marR="0">
                        <a:spcBef>
                          <a:spcPts val="0"/>
                        </a:spcBef>
                        <a:spcAft>
                          <a:spcPts val="0"/>
                        </a:spcAft>
                      </a:pPr>
                      <a:r>
                        <a:rPr lang="en-US" sz="900" dirty="0">
                          <a:effectLst/>
                        </a:rPr>
                        <a:t>Day 2 PM Focus – Right Heart Catheterization: Connection is Crucial/Application </a:t>
                      </a:r>
                      <a:endParaRPr lang="en-US" sz="900" dirty="0">
                        <a:effectLst/>
                        <a:latin typeface="Century Schoolbook" panose="02040604050505020304" pitchFamily="18" charset="0"/>
                        <a:ea typeface="Times New Roman" panose="02020603050405020304" pitchFamily="18" charset="0"/>
                        <a:cs typeface="Times New Roman" panose="02020603050405020304" pitchFamily="18" charset="0"/>
                      </a:endParaRPr>
                    </a:p>
                  </a:txBody>
                  <a:tcPr marL="121920" marR="121920" marT="34290" marB="3429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9285D"/>
                    </a:solidFill>
                  </a:tcPr>
                </a:tc>
                <a:tc hMerge="1">
                  <a:txBody>
                    <a:bodyPr/>
                    <a:lstStyle/>
                    <a:p>
                      <a:pPr algn="l"/>
                      <a:endParaRPr lang="en-US" sz="1100" dirty="0">
                        <a:latin typeface="+mn-lt"/>
                        <a:cs typeface="Arial" panose="020B0604020202020204" pitchFamily="34" charset="0"/>
                      </a:endParaRP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9285D"/>
                    </a:solidFill>
                  </a:tcPr>
                </a:tc>
                <a:extLst>
                  <a:ext uri="{0D108BD9-81ED-4DB2-BD59-A6C34878D82A}">
                    <a16:rowId xmlns:a16="http://schemas.microsoft.com/office/drawing/2014/main" val="150405150"/>
                  </a:ext>
                </a:extLst>
              </a:tr>
              <a:tr h="131696">
                <a:tc>
                  <a:txBody>
                    <a:bodyPr/>
                    <a:lstStyle/>
                    <a:p>
                      <a:pPr algn="r"/>
                      <a:r>
                        <a:rPr lang="en-US" sz="1000" b="1" dirty="0">
                          <a:solidFill>
                            <a:srgbClr val="19285D"/>
                          </a:solidFill>
                          <a:latin typeface="+mn-lt"/>
                          <a:cs typeface="Arial" panose="020B0604020202020204" pitchFamily="34" charset="0"/>
                        </a:rPr>
                        <a:t>12:00-1:15 pm</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LUNCH</a:t>
                      </a: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762979764"/>
                  </a:ext>
                </a:extLst>
              </a:tr>
              <a:tr h="131696">
                <a:tc>
                  <a:txBody>
                    <a:bodyPr/>
                    <a:lstStyle/>
                    <a:p>
                      <a:pPr algn="r"/>
                      <a:r>
                        <a:rPr lang="en-US" sz="1000" b="1" dirty="0">
                          <a:solidFill>
                            <a:srgbClr val="19285D"/>
                          </a:solidFill>
                          <a:latin typeface="+mn-lt"/>
                          <a:cs typeface="Arial" panose="020B0604020202020204" pitchFamily="34" charset="0"/>
                        </a:rPr>
                        <a:t>1:15-2:15 pm</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Lead the Dialogue: Listening/Questioning</a:t>
                      </a: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769089221"/>
                  </a:ext>
                </a:extLst>
              </a:tr>
              <a:tr h="131696">
                <a:tc>
                  <a:txBody>
                    <a:bodyPr/>
                    <a:lstStyle/>
                    <a:p>
                      <a:pPr marL="0" marR="0" lvl="0" indent="0" algn="r" defTabSz="412016" rtl="0" eaLnBrk="1" fontAlgn="auto" latinLnBrk="0" hangingPunct="0">
                        <a:lnSpc>
                          <a:spcPct val="100000"/>
                        </a:lnSpc>
                        <a:spcBef>
                          <a:spcPts val="0"/>
                        </a:spcBef>
                        <a:spcAft>
                          <a:spcPts val="0"/>
                        </a:spcAft>
                        <a:buClrTx/>
                        <a:buSzTx/>
                        <a:buFontTx/>
                        <a:buNone/>
                        <a:tabLst/>
                        <a:defRPr/>
                      </a:pPr>
                      <a:r>
                        <a:rPr lang="en-US" sz="1000" b="1" dirty="0">
                          <a:solidFill>
                            <a:srgbClr val="19285D"/>
                          </a:solidFill>
                          <a:latin typeface="+mn-lt"/>
                          <a:cs typeface="Arial" panose="020B0604020202020204" pitchFamily="34" charset="0"/>
                        </a:rPr>
                        <a:t>2:15-2:30 pm</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BREAK</a:t>
                      </a:r>
                      <a:endParaRPr lang="en-US" sz="1000" dirty="0">
                        <a:solidFill>
                          <a:srgbClr val="53565A"/>
                        </a:solidFill>
                        <a:latin typeface="+mn-lt"/>
                        <a:cs typeface="Arial" panose="020B0604020202020204" pitchFamily="34" charset="0"/>
                      </a:endParaRP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901434639"/>
                  </a:ext>
                </a:extLst>
              </a:tr>
              <a:tr h="131696">
                <a:tc>
                  <a:txBody>
                    <a:bodyPr/>
                    <a:lstStyle/>
                    <a:p>
                      <a:pPr algn="r"/>
                      <a:r>
                        <a:rPr lang="en-US" sz="1000" b="1" kern="1200" dirty="0">
                          <a:solidFill>
                            <a:srgbClr val="19285D"/>
                          </a:solidFill>
                          <a:latin typeface="+mn-lt"/>
                          <a:ea typeface="+mn-ea"/>
                          <a:cs typeface="Arial" panose="020B0604020202020204" pitchFamily="34" charset="0"/>
                        </a:rPr>
                        <a:t>2:30-3:45 pm</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Managing ‘Rabbit Holes’</a:t>
                      </a:r>
                      <a:endParaRPr lang="en-US" sz="1000" b="1" dirty="0">
                        <a:solidFill>
                          <a:srgbClr val="19285D"/>
                        </a:solidFill>
                        <a:latin typeface="+mn-lt"/>
                        <a:cs typeface="Arial" panose="020B0604020202020204" pitchFamily="34" charset="0"/>
                      </a:endParaRP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897116"/>
                  </a:ext>
                </a:extLst>
              </a:tr>
              <a:tr h="131696">
                <a:tc>
                  <a:txBody>
                    <a:bodyPr/>
                    <a:lstStyle/>
                    <a:p>
                      <a:pPr algn="r"/>
                      <a:r>
                        <a:rPr lang="en-US" sz="1000" b="1" kern="1200" dirty="0">
                          <a:solidFill>
                            <a:srgbClr val="19285D"/>
                          </a:solidFill>
                          <a:latin typeface="+mn-lt"/>
                          <a:ea typeface="+mn-ea"/>
                          <a:cs typeface="Arial" panose="020B0604020202020204" pitchFamily="34" charset="0"/>
                        </a:rPr>
                        <a:t>3:45-5:15 pm</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Dialogue Duos</a:t>
                      </a: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453478042"/>
                  </a:ext>
                </a:extLst>
              </a:tr>
            </a:tbl>
          </a:graphicData>
        </a:graphic>
      </p:graphicFrame>
    </p:spTree>
    <p:extLst>
      <p:ext uri="{BB962C8B-B14F-4D97-AF65-F5344CB8AC3E}">
        <p14:creationId xmlns:p14="http://schemas.microsoft.com/office/powerpoint/2010/main" val="4238618956"/>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6375" y="546100"/>
            <a:ext cx="4365625" cy="2455863"/>
          </a:xfrm>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600"/>
              </a:spcBef>
              <a:spcAft>
                <a:spcPts val="0"/>
              </a:spcAft>
              <a:buClr>
                <a:srgbClr val="C1D72E"/>
              </a:buClr>
              <a:buSzTx/>
              <a:buFont typeface="Arial" panose="020B0604020202020204" pitchFamily="34" charset="0"/>
              <a:buChar char="•"/>
              <a:tabLst/>
              <a:defRPr/>
            </a:pPr>
            <a:r>
              <a:rPr kumimoji="0" lang="en-US"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Read aloud </a:t>
            </a:r>
            <a:r>
              <a:rPr kumimoji="0" lang="en-US" sz="120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 </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prepared patient statement on-screen.</a:t>
            </a:r>
          </a:p>
          <a:p>
            <a:pPr marL="171450" marR="0" lvl="0" indent="-171450" algn="l" defTabSz="914400" rtl="0" eaLnBrk="1" fontAlgn="auto" latinLnBrk="0" hangingPunct="1">
              <a:lnSpc>
                <a:spcPct val="100000"/>
              </a:lnSpc>
              <a:spcBef>
                <a:spcPts val="600"/>
              </a:spcBef>
              <a:spcAft>
                <a:spcPts val="0"/>
              </a:spcAft>
              <a:buClr>
                <a:srgbClr val="C1D72E"/>
              </a:buClr>
              <a:buSzTx/>
              <a:buFont typeface="Arial" panose="020B0604020202020204" pitchFamily="34" charset="0"/>
              <a:buChar char="•"/>
              <a:tabLst/>
              <a:defRPr/>
            </a:pPr>
            <a:r>
              <a:rPr lang="en-US" b="1" dirty="0">
                <a:solidFill>
                  <a:prstClr val="black"/>
                </a:solidFill>
              </a:rPr>
              <a:t>Ask</a:t>
            </a:r>
            <a:r>
              <a:rPr lang="en-US" dirty="0">
                <a:solidFill>
                  <a:prstClr val="black"/>
                </a:solidFill>
              </a:rPr>
              <a:t> for the three prepared response statements to be presented (one each by Howard, Melissa, Sandeep). One of these should be a “good,” response, one “better,” and one the “best.”</a:t>
            </a:r>
          </a:p>
          <a:p>
            <a:pPr marL="171450" marR="0" lvl="0" indent="-171450" algn="l" defTabSz="914400" rtl="0" eaLnBrk="1" fontAlgn="auto" latinLnBrk="0" hangingPunct="1">
              <a:lnSpc>
                <a:spcPct val="100000"/>
              </a:lnSpc>
              <a:spcBef>
                <a:spcPts val="600"/>
              </a:spcBef>
              <a:spcAft>
                <a:spcPts val="0"/>
              </a:spcAft>
              <a:buClr>
                <a:srgbClr val="C1D72E"/>
              </a:buClr>
              <a:buSzTx/>
              <a:buFont typeface="Arial" panose="020B0604020202020204" pitchFamily="34" charset="0"/>
              <a:buChar char="•"/>
              <a:tabLst/>
              <a:defRPr/>
            </a:pPr>
            <a:r>
              <a:rPr lang="en-US" dirty="0">
                <a:solidFill>
                  <a:prstClr val="black"/>
                </a:solidFill>
              </a:rPr>
              <a:t>Once all response statements have been presented, </a:t>
            </a:r>
            <a:r>
              <a:rPr lang="en-US" b="1" dirty="0">
                <a:solidFill>
                  <a:prstClr val="black"/>
                </a:solidFill>
              </a:rPr>
              <a:t>tell</a:t>
            </a:r>
            <a:r>
              <a:rPr lang="en-US" dirty="0">
                <a:solidFill>
                  <a:prstClr val="black"/>
                </a:solidFill>
              </a:rPr>
              <a:t> participants to choose one of those three individuals to stand by, based on which response they (the participant) would offer.</a:t>
            </a:r>
          </a:p>
          <a:p>
            <a:pPr>
              <a:spcBef>
                <a:spcPts val="600"/>
              </a:spcBef>
              <a:defRPr/>
            </a:pPr>
            <a:r>
              <a:rPr lang="en-US" dirty="0">
                <a:solidFill>
                  <a:prstClr val="black"/>
                </a:solidFill>
              </a:rPr>
              <a:t>Once everyone has chosen where to stand, </a:t>
            </a:r>
            <a:r>
              <a:rPr lang="en-US" b="1" dirty="0">
                <a:solidFill>
                  <a:prstClr val="black"/>
                </a:solidFill>
              </a:rPr>
              <a:t>poll</a:t>
            </a:r>
            <a:r>
              <a:rPr lang="en-US" dirty="0">
                <a:solidFill>
                  <a:prstClr val="black"/>
                </a:solidFill>
              </a:rPr>
              <a:t> a selection of those standing by each of the three responses for their “why.” </a:t>
            </a:r>
          </a:p>
          <a:p>
            <a:pPr lvl="1">
              <a:spcBef>
                <a:spcPts val="600"/>
              </a:spcBef>
              <a:defRPr/>
            </a:pPr>
            <a:r>
              <a:rPr lang="en-US" dirty="0">
                <a:solidFill>
                  <a:prstClr val="black"/>
                </a:solidFill>
              </a:rPr>
              <a:t>Note: There may be some cases where no one is standing by one or two of the speakers.</a:t>
            </a:r>
          </a:p>
          <a:p>
            <a:pPr>
              <a:spcBef>
                <a:spcPts val="600"/>
              </a:spcBef>
              <a:defRPr/>
            </a:pPr>
            <a:r>
              <a:rPr lang="en-US" dirty="0">
                <a:solidFill>
                  <a:prstClr val="black"/>
                </a:solidFill>
              </a:rPr>
              <a:t>Once 1–3 reps have been polled for their “why,” </a:t>
            </a:r>
            <a:r>
              <a:rPr lang="en-US" b="1" dirty="0">
                <a:solidFill>
                  <a:prstClr val="black"/>
                </a:solidFill>
              </a:rPr>
              <a:t>tell</a:t>
            </a:r>
            <a:r>
              <a:rPr lang="en-US" dirty="0">
                <a:solidFill>
                  <a:prstClr val="black"/>
                </a:solidFill>
              </a:rPr>
              <a:t> everyone to return to their seats. </a:t>
            </a:r>
          </a:p>
          <a:p>
            <a:endParaRPr lang="en-US" dirty="0"/>
          </a:p>
        </p:txBody>
      </p:sp>
      <p:sp>
        <p:nvSpPr>
          <p:cNvPr id="4" name="Rectangle 3">
            <a:extLst>
              <a:ext uri="{FF2B5EF4-FFF2-40B4-BE49-F238E27FC236}">
                <a16:creationId xmlns:a16="http://schemas.microsoft.com/office/drawing/2014/main" id="{51165682-9C41-D64F-4245-6836ACAA4FB8}"/>
              </a:ext>
            </a:extLst>
          </p:cNvPr>
          <p:cNvSpPr/>
          <p:nvPr/>
        </p:nvSpPr>
        <p:spPr>
          <a:xfrm>
            <a:off x="116305" y="30115"/>
            <a:ext cx="4908120" cy="277785"/>
          </a:xfrm>
          <a:prstGeom prst="rect">
            <a:avLst/>
          </a:prstGeom>
        </p:spPr>
        <p:txBody>
          <a:bodyPr wrap="square" lIns="92217" tIns="46109" rIns="92217" bIns="46109" anchor="ctr">
            <a:spAutoFit/>
          </a:bodyPr>
          <a:lstStyle/>
          <a:p>
            <a:pPr algn="l">
              <a:spcBef>
                <a:spcPts val="403"/>
              </a:spcBef>
            </a:pPr>
            <a:r>
              <a:rPr lang="en-US" sz="1200" b="1" dirty="0">
                <a:solidFill>
                  <a:schemeClr val="bg1"/>
                </a:solidFill>
                <a:latin typeface="Arial" panose="020B0604020202020204" pitchFamily="34" charset="0"/>
                <a:cs typeface="Arial" panose="020B0604020202020204" pitchFamily="34" charset="0"/>
              </a:rPr>
              <a:t>DAY 2: RCPS MASTERCLASS</a:t>
            </a:r>
          </a:p>
        </p:txBody>
      </p:sp>
      <p:sp>
        <p:nvSpPr>
          <p:cNvPr id="8" name="Isosceles Triangle 7">
            <a:extLst>
              <a:ext uri="{FF2B5EF4-FFF2-40B4-BE49-F238E27FC236}">
                <a16:creationId xmlns:a16="http://schemas.microsoft.com/office/drawing/2014/main" id="{8ECF2474-1F6C-903F-644E-8040EF6A1827}"/>
              </a:ext>
            </a:extLst>
          </p:cNvPr>
          <p:cNvSpPr/>
          <p:nvPr/>
        </p:nvSpPr>
        <p:spPr>
          <a:xfrm rot="5400000">
            <a:off x="50887" y="3970184"/>
            <a:ext cx="224950" cy="326722"/>
          </a:xfrm>
          <a:prstGeom prst="triangle">
            <a:avLst/>
          </a:prstGeom>
          <a:solidFill>
            <a:srgbClr val="C1D7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B119AE"/>
              </a:solidFill>
              <a:effectLst/>
              <a:uLnTx/>
              <a:uFillTx/>
              <a:latin typeface="Calibri" panose="020F0502020204030204"/>
              <a:ea typeface="+mn-ea"/>
              <a:cs typeface="+mn-cs"/>
            </a:endParaRPr>
          </a:p>
        </p:txBody>
      </p:sp>
      <p:graphicFrame>
        <p:nvGraphicFramePr>
          <p:cNvPr id="9" name="Table 8">
            <a:extLst>
              <a:ext uri="{FF2B5EF4-FFF2-40B4-BE49-F238E27FC236}">
                <a16:creationId xmlns:a16="http://schemas.microsoft.com/office/drawing/2014/main" id="{32CAF87A-7554-5CB0-806A-188EC31EC6C0}"/>
              </a:ext>
            </a:extLst>
          </p:cNvPr>
          <p:cNvGraphicFramePr>
            <a:graphicFrameLocks noGrp="1"/>
          </p:cNvGraphicFramePr>
          <p:nvPr>
            <p:extLst>
              <p:ext uri="{D42A27DB-BD31-4B8C-83A1-F6EECF244321}">
                <p14:modId xmlns:p14="http://schemas.microsoft.com/office/powerpoint/2010/main" val="495090123"/>
              </p:ext>
            </p:extLst>
          </p:nvPr>
        </p:nvGraphicFramePr>
        <p:xfrm>
          <a:off x="239697" y="3348164"/>
          <a:ext cx="4310908" cy="883920"/>
        </p:xfrm>
        <a:graphic>
          <a:graphicData uri="http://schemas.openxmlformats.org/drawingml/2006/table">
            <a:tbl>
              <a:tblPr firstRow="1" bandRow="1">
                <a:tableStyleId>{5C22544A-7EE6-4342-B048-85BDC9FD1C3A}</a:tableStyleId>
              </a:tblPr>
              <a:tblGrid>
                <a:gridCol w="1399032">
                  <a:extLst>
                    <a:ext uri="{9D8B030D-6E8A-4147-A177-3AD203B41FA5}">
                      <a16:colId xmlns:a16="http://schemas.microsoft.com/office/drawing/2014/main" val="3460872777"/>
                    </a:ext>
                  </a:extLst>
                </a:gridCol>
                <a:gridCol w="2911876">
                  <a:extLst>
                    <a:ext uri="{9D8B030D-6E8A-4147-A177-3AD203B41FA5}">
                      <a16:colId xmlns:a16="http://schemas.microsoft.com/office/drawing/2014/main" val="3929844881"/>
                    </a:ext>
                  </a:extLst>
                </a:gridCol>
              </a:tblGrid>
              <a:tr h="0">
                <a:tc gridSpan="2">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white"/>
                          </a:solidFill>
                          <a:effectLst/>
                          <a:uLnTx/>
                          <a:uFillTx/>
                          <a:latin typeface="+mn-lt"/>
                          <a:ea typeface="+mn-ea"/>
                          <a:cs typeface="+mn-cs"/>
                        </a:rPr>
                        <a:t>Day 2 AM Focus – Right Heart Catheterization &amp; Our Patients</a:t>
                      </a:r>
                      <a:endParaRPr kumimoji="0" lang="en-US" sz="1000" b="1" i="0" u="none" strike="noStrike" kern="1200" cap="none" spc="0" normalizeH="0" baseline="0" noProof="0" dirty="0">
                        <a:ln>
                          <a:noFill/>
                        </a:ln>
                        <a:solidFill>
                          <a:prstClr val="white"/>
                        </a:solidFill>
                        <a:effectLst/>
                        <a:uLnTx/>
                        <a:uFillTx/>
                        <a:latin typeface="Century Schoolbook" panose="02040604050505020304" pitchFamily="18" charset="0"/>
                        <a:ea typeface="Times New Roman" panose="02020603050405020304" pitchFamily="18" charset="0"/>
                        <a:cs typeface="Times New Roman" panose="02020603050405020304" pitchFamily="18" charset="0"/>
                      </a:endParaRPr>
                    </a:p>
                  </a:txBody>
                  <a:tcPr marL="121920" marR="121920" marT="34290" marB="3429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9285D"/>
                    </a:solidFill>
                  </a:tcPr>
                </a:tc>
                <a:tc hMerge="1">
                  <a:txBody>
                    <a:bodyPr/>
                    <a:lstStyle/>
                    <a:p>
                      <a:pPr algn="l"/>
                      <a:endParaRPr lang="en-US" sz="1100" dirty="0">
                        <a:latin typeface="+mn-lt"/>
                        <a:cs typeface="Arial" panose="020B0604020202020204" pitchFamily="34" charset="0"/>
                      </a:endParaRP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9285D"/>
                    </a:solidFill>
                  </a:tcPr>
                </a:tc>
                <a:extLst>
                  <a:ext uri="{0D108BD9-81ED-4DB2-BD59-A6C34878D82A}">
                    <a16:rowId xmlns:a16="http://schemas.microsoft.com/office/drawing/2014/main" val="150405150"/>
                  </a:ext>
                </a:extLst>
              </a:tr>
              <a:tr h="0">
                <a:tc>
                  <a:txBody>
                    <a:bodyPr/>
                    <a:lstStyle/>
                    <a:p>
                      <a:pPr algn="r"/>
                      <a:r>
                        <a:rPr lang="en-US" sz="1000" b="1" dirty="0">
                          <a:solidFill>
                            <a:srgbClr val="19285D"/>
                          </a:solidFill>
                          <a:latin typeface="+mn-lt"/>
                          <a:cs typeface="Arial" panose="020B0604020202020204" pitchFamily="34" charset="0"/>
                        </a:rPr>
                        <a:t>9:30-10:00 am</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Ice Breaker</a:t>
                      </a: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62979764"/>
                  </a:ext>
                </a:extLst>
              </a:tr>
              <a:tr h="0">
                <a:tc>
                  <a:txBody>
                    <a:bodyPr/>
                    <a:lstStyle/>
                    <a:p>
                      <a:pPr algn="r"/>
                      <a:r>
                        <a:rPr lang="en-US" sz="1000" b="1" dirty="0">
                          <a:solidFill>
                            <a:srgbClr val="19285D"/>
                          </a:solidFill>
                          <a:latin typeface="+mn-lt"/>
                          <a:cs typeface="Arial" panose="020B0604020202020204" pitchFamily="34" charset="0"/>
                        </a:rPr>
                        <a:t>9:30-10:45 am </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spcBef>
                          <a:spcPts val="0"/>
                        </a:spcBef>
                        <a:spcAft>
                          <a:spcPts val="0"/>
                        </a:spcAft>
                      </a:pPr>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RHC Clinical Cultivator</a:t>
                      </a: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30955845"/>
                  </a:ext>
                </a:extLst>
              </a:tr>
              <a:tr h="0">
                <a:tc>
                  <a:txBody>
                    <a:bodyPr/>
                    <a:lstStyle/>
                    <a:p>
                      <a:pPr algn="r"/>
                      <a:r>
                        <a:rPr lang="en-US" sz="1000" b="1" kern="1200" dirty="0">
                          <a:solidFill>
                            <a:srgbClr val="19285D"/>
                          </a:solidFill>
                          <a:latin typeface="+mn-lt"/>
                          <a:ea typeface="+mn-ea"/>
                          <a:cs typeface="Arial" panose="020B0604020202020204" pitchFamily="34" charset="0"/>
                        </a:rPr>
                        <a:t>11:15 am-12:00 pm </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Patient Identifiers</a:t>
                      </a:r>
                      <a:endParaRPr lang="en-US" sz="1000" b="1" dirty="0">
                        <a:solidFill>
                          <a:srgbClr val="19285D"/>
                        </a:solidFill>
                        <a:latin typeface="+mn-lt"/>
                        <a:cs typeface="Arial" panose="020B0604020202020204" pitchFamily="34" charset="0"/>
                      </a:endParaRP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897116"/>
                  </a:ext>
                </a:extLst>
              </a:tr>
            </a:tbl>
          </a:graphicData>
        </a:graphic>
      </p:graphicFrame>
      <p:graphicFrame>
        <p:nvGraphicFramePr>
          <p:cNvPr id="10" name="Table 9">
            <a:extLst>
              <a:ext uri="{FF2B5EF4-FFF2-40B4-BE49-F238E27FC236}">
                <a16:creationId xmlns:a16="http://schemas.microsoft.com/office/drawing/2014/main" id="{FBFE80E4-9E97-AF00-8042-B79B18F5067D}"/>
              </a:ext>
            </a:extLst>
          </p:cNvPr>
          <p:cNvGraphicFramePr>
            <a:graphicFrameLocks noGrp="1"/>
          </p:cNvGraphicFramePr>
          <p:nvPr>
            <p:extLst>
              <p:ext uri="{D42A27DB-BD31-4B8C-83A1-F6EECF244321}">
                <p14:modId xmlns:p14="http://schemas.microsoft.com/office/powerpoint/2010/main" val="1224618858"/>
              </p:ext>
            </p:extLst>
          </p:nvPr>
        </p:nvGraphicFramePr>
        <p:xfrm>
          <a:off x="239697" y="4230065"/>
          <a:ext cx="4315702" cy="1310640"/>
        </p:xfrm>
        <a:graphic>
          <a:graphicData uri="http://schemas.openxmlformats.org/drawingml/2006/table">
            <a:tbl>
              <a:tblPr firstRow="1" bandRow="1">
                <a:tableStyleId>{5C22544A-7EE6-4342-B048-85BDC9FD1C3A}</a:tableStyleId>
              </a:tblPr>
              <a:tblGrid>
                <a:gridCol w="1397298">
                  <a:extLst>
                    <a:ext uri="{9D8B030D-6E8A-4147-A177-3AD203B41FA5}">
                      <a16:colId xmlns:a16="http://schemas.microsoft.com/office/drawing/2014/main" val="3460872777"/>
                    </a:ext>
                  </a:extLst>
                </a:gridCol>
                <a:gridCol w="2918404">
                  <a:extLst>
                    <a:ext uri="{9D8B030D-6E8A-4147-A177-3AD203B41FA5}">
                      <a16:colId xmlns:a16="http://schemas.microsoft.com/office/drawing/2014/main" val="3929844881"/>
                    </a:ext>
                  </a:extLst>
                </a:gridCol>
              </a:tblGrid>
              <a:tr h="131696">
                <a:tc gridSpan="2">
                  <a:txBody>
                    <a:bodyPr/>
                    <a:lstStyle/>
                    <a:p>
                      <a:pPr marL="0" marR="0">
                        <a:spcBef>
                          <a:spcPts val="0"/>
                        </a:spcBef>
                        <a:spcAft>
                          <a:spcPts val="0"/>
                        </a:spcAft>
                      </a:pPr>
                      <a:r>
                        <a:rPr lang="en-US" sz="900" dirty="0">
                          <a:effectLst/>
                        </a:rPr>
                        <a:t>Day 2 PM Focus – Right Heart Catheterization: Connection is Crucial/Application </a:t>
                      </a:r>
                      <a:endParaRPr lang="en-US" sz="900" dirty="0">
                        <a:effectLst/>
                        <a:latin typeface="Century Schoolbook" panose="02040604050505020304" pitchFamily="18" charset="0"/>
                        <a:ea typeface="Times New Roman" panose="02020603050405020304" pitchFamily="18" charset="0"/>
                        <a:cs typeface="Times New Roman" panose="02020603050405020304" pitchFamily="18" charset="0"/>
                      </a:endParaRPr>
                    </a:p>
                  </a:txBody>
                  <a:tcPr marL="121920" marR="121920" marT="34290" marB="3429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9285D"/>
                    </a:solidFill>
                  </a:tcPr>
                </a:tc>
                <a:tc hMerge="1">
                  <a:txBody>
                    <a:bodyPr/>
                    <a:lstStyle/>
                    <a:p>
                      <a:pPr algn="l"/>
                      <a:endParaRPr lang="en-US" sz="1100" dirty="0">
                        <a:latin typeface="+mn-lt"/>
                        <a:cs typeface="Arial" panose="020B0604020202020204" pitchFamily="34" charset="0"/>
                      </a:endParaRP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9285D"/>
                    </a:solidFill>
                  </a:tcPr>
                </a:tc>
                <a:extLst>
                  <a:ext uri="{0D108BD9-81ED-4DB2-BD59-A6C34878D82A}">
                    <a16:rowId xmlns:a16="http://schemas.microsoft.com/office/drawing/2014/main" val="150405150"/>
                  </a:ext>
                </a:extLst>
              </a:tr>
              <a:tr h="131696">
                <a:tc>
                  <a:txBody>
                    <a:bodyPr/>
                    <a:lstStyle/>
                    <a:p>
                      <a:pPr algn="r"/>
                      <a:r>
                        <a:rPr lang="en-US" sz="1000" b="1" dirty="0">
                          <a:solidFill>
                            <a:srgbClr val="19285D"/>
                          </a:solidFill>
                          <a:latin typeface="+mn-lt"/>
                          <a:cs typeface="Arial" panose="020B0604020202020204" pitchFamily="34" charset="0"/>
                        </a:rPr>
                        <a:t>12:00-1:15 pm</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LUNCH</a:t>
                      </a: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762979764"/>
                  </a:ext>
                </a:extLst>
              </a:tr>
              <a:tr h="131696">
                <a:tc>
                  <a:txBody>
                    <a:bodyPr/>
                    <a:lstStyle/>
                    <a:p>
                      <a:pPr algn="r"/>
                      <a:r>
                        <a:rPr lang="en-US" sz="1000" b="1" dirty="0">
                          <a:solidFill>
                            <a:srgbClr val="19285D"/>
                          </a:solidFill>
                          <a:latin typeface="+mn-lt"/>
                          <a:cs typeface="Arial" panose="020B0604020202020204" pitchFamily="34" charset="0"/>
                        </a:rPr>
                        <a:t>1:15-2:15 pm</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Lead the Dialogue: Listening/Questioning</a:t>
                      </a: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769089221"/>
                  </a:ext>
                </a:extLst>
              </a:tr>
              <a:tr h="131696">
                <a:tc>
                  <a:txBody>
                    <a:bodyPr/>
                    <a:lstStyle/>
                    <a:p>
                      <a:pPr marL="0" marR="0" lvl="0" indent="0" algn="r" defTabSz="412016" rtl="0" eaLnBrk="1" fontAlgn="auto" latinLnBrk="0" hangingPunct="0">
                        <a:lnSpc>
                          <a:spcPct val="100000"/>
                        </a:lnSpc>
                        <a:spcBef>
                          <a:spcPts val="0"/>
                        </a:spcBef>
                        <a:spcAft>
                          <a:spcPts val="0"/>
                        </a:spcAft>
                        <a:buClrTx/>
                        <a:buSzTx/>
                        <a:buFontTx/>
                        <a:buNone/>
                        <a:tabLst/>
                        <a:defRPr/>
                      </a:pPr>
                      <a:r>
                        <a:rPr lang="en-US" sz="1000" b="1" dirty="0">
                          <a:solidFill>
                            <a:srgbClr val="19285D"/>
                          </a:solidFill>
                          <a:latin typeface="+mn-lt"/>
                          <a:cs typeface="Arial" panose="020B0604020202020204" pitchFamily="34" charset="0"/>
                        </a:rPr>
                        <a:t>2:15-2:30 pm</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BREAK</a:t>
                      </a:r>
                      <a:endParaRPr lang="en-US" sz="1000" dirty="0">
                        <a:solidFill>
                          <a:srgbClr val="53565A"/>
                        </a:solidFill>
                        <a:latin typeface="+mn-lt"/>
                        <a:cs typeface="Arial" panose="020B0604020202020204" pitchFamily="34" charset="0"/>
                      </a:endParaRP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901434639"/>
                  </a:ext>
                </a:extLst>
              </a:tr>
              <a:tr h="131696">
                <a:tc>
                  <a:txBody>
                    <a:bodyPr/>
                    <a:lstStyle/>
                    <a:p>
                      <a:pPr algn="r"/>
                      <a:r>
                        <a:rPr lang="en-US" sz="1000" b="1" kern="1200" dirty="0">
                          <a:solidFill>
                            <a:srgbClr val="19285D"/>
                          </a:solidFill>
                          <a:latin typeface="+mn-lt"/>
                          <a:ea typeface="+mn-ea"/>
                          <a:cs typeface="Arial" panose="020B0604020202020204" pitchFamily="34" charset="0"/>
                        </a:rPr>
                        <a:t>2:30-3:45 pm</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Managing ‘Rabbit Holes’</a:t>
                      </a:r>
                      <a:endParaRPr lang="en-US" sz="1000" b="1" dirty="0">
                        <a:solidFill>
                          <a:srgbClr val="19285D"/>
                        </a:solidFill>
                        <a:latin typeface="+mn-lt"/>
                        <a:cs typeface="Arial" panose="020B0604020202020204" pitchFamily="34" charset="0"/>
                      </a:endParaRP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897116"/>
                  </a:ext>
                </a:extLst>
              </a:tr>
              <a:tr h="131696">
                <a:tc>
                  <a:txBody>
                    <a:bodyPr/>
                    <a:lstStyle/>
                    <a:p>
                      <a:pPr algn="r"/>
                      <a:r>
                        <a:rPr lang="en-US" sz="1000" b="1" kern="1200" dirty="0">
                          <a:solidFill>
                            <a:srgbClr val="19285D"/>
                          </a:solidFill>
                          <a:latin typeface="+mn-lt"/>
                          <a:ea typeface="+mn-ea"/>
                          <a:cs typeface="Arial" panose="020B0604020202020204" pitchFamily="34" charset="0"/>
                        </a:rPr>
                        <a:t>3:45-5:15 pm</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Dialogue Duos</a:t>
                      </a: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453478042"/>
                  </a:ext>
                </a:extLst>
              </a:tr>
            </a:tbl>
          </a:graphicData>
        </a:graphic>
      </p:graphicFrame>
    </p:spTree>
    <p:extLst>
      <p:ext uri="{BB962C8B-B14F-4D97-AF65-F5344CB8AC3E}">
        <p14:creationId xmlns:p14="http://schemas.microsoft.com/office/powerpoint/2010/main" val="33528152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9B48E7A5-8399-F37A-20FB-E1F4E8FCD462}"/>
              </a:ext>
            </a:extLst>
          </p:cNvPr>
          <p:cNvSpPr/>
          <p:nvPr/>
        </p:nvSpPr>
        <p:spPr>
          <a:xfrm>
            <a:off x="77118" y="490491"/>
            <a:ext cx="8922059" cy="587701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39F7FEE9-CC66-E6C0-99AB-3AAB7394C7D3}"/>
              </a:ext>
            </a:extLst>
          </p:cNvPr>
          <p:cNvSpPr/>
          <p:nvPr/>
        </p:nvSpPr>
        <p:spPr>
          <a:xfrm>
            <a:off x="116305" y="30115"/>
            <a:ext cx="4908120" cy="277785"/>
          </a:xfrm>
          <a:prstGeom prst="rect">
            <a:avLst/>
          </a:prstGeom>
        </p:spPr>
        <p:txBody>
          <a:bodyPr wrap="square" lIns="92217" tIns="46109" rIns="92217" bIns="46109" anchor="ctr">
            <a:spAutoFit/>
          </a:bodyPr>
          <a:lstStyle/>
          <a:p>
            <a:pPr algn="l">
              <a:spcBef>
                <a:spcPts val="403"/>
              </a:spcBef>
            </a:pPr>
            <a:r>
              <a:rPr lang="en-US" sz="1200" b="1" dirty="0">
                <a:solidFill>
                  <a:schemeClr val="bg1"/>
                </a:solidFill>
                <a:latin typeface="Arial" panose="020B0604020202020204" pitchFamily="34" charset="0"/>
                <a:cs typeface="Arial" panose="020B0604020202020204" pitchFamily="34" charset="0"/>
              </a:rPr>
              <a:t>DAY 1: RCPS MASTERCLASS</a:t>
            </a:r>
          </a:p>
        </p:txBody>
      </p:sp>
      <p:pic>
        <p:nvPicPr>
          <p:cNvPr id="11" name="Picture 10">
            <a:extLst>
              <a:ext uri="{FF2B5EF4-FFF2-40B4-BE49-F238E27FC236}">
                <a16:creationId xmlns:a16="http://schemas.microsoft.com/office/drawing/2014/main" id="{C1B23E7E-3836-6B03-A322-CDE58A2C08D6}"/>
              </a:ext>
            </a:extLst>
          </p:cNvPr>
          <p:cNvPicPr>
            <a:picLocks noChangeAspect="1"/>
          </p:cNvPicPr>
          <p:nvPr/>
        </p:nvPicPr>
        <p:blipFill>
          <a:blip r:embed="rId3"/>
          <a:stretch>
            <a:fillRect/>
          </a:stretch>
        </p:blipFill>
        <p:spPr>
          <a:xfrm>
            <a:off x="2312474" y="484358"/>
            <a:ext cx="4519052" cy="5883150"/>
          </a:xfrm>
          <a:prstGeom prst="rect">
            <a:avLst/>
          </a:prstGeom>
          <a:ln>
            <a:solidFill>
              <a:schemeClr val="tx2"/>
            </a:solidFill>
          </a:ln>
        </p:spPr>
      </p:pic>
    </p:spTree>
    <p:extLst>
      <p:ext uri="{BB962C8B-B14F-4D97-AF65-F5344CB8AC3E}">
        <p14:creationId xmlns:p14="http://schemas.microsoft.com/office/powerpoint/2010/main" val="3209391453"/>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A786DE2-6AB7-0026-E5BC-ACA902E174C3}"/>
              </a:ext>
            </a:extLst>
          </p:cNvPr>
          <p:cNvSpPr txBox="1"/>
          <p:nvPr/>
        </p:nvSpPr>
        <p:spPr>
          <a:xfrm>
            <a:off x="168675" y="561292"/>
            <a:ext cx="8664606" cy="3508653"/>
          </a:xfrm>
          <a:prstGeom prst="rect">
            <a:avLst/>
          </a:prstGeom>
          <a:solidFill>
            <a:schemeClr val="bg1"/>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4546A"/>
                </a:solidFill>
                <a:effectLst/>
                <a:uLnTx/>
                <a:uFillTx/>
                <a:latin typeface="Corbel" panose="020B0503020204020204" pitchFamily="34" charset="0"/>
                <a:ea typeface="+mn-ea"/>
                <a:cs typeface="+mn-cs"/>
              </a:rPr>
              <a:t>DATA FLASH-MATCH ACTIVITY GUIDE</a:t>
            </a:r>
          </a:p>
          <a:p>
            <a:pPr marL="0" marR="0" lvl="0" indent="-178650" algn="l" defTabSz="914400" rtl="0" eaLnBrk="1" fontAlgn="auto" latinLnBrk="0" hangingPunct="1">
              <a:lnSpc>
                <a:spcPct val="100000"/>
              </a:lnSpc>
              <a:spcBef>
                <a:spcPts val="600"/>
              </a:spcBef>
              <a:spcAft>
                <a:spcPts val="0"/>
              </a:spcAft>
              <a:buClr>
                <a:srgbClr val="C1D72E"/>
              </a:buClr>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Patient Statement 1:</a:t>
            </a:r>
          </a:p>
          <a:p>
            <a:pPr marL="628650" marR="0" lvl="1" indent="-171450" algn="l" defTabSz="914400" rtl="0" eaLnBrk="1" fontAlgn="auto" latinLnBrk="0" hangingPunct="1">
              <a:lnSpc>
                <a:spcPct val="100000"/>
              </a:lnSpc>
              <a:spcBef>
                <a:spcPts val="600"/>
              </a:spcBef>
              <a:spcAft>
                <a:spcPts val="0"/>
              </a:spcAft>
              <a:buClr>
                <a:srgbClr val="C1D72E"/>
              </a:buClr>
              <a:buSzTx/>
              <a:buFont typeface="Courier New" panose="02070309020205020404" pitchFamily="49" charset="0"/>
              <a:buChar char="o"/>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HCP Response A - Good:</a:t>
            </a:r>
          </a:p>
          <a:p>
            <a:pPr marL="628650" marR="0" lvl="1" indent="-171450" algn="l" defTabSz="914400" rtl="0" eaLnBrk="1" fontAlgn="auto" latinLnBrk="0" hangingPunct="1">
              <a:lnSpc>
                <a:spcPct val="100000"/>
              </a:lnSpc>
              <a:spcBef>
                <a:spcPts val="600"/>
              </a:spcBef>
              <a:spcAft>
                <a:spcPts val="0"/>
              </a:spcAft>
              <a:buClr>
                <a:srgbClr val="C1D72E"/>
              </a:buClr>
              <a:buSzTx/>
              <a:buFont typeface="Courier New" panose="02070309020205020404" pitchFamily="49" charset="0"/>
              <a:buChar char="o"/>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HCP Response B - Better:</a:t>
            </a:r>
          </a:p>
          <a:p>
            <a:pPr marL="628650" marR="0" lvl="1" indent="-171450" algn="l" defTabSz="914400" rtl="0" eaLnBrk="1" fontAlgn="auto" latinLnBrk="0" hangingPunct="1">
              <a:lnSpc>
                <a:spcPct val="100000"/>
              </a:lnSpc>
              <a:spcBef>
                <a:spcPts val="600"/>
              </a:spcBef>
              <a:spcAft>
                <a:spcPts val="0"/>
              </a:spcAft>
              <a:buClr>
                <a:srgbClr val="C1D72E"/>
              </a:buClr>
              <a:buSzTx/>
              <a:buFont typeface="Courier New" panose="02070309020205020404" pitchFamily="49" charset="0"/>
              <a:buChar char="o"/>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HCP Response C - Best:</a:t>
            </a:r>
          </a:p>
          <a:p>
            <a:pPr marL="0" marR="0" lvl="0" indent="-178650" algn="l" defTabSz="914400" rtl="0" eaLnBrk="1" fontAlgn="auto" latinLnBrk="0" hangingPunct="1">
              <a:lnSpc>
                <a:spcPct val="100000"/>
              </a:lnSpc>
              <a:spcBef>
                <a:spcPts val="600"/>
              </a:spcBef>
              <a:spcAft>
                <a:spcPts val="0"/>
              </a:spcAft>
              <a:buClr>
                <a:srgbClr val="C1D72E"/>
              </a:buClr>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Patient Statement 2:</a:t>
            </a:r>
          </a:p>
          <a:p>
            <a:pPr marL="628650" marR="0" lvl="1" indent="-171450" algn="l" defTabSz="914400" rtl="0" eaLnBrk="1" fontAlgn="auto" latinLnBrk="0" hangingPunct="1">
              <a:lnSpc>
                <a:spcPct val="100000"/>
              </a:lnSpc>
              <a:spcBef>
                <a:spcPts val="600"/>
              </a:spcBef>
              <a:spcAft>
                <a:spcPts val="0"/>
              </a:spcAft>
              <a:buClr>
                <a:srgbClr val="C1D72E"/>
              </a:buClr>
              <a:buSzTx/>
              <a:buFont typeface="Courier New" panose="02070309020205020404" pitchFamily="49" charset="0"/>
              <a:buChar char="o"/>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HCP Response A - Good:</a:t>
            </a:r>
          </a:p>
          <a:p>
            <a:pPr marL="628650" marR="0" lvl="1" indent="-171450" algn="l" defTabSz="914400" rtl="0" eaLnBrk="1" fontAlgn="auto" latinLnBrk="0" hangingPunct="1">
              <a:lnSpc>
                <a:spcPct val="100000"/>
              </a:lnSpc>
              <a:spcBef>
                <a:spcPts val="600"/>
              </a:spcBef>
              <a:spcAft>
                <a:spcPts val="0"/>
              </a:spcAft>
              <a:buClr>
                <a:srgbClr val="C1D72E"/>
              </a:buClr>
              <a:buSzTx/>
              <a:buFont typeface="Courier New" panose="02070309020205020404" pitchFamily="49" charset="0"/>
              <a:buChar char="o"/>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HCP Response B - Better:</a:t>
            </a:r>
          </a:p>
          <a:p>
            <a:pPr marL="628650" marR="0" lvl="1" indent="-171450" algn="l" defTabSz="914400" rtl="0" eaLnBrk="1" fontAlgn="auto" latinLnBrk="0" hangingPunct="1">
              <a:lnSpc>
                <a:spcPct val="100000"/>
              </a:lnSpc>
              <a:spcBef>
                <a:spcPts val="600"/>
              </a:spcBef>
              <a:spcAft>
                <a:spcPts val="0"/>
              </a:spcAft>
              <a:buClr>
                <a:srgbClr val="C1D72E"/>
              </a:buClr>
              <a:buSzTx/>
              <a:buFont typeface="Courier New" panose="02070309020205020404" pitchFamily="49" charset="0"/>
              <a:buChar char="o"/>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HCP Response C - Best:</a:t>
            </a:r>
          </a:p>
          <a:p>
            <a:pPr marL="0" marR="0" lvl="0" indent="-178650" algn="l" defTabSz="914400" rtl="0" eaLnBrk="1" fontAlgn="auto" latinLnBrk="0" hangingPunct="1">
              <a:lnSpc>
                <a:spcPct val="100000"/>
              </a:lnSpc>
              <a:spcBef>
                <a:spcPts val="600"/>
              </a:spcBef>
              <a:spcAft>
                <a:spcPts val="0"/>
              </a:spcAft>
              <a:buClr>
                <a:srgbClr val="C1D72E"/>
              </a:buClr>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Patient Statement 3:</a:t>
            </a:r>
          </a:p>
          <a:p>
            <a:pPr marL="628650" marR="0" lvl="1" indent="-171450" algn="l" defTabSz="914400" rtl="0" eaLnBrk="1" fontAlgn="auto" latinLnBrk="0" hangingPunct="1">
              <a:lnSpc>
                <a:spcPct val="100000"/>
              </a:lnSpc>
              <a:spcBef>
                <a:spcPts val="600"/>
              </a:spcBef>
              <a:spcAft>
                <a:spcPts val="0"/>
              </a:spcAft>
              <a:buClr>
                <a:srgbClr val="C1D72E"/>
              </a:buClr>
              <a:buSzTx/>
              <a:buFont typeface="Courier New" panose="02070309020205020404" pitchFamily="49" charset="0"/>
              <a:buChar char="o"/>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HCP Response A - Good:</a:t>
            </a:r>
          </a:p>
          <a:p>
            <a:pPr marL="628650" marR="0" lvl="1" indent="-171450" algn="l" defTabSz="914400" rtl="0" eaLnBrk="1" fontAlgn="auto" latinLnBrk="0" hangingPunct="1">
              <a:lnSpc>
                <a:spcPct val="100000"/>
              </a:lnSpc>
              <a:spcBef>
                <a:spcPts val="600"/>
              </a:spcBef>
              <a:spcAft>
                <a:spcPts val="0"/>
              </a:spcAft>
              <a:buClr>
                <a:srgbClr val="C1D72E"/>
              </a:buClr>
              <a:buSzTx/>
              <a:buFont typeface="Courier New" panose="02070309020205020404" pitchFamily="49" charset="0"/>
              <a:buChar char="o"/>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HCP Response B - Better:</a:t>
            </a:r>
          </a:p>
          <a:p>
            <a:pPr marL="628650" marR="0" lvl="1" indent="-171450" algn="l" defTabSz="914400" rtl="0" eaLnBrk="1" fontAlgn="auto" latinLnBrk="0" hangingPunct="1">
              <a:lnSpc>
                <a:spcPct val="100000"/>
              </a:lnSpc>
              <a:spcBef>
                <a:spcPts val="600"/>
              </a:spcBef>
              <a:spcAft>
                <a:spcPts val="0"/>
              </a:spcAft>
              <a:buClr>
                <a:srgbClr val="C1D72E"/>
              </a:buClr>
              <a:buSzTx/>
              <a:buFont typeface="Courier New" panose="02070309020205020404" pitchFamily="49" charset="0"/>
              <a:buChar char="o"/>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HCP Response C - Best:</a:t>
            </a:r>
          </a:p>
        </p:txBody>
      </p:sp>
      <p:sp>
        <p:nvSpPr>
          <p:cNvPr id="3" name="Rectangle 2">
            <a:extLst>
              <a:ext uri="{FF2B5EF4-FFF2-40B4-BE49-F238E27FC236}">
                <a16:creationId xmlns:a16="http://schemas.microsoft.com/office/drawing/2014/main" id="{E0EFF0E6-61D0-67BA-0B6B-98887A78928F}"/>
              </a:ext>
            </a:extLst>
          </p:cNvPr>
          <p:cNvSpPr/>
          <p:nvPr/>
        </p:nvSpPr>
        <p:spPr>
          <a:xfrm>
            <a:off x="116305" y="30115"/>
            <a:ext cx="4908120" cy="277785"/>
          </a:xfrm>
          <a:prstGeom prst="rect">
            <a:avLst/>
          </a:prstGeom>
        </p:spPr>
        <p:txBody>
          <a:bodyPr wrap="square" lIns="92217" tIns="46109" rIns="92217" bIns="46109" anchor="ctr">
            <a:spAutoFit/>
          </a:bodyPr>
          <a:lstStyle/>
          <a:p>
            <a:pPr algn="l">
              <a:spcBef>
                <a:spcPts val="403"/>
              </a:spcBef>
            </a:pPr>
            <a:r>
              <a:rPr lang="en-US" sz="1200" b="1" dirty="0">
                <a:solidFill>
                  <a:schemeClr val="bg1"/>
                </a:solidFill>
                <a:latin typeface="Arial" panose="020B0604020202020204" pitchFamily="34" charset="0"/>
                <a:cs typeface="Arial" panose="020B0604020202020204" pitchFamily="34" charset="0"/>
              </a:rPr>
              <a:t>DAY 2: RCPS MASTERCLASS</a:t>
            </a:r>
          </a:p>
        </p:txBody>
      </p:sp>
    </p:spTree>
    <p:extLst>
      <p:ext uri="{BB962C8B-B14F-4D97-AF65-F5344CB8AC3E}">
        <p14:creationId xmlns:p14="http://schemas.microsoft.com/office/powerpoint/2010/main" val="2238610696"/>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6375" y="546100"/>
            <a:ext cx="4365625" cy="2455863"/>
          </a:xfrm>
        </p:spPr>
      </p:sp>
      <p:sp>
        <p:nvSpPr>
          <p:cNvPr id="3" name="Notes Placeholder 2"/>
          <p:cNvSpPr>
            <a:spLocks noGrp="1"/>
          </p:cNvSpPr>
          <p:nvPr>
            <p:ph type="body" idx="1"/>
          </p:nvPr>
        </p:nvSpPr>
        <p:spPr/>
        <p:txBody>
          <a:bodyPr/>
          <a:lstStyle/>
          <a:p>
            <a:pPr>
              <a:spcBef>
                <a:spcPts val="600"/>
              </a:spcBef>
            </a:pPr>
            <a:r>
              <a:rPr lang="en-US" b="1" dirty="0"/>
              <a:t>Tell</a:t>
            </a:r>
            <a:r>
              <a:rPr lang="en-US" dirty="0"/>
              <a:t> participants that they will now eat lunch.</a:t>
            </a:r>
          </a:p>
          <a:p>
            <a:pPr>
              <a:spcBef>
                <a:spcPts val="600"/>
              </a:spcBef>
            </a:pPr>
            <a:r>
              <a:rPr lang="en-US" b="1" dirty="0"/>
              <a:t>Ensure</a:t>
            </a:r>
            <a:r>
              <a:rPr lang="en-US" dirty="0"/>
              <a:t> they know what time to reconvene.</a:t>
            </a:r>
          </a:p>
          <a:p>
            <a:pPr>
              <a:spcBef>
                <a:spcPts val="600"/>
              </a:spcBef>
            </a:pPr>
            <a:r>
              <a:rPr lang="en-US" b="1" dirty="0"/>
              <a:t>Dismiss</a:t>
            </a:r>
            <a:r>
              <a:rPr lang="en-US" dirty="0"/>
              <a:t> participants for their lunch.</a:t>
            </a:r>
          </a:p>
          <a:p>
            <a:pPr>
              <a:spcBef>
                <a:spcPts val="600"/>
              </a:spcBef>
            </a:pPr>
            <a:r>
              <a:rPr lang="en-US" dirty="0"/>
              <a:t>When time is up, </a:t>
            </a:r>
            <a:r>
              <a:rPr lang="en-US" b="1" dirty="0"/>
              <a:t>reconvene</a:t>
            </a:r>
            <a:r>
              <a:rPr lang="en-US" dirty="0"/>
              <a:t> participants.</a:t>
            </a:r>
          </a:p>
          <a:p>
            <a:endParaRPr lang="en-US" dirty="0"/>
          </a:p>
        </p:txBody>
      </p:sp>
      <p:sp>
        <p:nvSpPr>
          <p:cNvPr id="5" name="Rectangle 4">
            <a:extLst>
              <a:ext uri="{FF2B5EF4-FFF2-40B4-BE49-F238E27FC236}">
                <a16:creationId xmlns:a16="http://schemas.microsoft.com/office/drawing/2014/main" id="{654C872E-C0E3-B706-DFC8-05778B0B8E7F}"/>
              </a:ext>
            </a:extLst>
          </p:cNvPr>
          <p:cNvSpPr/>
          <p:nvPr/>
        </p:nvSpPr>
        <p:spPr>
          <a:xfrm>
            <a:off x="116305" y="30115"/>
            <a:ext cx="4908120" cy="277785"/>
          </a:xfrm>
          <a:prstGeom prst="rect">
            <a:avLst/>
          </a:prstGeom>
        </p:spPr>
        <p:txBody>
          <a:bodyPr wrap="square" lIns="92217" tIns="46109" rIns="92217" bIns="46109" anchor="ctr">
            <a:spAutoFit/>
          </a:bodyPr>
          <a:lstStyle/>
          <a:p>
            <a:pPr algn="l">
              <a:spcBef>
                <a:spcPts val="403"/>
              </a:spcBef>
            </a:pPr>
            <a:r>
              <a:rPr lang="en-US" sz="1200" b="1" dirty="0">
                <a:solidFill>
                  <a:schemeClr val="bg1"/>
                </a:solidFill>
                <a:latin typeface="Arial" panose="020B0604020202020204" pitchFamily="34" charset="0"/>
                <a:cs typeface="Arial" panose="020B0604020202020204" pitchFamily="34" charset="0"/>
              </a:rPr>
              <a:t>DAY 2: RCPS MASTERCLASS</a:t>
            </a:r>
          </a:p>
        </p:txBody>
      </p:sp>
      <p:graphicFrame>
        <p:nvGraphicFramePr>
          <p:cNvPr id="7" name="Table 6">
            <a:extLst>
              <a:ext uri="{FF2B5EF4-FFF2-40B4-BE49-F238E27FC236}">
                <a16:creationId xmlns:a16="http://schemas.microsoft.com/office/drawing/2014/main" id="{A0CAD4F9-CBB7-C928-251B-8418243903E7}"/>
              </a:ext>
            </a:extLst>
          </p:cNvPr>
          <p:cNvGraphicFramePr>
            <a:graphicFrameLocks noGrp="1"/>
          </p:cNvGraphicFramePr>
          <p:nvPr>
            <p:extLst>
              <p:ext uri="{D42A27DB-BD31-4B8C-83A1-F6EECF244321}">
                <p14:modId xmlns:p14="http://schemas.microsoft.com/office/powerpoint/2010/main" val="111310045"/>
              </p:ext>
            </p:extLst>
          </p:nvPr>
        </p:nvGraphicFramePr>
        <p:xfrm>
          <a:off x="239697" y="3348164"/>
          <a:ext cx="4310908" cy="883920"/>
        </p:xfrm>
        <a:graphic>
          <a:graphicData uri="http://schemas.openxmlformats.org/drawingml/2006/table">
            <a:tbl>
              <a:tblPr firstRow="1" bandRow="1">
                <a:tableStyleId>{5C22544A-7EE6-4342-B048-85BDC9FD1C3A}</a:tableStyleId>
              </a:tblPr>
              <a:tblGrid>
                <a:gridCol w="1399032">
                  <a:extLst>
                    <a:ext uri="{9D8B030D-6E8A-4147-A177-3AD203B41FA5}">
                      <a16:colId xmlns:a16="http://schemas.microsoft.com/office/drawing/2014/main" val="3460872777"/>
                    </a:ext>
                  </a:extLst>
                </a:gridCol>
                <a:gridCol w="2911876">
                  <a:extLst>
                    <a:ext uri="{9D8B030D-6E8A-4147-A177-3AD203B41FA5}">
                      <a16:colId xmlns:a16="http://schemas.microsoft.com/office/drawing/2014/main" val="3929844881"/>
                    </a:ext>
                  </a:extLst>
                </a:gridCol>
              </a:tblGrid>
              <a:tr h="0">
                <a:tc gridSpan="2">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white"/>
                          </a:solidFill>
                          <a:effectLst/>
                          <a:uLnTx/>
                          <a:uFillTx/>
                          <a:latin typeface="+mn-lt"/>
                          <a:ea typeface="+mn-ea"/>
                          <a:cs typeface="+mn-cs"/>
                        </a:rPr>
                        <a:t>Day 2 AM Focus – Right Heart Catheterization &amp; Our Patients</a:t>
                      </a:r>
                      <a:endParaRPr kumimoji="0" lang="en-US" sz="1000" b="1" i="0" u="none" strike="noStrike" kern="1200" cap="none" spc="0" normalizeH="0" baseline="0" noProof="0" dirty="0">
                        <a:ln>
                          <a:noFill/>
                        </a:ln>
                        <a:solidFill>
                          <a:prstClr val="white"/>
                        </a:solidFill>
                        <a:effectLst/>
                        <a:uLnTx/>
                        <a:uFillTx/>
                        <a:latin typeface="Century Schoolbook" panose="02040604050505020304" pitchFamily="18" charset="0"/>
                        <a:ea typeface="Times New Roman" panose="02020603050405020304" pitchFamily="18" charset="0"/>
                        <a:cs typeface="Times New Roman" panose="02020603050405020304" pitchFamily="18" charset="0"/>
                      </a:endParaRPr>
                    </a:p>
                  </a:txBody>
                  <a:tcPr marL="121920" marR="121920" marT="34290" marB="3429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9285D"/>
                    </a:solidFill>
                  </a:tcPr>
                </a:tc>
                <a:tc hMerge="1">
                  <a:txBody>
                    <a:bodyPr/>
                    <a:lstStyle/>
                    <a:p>
                      <a:pPr algn="l"/>
                      <a:endParaRPr lang="en-US" sz="1100" dirty="0">
                        <a:latin typeface="+mn-lt"/>
                        <a:cs typeface="Arial" panose="020B0604020202020204" pitchFamily="34" charset="0"/>
                      </a:endParaRP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9285D"/>
                    </a:solidFill>
                  </a:tcPr>
                </a:tc>
                <a:extLst>
                  <a:ext uri="{0D108BD9-81ED-4DB2-BD59-A6C34878D82A}">
                    <a16:rowId xmlns:a16="http://schemas.microsoft.com/office/drawing/2014/main" val="150405150"/>
                  </a:ext>
                </a:extLst>
              </a:tr>
              <a:tr h="0">
                <a:tc>
                  <a:txBody>
                    <a:bodyPr/>
                    <a:lstStyle/>
                    <a:p>
                      <a:pPr algn="r"/>
                      <a:r>
                        <a:rPr lang="en-US" sz="1000" b="1" dirty="0">
                          <a:solidFill>
                            <a:srgbClr val="19285D"/>
                          </a:solidFill>
                          <a:latin typeface="+mn-lt"/>
                          <a:cs typeface="Arial" panose="020B0604020202020204" pitchFamily="34" charset="0"/>
                        </a:rPr>
                        <a:t>9:30-10:00 am</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Ice Breaker</a:t>
                      </a: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62979764"/>
                  </a:ext>
                </a:extLst>
              </a:tr>
              <a:tr h="0">
                <a:tc>
                  <a:txBody>
                    <a:bodyPr/>
                    <a:lstStyle/>
                    <a:p>
                      <a:pPr algn="r"/>
                      <a:r>
                        <a:rPr lang="en-US" sz="1000" b="1" dirty="0">
                          <a:solidFill>
                            <a:srgbClr val="19285D"/>
                          </a:solidFill>
                          <a:latin typeface="+mn-lt"/>
                          <a:cs typeface="Arial" panose="020B0604020202020204" pitchFamily="34" charset="0"/>
                        </a:rPr>
                        <a:t>9:30-10:45 am </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spcBef>
                          <a:spcPts val="0"/>
                        </a:spcBef>
                        <a:spcAft>
                          <a:spcPts val="0"/>
                        </a:spcAft>
                      </a:pPr>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RHC Clinical Cultivator</a:t>
                      </a: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30955845"/>
                  </a:ext>
                </a:extLst>
              </a:tr>
              <a:tr h="0">
                <a:tc>
                  <a:txBody>
                    <a:bodyPr/>
                    <a:lstStyle/>
                    <a:p>
                      <a:pPr algn="r"/>
                      <a:r>
                        <a:rPr lang="en-US" sz="1000" b="1" kern="1200" dirty="0">
                          <a:solidFill>
                            <a:srgbClr val="19285D"/>
                          </a:solidFill>
                          <a:latin typeface="+mn-lt"/>
                          <a:ea typeface="+mn-ea"/>
                          <a:cs typeface="Arial" panose="020B0604020202020204" pitchFamily="34" charset="0"/>
                        </a:rPr>
                        <a:t>11:15 am-12:00 pm </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Patient Identifiers</a:t>
                      </a:r>
                      <a:endParaRPr lang="en-US" sz="1000" b="1" dirty="0">
                        <a:solidFill>
                          <a:srgbClr val="19285D"/>
                        </a:solidFill>
                        <a:latin typeface="+mn-lt"/>
                        <a:cs typeface="Arial" panose="020B0604020202020204" pitchFamily="34" charset="0"/>
                      </a:endParaRP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897116"/>
                  </a:ext>
                </a:extLst>
              </a:tr>
            </a:tbl>
          </a:graphicData>
        </a:graphic>
      </p:graphicFrame>
      <p:graphicFrame>
        <p:nvGraphicFramePr>
          <p:cNvPr id="8" name="Table 7">
            <a:extLst>
              <a:ext uri="{FF2B5EF4-FFF2-40B4-BE49-F238E27FC236}">
                <a16:creationId xmlns:a16="http://schemas.microsoft.com/office/drawing/2014/main" id="{F8025330-7DD6-A769-AB72-B7598DDB049C}"/>
              </a:ext>
            </a:extLst>
          </p:cNvPr>
          <p:cNvGraphicFramePr>
            <a:graphicFrameLocks noGrp="1"/>
          </p:cNvGraphicFramePr>
          <p:nvPr>
            <p:extLst>
              <p:ext uri="{D42A27DB-BD31-4B8C-83A1-F6EECF244321}">
                <p14:modId xmlns:p14="http://schemas.microsoft.com/office/powerpoint/2010/main" val="1527156220"/>
              </p:ext>
            </p:extLst>
          </p:nvPr>
        </p:nvGraphicFramePr>
        <p:xfrm>
          <a:off x="239697" y="4230065"/>
          <a:ext cx="4315702" cy="1310640"/>
        </p:xfrm>
        <a:graphic>
          <a:graphicData uri="http://schemas.openxmlformats.org/drawingml/2006/table">
            <a:tbl>
              <a:tblPr firstRow="1" bandRow="1">
                <a:tableStyleId>{5C22544A-7EE6-4342-B048-85BDC9FD1C3A}</a:tableStyleId>
              </a:tblPr>
              <a:tblGrid>
                <a:gridCol w="1397298">
                  <a:extLst>
                    <a:ext uri="{9D8B030D-6E8A-4147-A177-3AD203B41FA5}">
                      <a16:colId xmlns:a16="http://schemas.microsoft.com/office/drawing/2014/main" val="3460872777"/>
                    </a:ext>
                  </a:extLst>
                </a:gridCol>
                <a:gridCol w="2918404">
                  <a:extLst>
                    <a:ext uri="{9D8B030D-6E8A-4147-A177-3AD203B41FA5}">
                      <a16:colId xmlns:a16="http://schemas.microsoft.com/office/drawing/2014/main" val="3929844881"/>
                    </a:ext>
                  </a:extLst>
                </a:gridCol>
              </a:tblGrid>
              <a:tr h="131696">
                <a:tc gridSpan="2">
                  <a:txBody>
                    <a:bodyPr/>
                    <a:lstStyle/>
                    <a:p>
                      <a:pPr marL="0" marR="0">
                        <a:spcBef>
                          <a:spcPts val="0"/>
                        </a:spcBef>
                        <a:spcAft>
                          <a:spcPts val="0"/>
                        </a:spcAft>
                      </a:pPr>
                      <a:r>
                        <a:rPr lang="en-US" sz="900" dirty="0">
                          <a:effectLst/>
                        </a:rPr>
                        <a:t>Day 2 PM Focus – Right Heart Catheterization: Connection is Crucial/Application </a:t>
                      </a:r>
                      <a:endParaRPr lang="en-US" sz="900" dirty="0">
                        <a:effectLst/>
                        <a:latin typeface="Century Schoolbook" panose="02040604050505020304" pitchFamily="18" charset="0"/>
                        <a:ea typeface="Times New Roman" panose="02020603050405020304" pitchFamily="18" charset="0"/>
                        <a:cs typeface="Times New Roman" panose="02020603050405020304" pitchFamily="18" charset="0"/>
                      </a:endParaRPr>
                    </a:p>
                  </a:txBody>
                  <a:tcPr marL="121920" marR="121920" marT="34290" marB="3429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9285D"/>
                    </a:solidFill>
                  </a:tcPr>
                </a:tc>
                <a:tc hMerge="1">
                  <a:txBody>
                    <a:bodyPr/>
                    <a:lstStyle/>
                    <a:p>
                      <a:pPr algn="l"/>
                      <a:endParaRPr lang="en-US" sz="1100" dirty="0">
                        <a:latin typeface="+mn-lt"/>
                        <a:cs typeface="Arial" panose="020B0604020202020204" pitchFamily="34" charset="0"/>
                      </a:endParaRP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9285D"/>
                    </a:solidFill>
                  </a:tcPr>
                </a:tc>
                <a:extLst>
                  <a:ext uri="{0D108BD9-81ED-4DB2-BD59-A6C34878D82A}">
                    <a16:rowId xmlns:a16="http://schemas.microsoft.com/office/drawing/2014/main" val="150405150"/>
                  </a:ext>
                </a:extLst>
              </a:tr>
              <a:tr h="131696">
                <a:tc>
                  <a:txBody>
                    <a:bodyPr/>
                    <a:lstStyle/>
                    <a:p>
                      <a:pPr algn="r"/>
                      <a:r>
                        <a:rPr lang="en-US" sz="1000" b="1" dirty="0">
                          <a:solidFill>
                            <a:srgbClr val="19285D"/>
                          </a:solidFill>
                          <a:latin typeface="+mn-lt"/>
                          <a:cs typeface="Arial" panose="020B0604020202020204" pitchFamily="34" charset="0"/>
                        </a:rPr>
                        <a:t>12:00-1:15 pm</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LUNCH</a:t>
                      </a: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762979764"/>
                  </a:ext>
                </a:extLst>
              </a:tr>
              <a:tr h="131696">
                <a:tc>
                  <a:txBody>
                    <a:bodyPr/>
                    <a:lstStyle/>
                    <a:p>
                      <a:pPr algn="r"/>
                      <a:r>
                        <a:rPr lang="en-US" sz="1000" b="1" dirty="0">
                          <a:solidFill>
                            <a:srgbClr val="19285D"/>
                          </a:solidFill>
                          <a:latin typeface="+mn-lt"/>
                          <a:cs typeface="Arial" panose="020B0604020202020204" pitchFamily="34" charset="0"/>
                        </a:rPr>
                        <a:t>1:15-2:15 pm</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Lead the Dialogue: Listening/Questioning</a:t>
                      </a: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769089221"/>
                  </a:ext>
                </a:extLst>
              </a:tr>
              <a:tr h="131696">
                <a:tc>
                  <a:txBody>
                    <a:bodyPr/>
                    <a:lstStyle/>
                    <a:p>
                      <a:pPr marL="0" marR="0" lvl="0" indent="0" algn="r" defTabSz="412016" rtl="0" eaLnBrk="1" fontAlgn="auto" latinLnBrk="0" hangingPunct="0">
                        <a:lnSpc>
                          <a:spcPct val="100000"/>
                        </a:lnSpc>
                        <a:spcBef>
                          <a:spcPts val="0"/>
                        </a:spcBef>
                        <a:spcAft>
                          <a:spcPts val="0"/>
                        </a:spcAft>
                        <a:buClrTx/>
                        <a:buSzTx/>
                        <a:buFontTx/>
                        <a:buNone/>
                        <a:tabLst/>
                        <a:defRPr/>
                      </a:pPr>
                      <a:r>
                        <a:rPr lang="en-US" sz="1000" b="1" dirty="0">
                          <a:solidFill>
                            <a:srgbClr val="19285D"/>
                          </a:solidFill>
                          <a:latin typeface="+mn-lt"/>
                          <a:cs typeface="Arial" panose="020B0604020202020204" pitchFamily="34" charset="0"/>
                        </a:rPr>
                        <a:t>2:15-2:30 pm</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BREAK</a:t>
                      </a:r>
                      <a:endParaRPr lang="en-US" sz="1000" dirty="0">
                        <a:solidFill>
                          <a:srgbClr val="53565A"/>
                        </a:solidFill>
                        <a:latin typeface="+mn-lt"/>
                        <a:cs typeface="Arial" panose="020B0604020202020204" pitchFamily="34" charset="0"/>
                      </a:endParaRP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901434639"/>
                  </a:ext>
                </a:extLst>
              </a:tr>
              <a:tr h="131696">
                <a:tc>
                  <a:txBody>
                    <a:bodyPr/>
                    <a:lstStyle/>
                    <a:p>
                      <a:pPr algn="r"/>
                      <a:r>
                        <a:rPr lang="en-US" sz="1000" b="1" kern="1200" dirty="0">
                          <a:solidFill>
                            <a:srgbClr val="19285D"/>
                          </a:solidFill>
                          <a:latin typeface="+mn-lt"/>
                          <a:ea typeface="+mn-ea"/>
                          <a:cs typeface="Arial" panose="020B0604020202020204" pitchFamily="34" charset="0"/>
                        </a:rPr>
                        <a:t>2:30-3:45 pm</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Managing ‘Rabbit Holes’</a:t>
                      </a:r>
                      <a:endParaRPr lang="en-US" sz="1000" b="1" dirty="0">
                        <a:solidFill>
                          <a:srgbClr val="19285D"/>
                        </a:solidFill>
                        <a:latin typeface="+mn-lt"/>
                        <a:cs typeface="Arial" panose="020B0604020202020204" pitchFamily="34" charset="0"/>
                      </a:endParaRP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897116"/>
                  </a:ext>
                </a:extLst>
              </a:tr>
              <a:tr h="131696">
                <a:tc>
                  <a:txBody>
                    <a:bodyPr/>
                    <a:lstStyle/>
                    <a:p>
                      <a:pPr algn="r"/>
                      <a:r>
                        <a:rPr lang="en-US" sz="1000" b="1" kern="1200" dirty="0">
                          <a:solidFill>
                            <a:srgbClr val="19285D"/>
                          </a:solidFill>
                          <a:latin typeface="+mn-lt"/>
                          <a:ea typeface="+mn-ea"/>
                          <a:cs typeface="Arial" panose="020B0604020202020204" pitchFamily="34" charset="0"/>
                        </a:rPr>
                        <a:t>3:45-5:15 pm</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Dialogue Duos</a:t>
                      </a: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453478042"/>
                  </a:ext>
                </a:extLst>
              </a:tr>
            </a:tbl>
          </a:graphicData>
        </a:graphic>
      </p:graphicFrame>
      <p:sp>
        <p:nvSpPr>
          <p:cNvPr id="6" name="Isosceles Triangle 5">
            <a:extLst>
              <a:ext uri="{FF2B5EF4-FFF2-40B4-BE49-F238E27FC236}">
                <a16:creationId xmlns:a16="http://schemas.microsoft.com/office/drawing/2014/main" id="{FD3A6E55-FAF2-D1E2-6AFC-A78510BBB735}"/>
              </a:ext>
            </a:extLst>
          </p:cNvPr>
          <p:cNvSpPr/>
          <p:nvPr/>
        </p:nvSpPr>
        <p:spPr>
          <a:xfrm rot="5400000">
            <a:off x="50887" y="4380732"/>
            <a:ext cx="224950" cy="326722"/>
          </a:xfrm>
          <a:prstGeom prst="triangle">
            <a:avLst/>
          </a:prstGeom>
          <a:solidFill>
            <a:srgbClr val="C1D7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B119A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0598365"/>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Image Placeholder 4">
            <a:extLst>
              <a:ext uri="{FF2B5EF4-FFF2-40B4-BE49-F238E27FC236}">
                <a16:creationId xmlns:a16="http://schemas.microsoft.com/office/drawing/2014/main" id="{7CFA5034-538A-49EE-9071-0D5E1FEECD6B}"/>
              </a:ext>
            </a:extLst>
          </p:cNvPr>
          <p:cNvSpPr>
            <a:spLocks noGrp="1" noRot="1" noChangeAspect="1"/>
          </p:cNvSpPr>
          <p:nvPr>
            <p:ph type="sldImg"/>
          </p:nvPr>
        </p:nvSpPr>
        <p:spPr>
          <a:xfrm>
            <a:off x="206375" y="546100"/>
            <a:ext cx="4365625" cy="2455863"/>
          </a:xfrm>
        </p:spPr>
      </p:sp>
      <p:sp>
        <p:nvSpPr>
          <p:cNvPr id="6" name="Notes Placeholder 5">
            <a:extLst>
              <a:ext uri="{FF2B5EF4-FFF2-40B4-BE49-F238E27FC236}">
                <a16:creationId xmlns:a16="http://schemas.microsoft.com/office/drawing/2014/main" id="{3C3CF719-FA8E-46B6-A84B-1DF430680CCF}"/>
              </a:ext>
            </a:extLst>
          </p:cNvPr>
          <p:cNvSpPr>
            <a:spLocks noGrp="1"/>
          </p:cNvSpPr>
          <p:nvPr>
            <p:ph type="body" idx="1"/>
          </p:nvPr>
        </p:nvSpPr>
        <p:spPr/>
        <p:txBody>
          <a:bodyPr/>
          <a:lstStyle/>
          <a:p>
            <a:pPr>
              <a:spcBef>
                <a:spcPts val="600"/>
              </a:spcBef>
            </a:pPr>
            <a:r>
              <a:rPr lang="en-US" b="1" dirty="0"/>
              <a:t>Welcome </a:t>
            </a:r>
            <a:r>
              <a:rPr lang="en-US" dirty="0"/>
              <a:t>participants back from lunch.</a:t>
            </a:r>
          </a:p>
          <a:p>
            <a:pPr>
              <a:spcBef>
                <a:spcPts val="600"/>
              </a:spcBef>
            </a:pPr>
            <a:r>
              <a:rPr lang="en-US" b="1" dirty="0"/>
              <a:t>Say:</a:t>
            </a:r>
            <a:r>
              <a:rPr lang="en-US" dirty="0"/>
              <a:t> </a:t>
            </a:r>
            <a:r>
              <a:rPr lang="en-US" i="1" dirty="0"/>
              <a:t>These next two sections continue to explore techniques for listening and inquiry with HCPs, emphasizing how to cultivate better understanding of individual HCP priorities below the surface, while applying these techniques to maintain conversational direction towards a selling goal. Let’s first take a deep dive into using effective listening techniques.</a:t>
            </a:r>
          </a:p>
          <a:p>
            <a:endParaRPr lang="en-US" dirty="0"/>
          </a:p>
        </p:txBody>
      </p:sp>
      <p:sp>
        <p:nvSpPr>
          <p:cNvPr id="2" name="Rectangle 1">
            <a:extLst>
              <a:ext uri="{FF2B5EF4-FFF2-40B4-BE49-F238E27FC236}">
                <a16:creationId xmlns:a16="http://schemas.microsoft.com/office/drawing/2014/main" id="{96866137-C29C-360B-E60B-90ABF1949B67}"/>
              </a:ext>
            </a:extLst>
          </p:cNvPr>
          <p:cNvSpPr/>
          <p:nvPr/>
        </p:nvSpPr>
        <p:spPr>
          <a:xfrm>
            <a:off x="116305" y="30115"/>
            <a:ext cx="4908120" cy="277785"/>
          </a:xfrm>
          <a:prstGeom prst="rect">
            <a:avLst/>
          </a:prstGeom>
        </p:spPr>
        <p:txBody>
          <a:bodyPr wrap="square" lIns="92217" tIns="46109" rIns="92217" bIns="46109" anchor="ctr">
            <a:spAutoFit/>
          </a:bodyPr>
          <a:lstStyle/>
          <a:p>
            <a:pPr algn="l">
              <a:spcBef>
                <a:spcPts val="403"/>
              </a:spcBef>
            </a:pPr>
            <a:r>
              <a:rPr lang="en-US" sz="1200" b="1" dirty="0">
                <a:solidFill>
                  <a:schemeClr val="bg1"/>
                </a:solidFill>
                <a:latin typeface="Arial" panose="020B0604020202020204" pitchFamily="34" charset="0"/>
                <a:cs typeface="Arial" panose="020B0604020202020204" pitchFamily="34" charset="0"/>
              </a:rPr>
              <a:t>DAY 2: RCPS MASTERCLASS</a:t>
            </a:r>
          </a:p>
        </p:txBody>
      </p:sp>
      <p:graphicFrame>
        <p:nvGraphicFramePr>
          <p:cNvPr id="4" name="Table 3">
            <a:extLst>
              <a:ext uri="{FF2B5EF4-FFF2-40B4-BE49-F238E27FC236}">
                <a16:creationId xmlns:a16="http://schemas.microsoft.com/office/drawing/2014/main" id="{6CB67581-7DC7-F682-1035-99B98720D865}"/>
              </a:ext>
            </a:extLst>
          </p:cNvPr>
          <p:cNvGraphicFramePr>
            <a:graphicFrameLocks noGrp="1"/>
          </p:cNvGraphicFramePr>
          <p:nvPr>
            <p:extLst>
              <p:ext uri="{D42A27DB-BD31-4B8C-83A1-F6EECF244321}">
                <p14:modId xmlns:p14="http://schemas.microsoft.com/office/powerpoint/2010/main" val="111310045"/>
              </p:ext>
            </p:extLst>
          </p:nvPr>
        </p:nvGraphicFramePr>
        <p:xfrm>
          <a:off x="239697" y="3348164"/>
          <a:ext cx="4310908" cy="883920"/>
        </p:xfrm>
        <a:graphic>
          <a:graphicData uri="http://schemas.openxmlformats.org/drawingml/2006/table">
            <a:tbl>
              <a:tblPr firstRow="1" bandRow="1">
                <a:tableStyleId>{5C22544A-7EE6-4342-B048-85BDC9FD1C3A}</a:tableStyleId>
              </a:tblPr>
              <a:tblGrid>
                <a:gridCol w="1399032">
                  <a:extLst>
                    <a:ext uri="{9D8B030D-6E8A-4147-A177-3AD203B41FA5}">
                      <a16:colId xmlns:a16="http://schemas.microsoft.com/office/drawing/2014/main" val="3460872777"/>
                    </a:ext>
                  </a:extLst>
                </a:gridCol>
                <a:gridCol w="2911876">
                  <a:extLst>
                    <a:ext uri="{9D8B030D-6E8A-4147-A177-3AD203B41FA5}">
                      <a16:colId xmlns:a16="http://schemas.microsoft.com/office/drawing/2014/main" val="3929844881"/>
                    </a:ext>
                  </a:extLst>
                </a:gridCol>
              </a:tblGrid>
              <a:tr h="0">
                <a:tc gridSpan="2">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white"/>
                          </a:solidFill>
                          <a:effectLst/>
                          <a:uLnTx/>
                          <a:uFillTx/>
                          <a:latin typeface="+mn-lt"/>
                          <a:ea typeface="+mn-ea"/>
                          <a:cs typeface="+mn-cs"/>
                        </a:rPr>
                        <a:t>Day 2 AM Focus – Right Heart Catheterization &amp; Our Patients</a:t>
                      </a:r>
                      <a:endParaRPr kumimoji="0" lang="en-US" sz="1000" b="1" i="0" u="none" strike="noStrike" kern="1200" cap="none" spc="0" normalizeH="0" baseline="0" noProof="0" dirty="0">
                        <a:ln>
                          <a:noFill/>
                        </a:ln>
                        <a:solidFill>
                          <a:prstClr val="white"/>
                        </a:solidFill>
                        <a:effectLst/>
                        <a:uLnTx/>
                        <a:uFillTx/>
                        <a:latin typeface="Century Schoolbook" panose="02040604050505020304" pitchFamily="18" charset="0"/>
                        <a:ea typeface="Times New Roman" panose="02020603050405020304" pitchFamily="18" charset="0"/>
                        <a:cs typeface="Times New Roman" panose="02020603050405020304" pitchFamily="18" charset="0"/>
                      </a:endParaRPr>
                    </a:p>
                  </a:txBody>
                  <a:tcPr marL="121920" marR="121920" marT="34290" marB="3429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9285D"/>
                    </a:solidFill>
                  </a:tcPr>
                </a:tc>
                <a:tc hMerge="1">
                  <a:txBody>
                    <a:bodyPr/>
                    <a:lstStyle/>
                    <a:p>
                      <a:pPr algn="l"/>
                      <a:endParaRPr lang="en-US" sz="1100" dirty="0">
                        <a:latin typeface="+mn-lt"/>
                        <a:cs typeface="Arial" panose="020B0604020202020204" pitchFamily="34" charset="0"/>
                      </a:endParaRP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9285D"/>
                    </a:solidFill>
                  </a:tcPr>
                </a:tc>
                <a:extLst>
                  <a:ext uri="{0D108BD9-81ED-4DB2-BD59-A6C34878D82A}">
                    <a16:rowId xmlns:a16="http://schemas.microsoft.com/office/drawing/2014/main" val="150405150"/>
                  </a:ext>
                </a:extLst>
              </a:tr>
              <a:tr h="0">
                <a:tc>
                  <a:txBody>
                    <a:bodyPr/>
                    <a:lstStyle/>
                    <a:p>
                      <a:pPr algn="r"/>
                      <a:r>
                        <a:rPr lang="en-US" sz="1000" b="1" dirty="0">
                          <a:solidFill>
                            <a:srgbClr val="19285D"/>
                          </a:solidFill>
                          <a:latin typeface="+mn-lt"/>
                          <a:cs typeface="Arial" panose="020B0604020202020204" pitchFamily="34" charset="0"/>
                        </a:rPr>
                        <a:t>9:30-10:00 am</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Ice Breaker</a:t>
                      </a: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62979764"/>
                  </a:ext>
                </a:extLst>
              </a:tr>
              <a:tr h="0">
                <a:tc>
                  <a:txBody>
                    <a:bodyPr/>
                    <a:lstStyle/>
                    <a:p>
                      <a:pPr algn="r"/>
                      <a:r>
                        <a:rPr lang="en-US" sz="1000" b="1" dirty="0">
                          <a:solidFill>
                            <a:srgbClr val="19285D"/>
                          </a:solidFill>
                          <a:latin typeface="+mn-lt"/>
                          <a:cs typeface="Arial" panose="020B0604020202020204" pitchFamily="34" charset="0"/>
                        </a:rPr>
                        <a:t>9:30-10:45 am </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spcBef>
                          <a:spcPts val="0"/>
                        </a:spcBef>
                        <a:spcAft>
                          <a:spcPts val="0"/>
                        </a:spcAft>
                      </a:pPr>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RHC Clinical Cultivator</a:t>
                      </a: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30955845"/>
                  </a:ext>
                </a:extLst>
              </a:tr>
              <a:tr h="0">
                <a:tc>
                  <a:txBody>
                    <a:bodyPr/>
                    <a:lstStyle/>
                    <a:p>
                      <a:pPr algn="r"/>
                      <a:r>
                        <a:rPr lang="en-US" sz="1000" b="1" kern="1200" dirty="0">
                          <a:solidFill>
                            <a:srgbClr val="19285D"/>
                          </a:solidFill>
                          <a:latin typeface="+mn-lt"/>
                          <a:ea typeface="+mn-ea"/>
                          <a:cs typeface="Arial" panose="020B0604020202020204" pitchFamily="34" charset="0"/>
                        </a:rPr>
                        <a:t>11:15 am-12:00 pm </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Patient Identifiers</a:t>
                      </a:r>
                      <a:endParaRPr lang="en-US" sz="1000" b="1" dirty="0">
                        <a:solidFill>
                          <a:srgbClr val="19285D"/>
                        </a:solidFill>
                        <a:latin typeface="+mn-lt"/>
                        <a:cs typeface="Arial" panose="020B0604020202020204" pitchFamily="34" charset="0"/>
                      </a:endParaRP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897116"/>
                  </a:ext>
                </a:extLst>
              </a:tr>
            </a:tbl>
          </a:graphicData>
        </a:graphic>
      </p:graphicFrame>
      <p:graphicFrame>
        <p:nvGraphicFramePr>
          <p:cNvPr id="8" name="Table 7">
            <a:extLst>
              <a:ext uri="{FF2B5EF4-FFF2-40B4-BE49-F238E27FC236}">
                <a16:creationId xmlns:a16="http://schemas.microsoft.com/office/drawing/2014/main" id="{E892767D-C528-1FB6-46F5-2F7BA5F06FAD}"/>
              </a:ext>
            </a:extLst>
          </p:cNvPr>
          <p:cNvGraphicFramePr>
            <a:graphicFrameLocks noGrp="1"/>
          </p:cNvGraphicFramePr>
          <p:nvPr>
            <p:extLst>
              <p:ext uri="{D42A27DB-BD31-4B8C-83A1-F6EECF244321}">
                <p14:modId xmlns:p14="http://schemas.microsoft.com/office/powerpoint/2010/main" val="1527156220"/>
              </p:ext>
            </p:extLst>
          </p:nvPr>
        </p:nvGraphicFramePr>
        <p:xfrm>
          <a:off x="239697" y="4230065"/>
          <a:ext cx="4315702" cy="1310640"/>
        </p:xfrm>
        <a:graphic>
          <a:graphicData uri="http://schemas.openxmlformats.org/drawingml/2006/table">
            <a:tbl>
              <a:tblPr firstRow="1" bandRow="1">
                <a:tableStyleId>{5C22544A-7EE6-4342-B048-85BDC9FD1C3A}</a:tableStyleId>
              </a:tblPr>
              <a:tblGrid>
                <a:gridCol w="1397298">
                  <a:extLst>
                    <a:ext uri="{9D8B030D-6E8A-4147-A177-3AD203B41FA5}">
                      <a16:colId xmlns:a16="http://schemas.microsoft.com/office/drawing/2014/main" val="3460872777"/>
                    </a:ext>
                  </a:extLst>
                </a:gridCol>
                <a:gridCol w="2918404">
                  <a:extLst>
                    <a:ext uri="{9D8B030D-6E8A-4147-A177-3AD203B41FA5}">
                      <a16:colId xmlns:a16="http://schemas.microsoft.com/office/drawing/2014/main" val="3929844881"/>
                    </a:ext>
                  </a:extLst>
                </a:gridCol>
              </a:tblGrid>
              <a:tr h="131696">
                <a:tc gridSpan="2">
                  <a:txBody>
                    <a:bodyPr/>
                    <a:lstStyle/>
                    <a:p>
                      <a:pPr marL="0" marR="0">
                        <a:spcBef>
                          <a:spcPts val="0"/>
                        </a:spcBef>
                        <a:spcAft>
                          <a:spcPts val="0"/>
                        </a:spcAft>
                      </a:pPr>
                      <a:r>
                        <a:rPr lang="en-US" sz="900" dirty="0">
                          <a:effectLst/>
                        </a:rPr>
                        <a:t>Day 2 PM Focus – Right Heart Catheterization: Connection is Crucial/Application </a:t>
                      </a:r>
                      <a:endParaRPr lang="en-US" sz="900" dirty="0">
                        <a:effectLst/>
                        <a:latin typeface="Century Schoolbook" panose="02040604050505020304" pitchFamily="18" charset="0"/>
                        <a:ea typeface="Times New Roman" panose="02020603050405020304" pitchFamily="18" charset="0"/>
                        <a:cs typeface="Times New Roman" panose="02020603050405020304" pitchFamily="18" charset="0"/>
                      </a:endParaRPr>
                    </a:p>
                  </a:txBody>
                  <a:tcPr marL="121920" marR="121920" marT="34290" marB="3429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9285D"/>
                    </a:solidFill>
                  </a:tcPr>
                </a:tc>
                <a:tc hMerge="1">
                  <a:txBody>
                    <a:bodyPr/>
                    <a:lstStyle/>
                    <a:p>
                      <a:pPr algn="l"/>
                      <a:endParaRPr lang="en-US" sz="1100" dirty="0">
                        <a:latin typeface="+mn-lt"/>
                        <a:cs typeface="Arial" panose="020B0604020202020204" pitchFamily="34" charset="0"/>
                      </a:endParaRP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9285D"/>
                    </a:solidFill>
                  </a:tcPr>
                </a:tc>
                <a:extLst>
                  <a:ext uri="{0D108BD9-81ED-4DB2-BD59-A6C34878D82A}">
                    <a16:rowId xmlns:a16="http://schemas.microsoft.com/office/drawing/2014/main" val="150405150"/>
                  </a:ext>
                </a:extLst>
              </a:tr>
              <a:tr h="131696">
                <a:tc>
                  <a:txBody>
                    <a:bodyPr/>
                    <a:lstStyle/>
                    <a:p>
                      <a:pPr algn="r"/>
                      <a:r>
                        <a:rPr lang="en-US" sz="1000" b="1" dirty="0">
                          <a:solidFill>
                            <a:srgbClr val="19285D"/>
                          </a:solidFill>
                          <a:latin typeface="+mn-lt"/>
                          <a:cs typeface="Arial" panose="020B0604020202020204" pitchFamily="34" charset="0"/>
                        </a:rPr>
                        <a:t>12:00-1:15 pm</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LUNCH</a:t>
                      </a: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762979764"/>
                  </a:ext>
                </a:extLst>
              </a:tr>
              <a:tr h="131696">
                <a:tc>
                  <a:txBody>
                    <a:bodyPr/>
                    <a:lstStyle/>
                    <a:p>
                      <a:pPr algn="r"/>
                      <a:r>
                        <a:rPr lang="en-US" sz="1000" b="1" dirty="0">
                          <a:solidFill>
                            <a:srgbClr val="19285D"/>
                          </a:solidFill>
                          <a:latin typeface="+mn-lt"/>
                          <a:cs typeface="Arial" panose="020B0604020202020204" pitchFamily="34" charset="0"/>
                        </a:rPr>
                        <a:t>1:15-2:15 pm</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Lead the Dialogue: Listening/Questioning</a:t>
                      </a: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769089221"/>
                  </a:ext>
                </a:extLst>
              </a:tr>
              <a:tr h="131696">
                <a:tc>
                  <a:txBody>
                    <a:bodyPr/>
                    <a:lstStyle/>
                    <a:p>
                      <a:pPr marL="0" marR="0" lvl="0" indent="0" algn="r" defTabSz="412016" rtl="0" eaLnBrk="1" fontAlgn="auto" latinLnBrk="0" hangingPunct="0">
                        <a:lnSpc>
                          <a:spcPct val="100000"/>
                        </a:lnSpc>
                        <a:spcBef>
                          <a:spcPts val="0"/>
                        </a:spcBef>
                        <a:spcAft>
                          <a:spcPts val="0"/>
                        </a:spcAft>
                        <a:buClrTx/>
                        <a:buSzTx/>
                        <a:buFontTx/>
                        <a:buNone/>
                        <a:tabLst/>
                        <a:defRPr/>
                      </a:pPr>
                      <a:r>
                        <a:rPr lang="en-US" sz="1000" b="1" dirty="0">
                          <a:solidFill>
                            <a:srgbClr val="19285D"/>
                          </a:solidFill>
                          <a:latin typeface="+mn-lt"/>
                          <a:cs typeface="Arial" panose="020B0604020202020204" pitchFamily="34" charset="0"/>
                        </a:rPr>
                        <a:t>2:15-2:30 pm</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BREAK</a:t>
                      </a:r>
                      <a:endParaRPr lang="en-US" sz="1000" dirty="0">
                        <a:solidFill>
                          <a:srgbClr val="53565A"/>
                        </a:solidFill>
                        <a:latin typeface="+mn-lt"/>
                        <a:cs typeface="Arial" panose="020B0604020202020204" pitchFamily="34" charset="0"/>
                      </a:endParaRP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901434639"/>
                  </a:ext>
                </a:extLst>
              </a:tr>
              <a:tr h="131696">
                <a:tc>
                  <a:txBody>
                    <a:bodyPr/>
                    <a:lstStyle/>
                    <a:p>
                      <a:pPr algn="r"/>
                      <a:r>
                        <a:rPr lang="en-US" sz="1000" b="1" kern="1200" dirty="0">
                          <a:solidFill>
                            <a:srgbClr val="19285D"/>
                          </a:solidFill>
                          <a:latin typeface="+mn-lt"/>
                          <a:ea typeface="+mn-ea"/>
                          <a:cs typeface="Arial" panose="020B0604020202020204" pitchFamily="34" charset="0"/>
                        </a:rPr>
                        <a:t>2:30-3:45 pm</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Managing ‘Rabbit Holes’</a:t>
                      </a:r>
                      <a:endParaRPr lang="en-US" sz="1000" b="1" dirty="0">
                        <a:solidFill>
                          <a:srgbClr val="19285D"/>
                        </a:solidFill>
                        <a:latin typeface="+mn-lt"/>
                        <a:cs typeface="Arial" panose="020B0604020202020204" pitchFamily="34" charset="0"/>
                      </a:endParaRP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897116"/>
                  </a:ext>
                </a:extLst>
              </a:tr>
              <a:tr h="131696">
                <a:tc>
                  <a:txBody>
                    <a:bodyPr/>
                    <a:lstStyle/>
                    <a:p>
                      <a:pPr algn="r"/>
                      <a:r>
                        <a:rPr lang="en-US" sz="1000" b="1" kern="1200" dirty="0">
                          <a:solidFill>
                            <a:srgbClr val="19285D"/>
                          </a:solidFill>
                          <a:latin typeface="+mn-lt"/>
                          <a:ea typeface="+mn-ea"/>
                          <a:cs typeface="Arial" panose="020B0604020202020204" pitchFamily="34" charset="0"/>
                        </a:rPr>
                        <a:t>3:45-5:15 pm</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Dialogue Duos</a:t>
                      </a: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453478042"/>
                  </a:ext>
                </a:extLst>
              </a:tr>
            </a:tbl>
          </a:graphicData>
        </a:graphic>
      </p:graphicFrame>
      <p:sp>
        <p:nvSpPr>
          <p:cNvPr id="3" name="Isosceles Triangle 2">
            <a:extLst>
              <a:ext uri="{FF2B5EF4-FFF2-40B4-BE49-F238E27FC236}">
                <a16:creationId xmlns:a16="http://schemas.microsoft.com/office/drawing/2014/main" id="{4254A2DD-9C5A-14FA-8FB6-AF78652A2F6B}"/>
              </a:ext>
            </a:extLst>
          </p:cNvPr>
          <p:cNvSpPr/>
          <p:nvPr/>
        </p:nvSpPr>
        <p:spPr>
          <a:xfrm rot="5400000">
            <a:off x="50887" y="4623327"/>
            <a:ext cx="224950" cy="326722"/>
          </a:xfrm>
          <a:prstGeom prst="triangle">
            <a:avLst/>
          </a:prstGeom>
          <a:solidFill>
            <a:srgbClr val="C1D7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B119A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28549612"/>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6375" y="546100"/>
            <a:ext cx="4365625" cy="2455863"/>
          </a:xfrm>
        </p:spPr>
      </p:sp>
      <p:sp>
        <p:nvSpPr>
          <p:cNvPr id="3" name="Notes Placeholder 2"/>
          <p:cNvSpPr>
            <a:spLocks noGrp="1"/>
          </p:cNvSpPr>
          <p:nvPr>
            <p:ph type="body" idx="1"/>
          </p:nvPr>
        </p:nvSpPr>
        <p:spPr/>
        <p:txBody>
          <a:bodyPr/>
          <a:lstStyle/>
          <a:p>
            <a:pPr>
              <a:spcBef>
                <a:spcPts val="600"/>
              </a:spcBef>
            </a:pPr>
            <a:r>
              <a:rPr lang="en-US" b="1" dirty="0"/>
              <a:t>Say</a:t>
            </a:r>
            <a:r>
              <a:rPr lang="en-US" dirty="0"/>
              <a:t>: </a:t>
            </a:r>
            <a:r>
              <a:rPr lang="en-US" i="1" dirty="0"/>
              <a:t>As we’ve previously discussed, a deeper connection with our HCPs is always within reach, as long as we utilize active listening and impactful questions.</a:t>
            </a:r>
          </a:p>
          <a:p>
            <a:pPr>
              <a:spcBef>
                <a:spcPts val="600"/>
              </a:spcBef>
            </a:pPr>
            <a:r>
              <a:rPr lang="en-US" b="1" dirty="0"/>
              <a:t>Summarize</a:t>
            </a:r>
            <a:r>
              <a:rPr lang="en-US" dirty="0"/>
              <a:t> the key points shown on-screen, letting participants know that you will be digging deeper into their nuances as we move forward.</a:t>
            </a:r>
          </a:p>
        </p:txBody>
      </p:sp>
      <p:sp>
        <p:nvSpPr>
          <p:cNvPr id="4" name="Rectangle 3">
            <a:extLst>
              <a:ext uri="{FF2B5EF4-FFF2-40B4-BE49-F238E27FC236}">
                <a16:creationId xmlns:a16="http://schemas.microsoft.com/office/drawing/2014/main" id="{B12A699F-96C2-D421-5A11-84F204A9F874}"/>
              </a:ext>
            </a:extLst>
          </p:cNvPr>
          <p:cNvSpPr/>
          <p:nvPr/>
        </p:nvSpPr>
        <p:spPr>
          <a:xfrm>
            <a:off x="116305" y="30115"/>
            <a:ext cx="4908120" cy="277785"/>
          </a:xfrm>
          <a:prstGeom prst="rect">
            <a:avLst/>
          </a:prstGeom>
        </p:spPr>
        <p:txBody>
          <a:bodyPr wrap="square" lIns="92217" tIns="46109" rIns="92217" bIns="46109" anchor="ctr">
            <a:spAutoFit/>
          </a:bodyPr>
          <a:lstStyle/>
          <a:p>
            <a:pPr algn="l">
              <a:spcBef>
                <a:spcPts val="403"/>
              </a:spcBef>
            </a:pPr>
            <a:r>
              <a:rPr lang="en-US" sz="1200" b="1" dirty="0">
                <a:solidFill>
                  <a:schemeClr val="bg1"/>
                </a:solidFill>
                <a:latin typeface="Arial" panose="020B0604020202020204" pitchFamily="34" charset="0"/>
                <a:cs typeface="Arial" panose="020B0604020202020204" pitchFamily="34" charset="0"/>
              </a:rPr>
              <a:t>DAY 2: RCPS MASTERCLASS</a:t>
            </a:r>
          </a:p>
        </p:txBody>
      </p:sp>
      <p:graphicFrame>
        <p:nvGraphicFramePr>
          <p:cNvPr id="5" name="Table 4">
            <a:extLst>
              <a:ext uri="{FF2B5EF4-FFF2-40B4-BE49-F238E27FC236}">
                <a16:creationId xmlns:a16="http://schemas.microsoft.com/office/drawing/2014/main" id="{E7F309B8-4397-ABE7-4B81-5C4A36DBBF49}"/>
              </a:ext>
            </a:extLst>
          </p:cNvPr>
          <p:cNvGraphicFramePr>
            <a:graphicFrameLocks noGrp="1"/>
          </p:cNvGraphicFramePr>
          <p:nvPr>
            <p:extLst>
              <p:ext uri="{D42A27DB-BD31-4B8C-83A1-F6EECF244321}">
                <p14:modId xmlns:p14="http://schemas.microsoft.com/office/powerpoint/2010/main" val="785432616"/>
              </p:ext>
            </p:extLst>
          </p:nvPr>
        </p:nvGraphicFramePr>
        <p:xfrm>
          <a:off x="239697" y="3348164"/>
          <a:ext cx="4310908" cy="883920"/>
        </p:xfrm>
        <a:graphic>
          <a:graphicData uri="http://schemas.openxmlformats.org/drawingml/2006/table">
            <a:tbl>
              <a:tblPr firstRow="1" bandRow="1">
                <a:tableStyleId>{5C22544A-7EE6-4342-B048-85BDC9FD1C3A}</a:tableStyleId>
              </a:tblPr>
              <a:tblGrid>
                <a:gridCol w="1399032">
                  <a:extLst>
                    <a:ext uri="{9D8B030D-6E8A-4147-A177-3AD203B41FA5}">
                      <a16:colId xmlns:a16="http://schemas.microsoft.com/office/drawing/2014/main" val="3460872777"/>
                    </a:ext>
                  </a:extLst>
                </a:gridCol>
                <a:gridCol w="2911876">
                  <a:extLst>
                    <a:ext uri="{9D8B030D-6E8A-4147-A177-3AD203B41FA5}">
                      <a16:colId xmlns:a16="http://schemas.microsoft.com/office/drawing/2014/main" val="3929844881"/>
                    </a:ext>
                  </a:extLst>
                </a:gridCol>
              </a:tblGrid>
              <a:tr h="0">
                <a:tc gridSpan="2">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white"/>
                          </a:solidFill>
                          <a:effectLst/>
                          <a:uLnTx/>
                          <a:uFillTx/>
                          <a:latin typeface="+mn-lt"/>
                          <a:ea typeface="+mn-ea"/>
                          <a:cs typeface="+mn-cs"/>
                        </a:rPr>
                        <a:t>Day 2 AM Focus – Right Heart Catheterization &amp; Our Patients</a:t>
                      </a:r>
                      <a:endParaRPr kumimoji="0" lang="en-US" sz="1000" b="1" i="0" u="none" strike="noStrike" kern="1200" cap="none" spc="0" normalizeH="0" baseline="0" noProof="0" dirty="0">
                        <a:ln>
                          <a:noFill/>
                        </a:ln>
                        <a:solidFill>
                          <a:prstClr val="white"/>
                        </a:solidFill>
                        <a:effectLst/>
                        <a:uLnTx/>
                        <a:uFillTx/>
                        <a:latin typeface="Century Schoolbook" panose="02040604050505020304" pitchFamily="18" charset="0"/>
                        <a:ea typeface="Times New Roman" panose="02020603050405020304" pitchFamily="18" charset="0"/>
                        <a:cs typeface="Times New Roman" panose="02020603050405020304" pitchFamily="18" charset="0"/>
                      </a:endParaRPr>
                    </a:p>
                  </a:txBody>
                  <a:tcPr marL="121920" marR="121920" marT="34290" marB="3429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9285D"/>
                    </a:solidFill>
                  </a:tcPr>
                </a:tc>
                <a:tc hMerge="1">
                  <a:txBody>
                    <a:bodyPr/>
                    <a:lstStyle/>
                    <a:p>
                      <a:pPr algn="l"/>
                      <a:endParaRPr lang="en-US" sz="1100" dirty="0">
                        <a:latin typeface="+mn-lt"/>
                        <a:cs typeface="Arial" panose="020B0604020202020204" pitchFamily="34" charset="0"/>
                      </a:endParaRP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9285D"/>
                    </a:solidFill>
                  </a:tcPr>
                </a:tc>
                <a:extLst>
                  <a:ext uri="{0D108BD9-81ED-4DB2-BD59-A6C34878D82A}">
                    <a16:rowId xmlns:a16="http://schemas.microsoft.com/office/drawing/2014/main" val="150405150"/>
                  </a:ext>
                </a:extLst>
              </a:tr>
              <a:tr h="0">
                <a:tc>
                  <a:txBody>
                    <a:bodyPr/>
                    <a:lstStyle/>
                    <a:p>
                      <a:pPr algn="r"/>
                      <a:r>
                        <a:rPr lang="en-US" sz="1000" b="1" dirty="0">
                          <a:solidFill>
                            <a:srgbClr val="19285D"/>
                          </a:solidFill>
                          <a:latin typeface="+mn-lt"/>
                          <a:cs typeface="Arial" panose="020B0604020202020204" pitchFamily="34" charset="0"/>
                        </a:rPr>
                        <a:t>9:30-10:00 am</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Ice Breaker</a:t>
                      </a: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62979764"/>
                  </a:ext>
                </a:extLst>
              </a:tr>
              <a:tr h="0">
                <a:tc>
                  <a:txBody>
                    <a:bodyPr/>
                    <a:lstStyle/>
                    <a:p>
                      <a:pPr algn="r"/>
                      <a:r>
                        <a:rPr lang="en-US" sz="1000" b="1" dirty="0">
                          <a:solidFill>
                            <a:srgbClr val="19285D"/>
                          </a:solidFill>
                          <a:latin typeface="+mn-lt"/>
                          <a:cs typeface="Arial" panose="020B0604020202020204" pitchFamily="34" charset="0"/>
                        </a:rPr>
                        <a:t>9:30-10:45 am </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spcBef>
                          <a:spcPts val="0"/>
                        </a:spcBef>
                        <a:spcAft>
                          <a:spcPts val="0"/>
                        </a:spcAft>
                      </a:pPr>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RHC Clinical Cultivator</a:t>
                      </a: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30955845"/>
                  </a:ext>
                </a:extLst>
              </a:tr>
              <a:tr h="0">
                <a:tc>
                  <a:txBody>
                    <a:bodyPr/>
                    <a:lstStyle/>
                    <a:p>
                      <a:pPr algn="r"/>
                      <a:r>
                        <a:rPr lang="en-US" sz="1000" b="1" kern="1200" dirty="0">
                          <a:solidFill>
                            <a:srgbClr val="19285D"/>
                          </a:solidFill>
                          <a:latin typeface="+mn-lt"/>
                          <a:ea typeface="+mn-ea"/>
                          <a:cs typeface="Arial" panose="020B0604020202020204" pitchFamily="34" charset="0"/>
                        </a:rPr>
                        <a:t>11:15 am-12:00 pm </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Patient Identifiers</a:t>
                      </a:r>
                      <a:endParaRPr lang="en-US" sz="1000" b="1" dirty="0">
                        <a:solidFill>
                          <a:srgbClr val="19285D"/>
                        </a:solidFill>
                        <a:latin typeface="+mn-lt"/>
                        <a:cs typeface="Arial" panose="020B0604020202020204" pitchFamily="34" charset="0"/>
                      </a:endParaRP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897116"/>
                  </a:ext>
                </a:extLst>
              </a:tr>
            </a:tbl>
          </a:graphicData>
        </a:graphic>
      </p:graphicFrame>
      <p:graphicFrame>
        <p:nvGraphicFramePr>
          <p:cNvPr id="6" name="Table 5">
            <a:extLst>
              <a:ext uri="{FF2B5EF4-FFF2-40B4-BE49-F238E27FC236}">
                <a16:creationId xmlns:a16="http://schemas.microsoft.com/office/drawing/2014/main" id="{28BECC14-7A13-A26E-814F-BB6992590D6D}"/>
              </a:ext>
            </a:extLst>
          </p:cNvPr>
          <p:cNvGraphicFramePr>
            <a:graphicFrameLocks noGrp="1"/>
          </p:cNvGraphicFramePr>
          <p:nvPr>
            <p:extLst>
              <p:ext uri="{D42A27DB-BD31-4B8C-83A1-F6EECF244321}">
                <p14:modId xmlns:p14="http://schemas.microsoft.com/office/powerpoint/2010/main" val="836151540"/>
              </p:ext>
            </p:extLst>
          </p:nvPr>
        </p:nvGraphicFramePr>
        <p:xfrm>
          <a:off x="239697" y="4230065"/>
          <a:ext cx="4315702" cy="1310640"/>
        </p:xfrm>
        <a:graphic>
          <a:graphicData uri="http://schemas.openxmlformats.org/drawingml/2006/table">
            <a:tbl>
              <a:tblPr firstRow="1" bandRow="1">
                <a:tableStyleId>{5C22544A-7EE6-4342-B048-85BDC9FD1C3A}</a:tableStyleId>
              </a:tblPr>
              <a:tblGrid>
                <a:gridCol w="1397298">
                  <a:extLst>
                    <a:ext uri="{9D8B030D-6E8A-4147-A177-3AD203B41FA5}">
                      <a16:colId xmlns:a16="http://schemas.microsoft.com/office/drawing/2014/main" val="3460872777"/>
                    </a:ext>
                  </a:extLst>
                </a:gridCol>
                <a:gridCol w="2918404">
                  <a:extLst>
                    <a:ext uri="{9D8B030D-6E8A-4147-A177-3AD203B41FA5}">
                      <a16:colId xmlns:a16="http://schemas.microsoft.com/office/drawing/2014/main" val="3929844881"/>
                    </a:ext>
                  </a:extLst>
                </a:gridCol>
              </a:tblGrid>
              <a:tr h="131696">
                <a:tc gridSpan="2">
                  <a:txBody>
                    <a:bodyPr/>
                    <a:lstStyle/>
                    <a:p>
                      <a:pPr marL="0" marR="0">
                        <a:spcBef>
                          <a:spcPts val="0"/>
                        </a:spcBef>
                        <a:spcAft>
                          <a:spcPts val="0"/>
                        </a:spcAft>
                      </a:pPr>
                      <a:r>
                        <a:rPr lang="en-US" sz="900" dirty="0">
                          <a:effectLst/>
                        </a:rPr>
                        <a:t>Day 2 PM Focus – Right Heart Catheterization: Connection is Crucial/Application </a:t>
                      </a:r>
                      <a:endParaRPr lang="en-US" sz="900" dirty="0">
                        <a:effectLst/>
                        <a:latin typeface="Century Schoolbook" panose="02040604050505020304" pitchFamily="18" charset="0"/>
                        <a:ea typeface="Times New Roman" panose="02020603050405020304" pitchFamily="18" charset="0"/>
                        <a:cs typeface="Times New Roman" panose="02020603050405020304" pitchFamily="18" charset="0"/>
                      </a:endParaRPr>
                    </a:p>
                  </a:txBody>
                  <a:tcPr marL="121920" marR="121920" marT="34290" marB="3429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9285D"/>
                    </a:solidFill>
                  </a:tcPr>
                </a:tc>
                <a:tc hMerge="1">
                  <a:txBody>
                    <a:bodyPr/>
                    <a:lstStyle/>
                    <a:p>
                      <a:pPr algn="l"/>
                      <a:endParaRPr lang="en-US" sz="1100" dirty="0">
                        <a:latin typeface="+mn-lt"/>
                        <a:cs typeface="Arial" panose="020B0604020202020204" pitchFamily="34" charset="0"/>
                      </a:endParaRP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9285D"/>
                    </a:solidFill>
                  </a:tcPr>
                </a:tc>
                <a:extLst>
                  <a:ext uri="{0D108BD9-81ED-4DB2-BD59-A6C34878D82A}">
                    <a16:rowId xmlns:a16="http://schemas.microsoft.com/office/drawing/2014/main" val="150405150"/>
                  </a:ext>
                </a:extLst>
              </a:tr>
              <a:tr h="131696">
                <a:tc>
                  <a:txBody>
                    <a:bodyPr/>
                    <a:lstStyle/>
                    <a:p>
                      <a:pPr algn="r"/>
                      <a:r>
                        <a:rPr lang="en-US" sz="1000" b="1" dirty="0">
                          <a:solidFill>
                            <a:srgbClr val="19285D"/>
                          </a:solidFill>
                          <a:latin typeface="+mn-lt"/>
                          <a:cs typeface="Arial" panose="020B0604020202020204" pitchFamily="34" charset="0"/>
                        </a:rPr>
                        <a:t>12:00-1:15 pm</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LUNCH</a:t>
                      </a: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762979764"/>
                  </a:ext>
                </a:extLst>
              </a:tr>
              <a:tr h="131696">
                <a:tc>
                  <a:txBody>
                    <a:bodyPr/>
                    <a:lstStyle/>
                    <a:p>
                      <a:pPr algn="r"/>
                      <a:r>
                        <a:rPr lang="en-US" sz="1000" b="1" dirty="0">
                          <a:solidFill>
                            <a:srgbClr val="19285D"/>
                          </a:solidFill>
                          <a:latin typeface="+mn-lt"/>
                          <a:cs typeface="Arial" panose="020B0604020202020204" pitchFamily="34" charset="0"/>
                        </a:rPr>
                        <a:t>1:15-2:15 pm</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Lead the Dialogue: Listening/Questioning</a:t>
                      </a: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769089221"/>
                  </a:ext>
                </a:extLst>
              </a:tr>
              <a:tr h="131696">
                <a:tc>
                  <a:txBody>
                    <a:bodyPr/>
                    <a:lstStyle/>
                    <a:p>
                      <a:pPr marL="0" marR="0" lvl="0" indent="0" algn="r" defTabSz="412016" rtl="0" eaLnBrk="1" fontAlgn="auto" latinLnBrk="0" hangingPunct="0">
                        <a:lnSpc>
                          <a:spcPct val="100000"/>
                        </a:lnSpc>
                        <a:spcBef>
                          <a:spcPts val="0"/>
                        </a:spcBef>
                        <a:spcAft>
                          <a:spcPts val="0"/>
                        </a:spcAft>
                        <a:buClrTx/>
                        <a:buSzTx/>
                        <a:buFontTx/>
                        <a:buNone/>
                        <a:tabLst/>
                        <a:defRPr/>
                      </a:pPr>
                      <a:r>
                        <a:rPr lang="en-US" sz="1000" b="1" dirty="0">
                          <a:solidFill>
                            <a:srgbClr val="19285D"/>
                          </a:solidFill>
                          <a:latin typeface="+mn-lt"/>
                          <a:cs typeface="Arial" panose="020B0604020202020204" pitchFamily="34" charset="0"/>
                        </a:rPr>
                        <a:t>2:15-2:30 pm</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BREAK</a:t>
                      </a:r>
                      <a:endParaRPr lang="en-US" sz="1000" dirty="0">
                        <a:solidFill>
                          <a:srgbClr val="53565A"/>
                        </a:solidFill>
                        <a:latin typeface="+mn-lt"/>
                        <a:cs typeface="Arial" panose="020B0604020202020204" pitchFamily="34" charset="0"/>
                      </a:endParaRP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901434639"/>
                  </a:ext>
                </a:extLst>
              </a:tr>
              <a:tr h="131696">
                <a:tc>
                  <a:txBody>
                    <a:bodyPr/>
                    <a:lstStyle/>
                    <a:p>
                      <a:pPr algn="r"/>
                      <a:r>
                        <a:rPr lang="en-US" sz="1000" b="1" kern="1200" dirty="0">
                          <a:solidFill>
                            <a:srgbClr val="19285D"/>
                          </a:solidFill>
                          <a:latin typeface="+mn-lt"/>
                          <a:ea typeface="+mn-ea"/>
                          <a:cs typeface="Arial" panose="020B0604020202020204" pitchFamily="34" charset="0"/>
                        </a:rPr>
                        <a:t>2:30-3:45 pm</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Managing ‘Rabbit Holes’</a:t>
                      </a:r>
                      <a:endParaRPr lang="en-US" sz="1000" b="1" dirty="0">
                        <a:solidFill>
                          <a:srgbClr val="19285D"/>
                        </a:solidFill>
                        <a:latin typeface="+mn-lt"/>
                        <a:cs typeface="Arial" panose="020B0604020202020204" pitchFamily="34" charset="0"/>
                      </a:endParaRP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897116"/>
                  </a:ext>
                </a:extLst>
              </a:tr>
              <a:tr h="131696">
                <a:tc>
                  <a:txBody>
                    <a:bodyPr/>
                    <a:lstStyle/>
                    <a:p>
                      <a:pPr algn="r"/>
                      <a:r>
                        <a:rPr lang="en-US" sz="1000" b="1" kern="1200" dirty="0">
                          <a:solidFill>
                            <a:srgbClr val="19285D"/>
                          </a:solidFill>
                          <a:latin typeface="+mn-lt"/>
                          <a:ea typeface="+mn-ea"/>
                          <a:cs typeface="Arial" panose="020B0604020202020204" pitchFamily="34" charset="0"/>
                        </a:rPr>
                        <a:t>3:45-5:15 pm</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Dialogue Duos</a:t>
                      </a: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453478042"/>
                  </a:ext>
                </a:extLst>
              </a:tr>
            </a:tbl>
          </a:graphicData>
        </a:graphic>
      </p:graphicFrame>
      <p:sp>
        <p:nvSpPr>
          <p:cNvPr id="8" name="Isosceles Triangle 7">
            <a:extLst>
              <a:ext uri="{FF2B5EF4-FFF2-40B4-BE49-F238E27FC236}">
                <a16:creationId xmlns:a16="http://schemas.microsoft.com/office/drawing/2014/main" id="{0A14653D-C66A-A61F-60DC-C433E3DBD77C}"/>
              </a:ext>
            </a:extLst>
          </p:cNvPr>
          <p:cNvSpPr/>
          <p:nvPr/>
        </p:nvSpPr>
        <p:spPr>
          <a:xfrm rot="5400000">
            <a:off x="50887" y="4623327"/>
            <a:ext cx="224950" cy="326722"/>
          </a:xfrm>
          <a:prstGeom prst="triangle">
            <a:avLst/>
          </a:prstGeom>
          <a:solidFill>
            <a:srgbClr val="C1D7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B119A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52082363"/>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6375" y="546100"/>
            <a:ext cx="4365625" cy="2455863"/>
          </a:xfrm>
        </p:spPr>
      </p:sp>
      <p:sp>
        <p:nvSpPr>
          <p:cNvPr id="3" name="Notes Placeholder 2"/>
          <p:cNvSpPr>
            <a:spLocks noGrp="1"/>
          </p:cNvSpPr>
          <p:nvPr>
            <p:ph type="body" idx="1"/>
          </p:nvPr>
        </p:nvSpPr>
        <p:spPr>
          <a:xfrm>
            <a:off x="4758723" y="875837"/>
            <a:ext cx="4280501" cy="5705071"/>
          </a:xfrm>
        </p:spPr>
        <p:txBody>
          <a:bodyPr/>
          <a:lstStyle/>
          <a:p>
            <a:pPr>
              <a:spcBef>
                <a:spcPts val="600"/>
              </a:spcBef>
            </a:pPr>
            <a:r>
              <a:rPr lang="en-US" sz="900" b="1" dirty="0"/>
              <a:t>Say</a:t>
            </a:r>
            <a:r>
              <a:rPr lang="en-US" sz="900" dirty="0"/>
              <a:t>:</a:t>
            </a:r>
          </a:p>
          <a:p>
            <a:pPr lvl="1">
              <a:spcBef>
                <a:spcPts val="600"/>
              </a:spcBef>
            </a:pPr>
            <a:r>
              <a:rPr lang="en-US" sz="900" i="1" dirty="0"/>
              <a:t>Yesterday, we discussed listening blocks and techniques to overcome these. Today, we’re going to look a little closer at </a:t>
            </a:r>
            <a:r>
              <a:rPr lang="en-US" sz="900" b="1" i="1" dirty="0"/>
              <a:t>how</a:t>
            </a:r>
            <a:r>
              <a:rPr lang="en-US" sz="900" i="1" dirty="0"/>
              <a:t> we listen.</a:t>
            </a:r>
          </a:p>
          <a:p>
            <a:pPr lvl="1">
              <a:spcBef>
                <a:spcPts val="600"/>
              </a:spcBef>
            </a:pPr>
            <a:r>
              <a:rPr lang="en-US" sz="900" i="1" dirty="0"/>
              <a:t>Level 1: Internal Listening</a:t>
            </a:r>
          </a:p>
          <a:p>
            <a:pPr marL="822960" lvl="2" indent="-171450">
              <a:spcBef>
                <a:spcPts val="600"/>
              </a:spcBef>
              <a:buClr>
                <a:srgbClr val="C1D72E"/>
              </a:buClr>
              <a:buFont typeface="Wingdings" panose="05000000000000000000" pitchFamily="2" charset="2"/>
              <a:buChar char="§"/>
            </a:pPr>
            <a:r>
              <a:rPr lang="en-US" sz="900" i="1" dirty="0">
                <a:latin typeface="Arial" panose="020B0604020202020204" pitchFamily="34" charset="0"/>
                <a:cs typeface="Arial" panose="020B0604020202020204" pitchFamily="34" charset="0"/>
              </a:rPr>
              <a:t>Here, as the listener, your focus in on yourself and your own thoughts rather than the speaker. As the speaker is talking, you interpret what you hear in terms of what it means to you. This is normal everyday conversation where it is natural as the listener to gather information to help you form opinions and make decisions.</a:t>
            </a:r>
          </a:p>
          <a:p>
            <a:pPr marL="822960" lvl="2" indent="-171450">
              <a:spcBef>
                <a:spcPts val="600"/>
              </a:spcBef>
              <a:buClr>
                <a:srgbClr val="C1D72E"/>
              </a:buClr>
              <a:buFont typeface="Wingdings" panose="05000000000000000000" pitchFamily="2" charset="2"/>
              <a:buChar char="§"/>
            </a:pPr>
            <a:r>
              <a:rPr lang="en-US" sz="900" i="1" dirty="0">
                <a:latin typeface="Arial" panose="020B0604020202020204" pitchFamily="34" charset="0"/>
                <a:cs typeface="Arial" panose="020B0604020202020204" pitchFamily="34" charset="0"/>
              </a:rPr>
              <a:t>Generally, you will not be listening at this level when with an HCP; after all, those conversations aren’t about you, They are about the HCP and their needs. However, there are times when it may be appropriate. For example, when you want to establish from your HCP a convenient time for your next meeting. In this instance, you need to take into account your own availability and make a judgement in order to agree a mutually convenient time. </a:t>
            </a:r>
            <a:endParaRPr lang="en-US" sz="900" i="0" dirty="0"/>
          </a:p>
          <a:p>
            <a:pPr lvl="1">
              <a:spcBef>
                <a:spcPts val="600"/>
              </a:spcBef>
            </a:pPr>
            <a:r>
              <a:rPr lang="en-US" sz="900" i="1" dirty="0"/>
              <a:t>Level 2: Listening to Understand</a:t>
            </a:r>
          </a:p>
          <a:p>
            <a:pPr marL="822960" lvl="2" indent="-171450">
              <a:spcBef>
                <a:spcPts val="600"/>
              </a:spcBef>
              <a:buClr>
                <a:srgbClr val="C1D72E"/>
              </a:buClr>
              <a:buFont typeface="Wingdings" panose="05000000000000000000" pitchFamily="2" charset="2"/>
              <a:buChar char="§"/>
              <a:defRPr/>
            </a:pPr>
            <a:r>
              <a:rPr lang="en-US" sz="900" i="1" dirty="0">
                <a:latin typeface="Arial" panose="020B0604020202020204" pitchFamily="34" charset="0"/>
                <a:cs typeface="Arial" panose="020B0604020202020204" pitchFamily="34" charset="0"/>
              </a:rPr>
              <a:t>As a listener operating at Level 2, you are focusing totally on the speaker, listening to their words, tone of voice, and body language. You are not distracted by your own thoughts and feelings. As an active listener, you will be using this level of listening when the purpose of gathering information is solely for the benefit of your HCP. By listening at Level 2, you can get a better understanding of where the HCP is coming from, they will feel understood, and your own thoughts will not dominate the conversation. </a:t>
            </a:r>
            <a:endParaRPr lang="en-US" sz="900" i="0" dirty="0"/>
          </a:p>
          <a:p>
            <a:pPr lvl="1">
              <a:spcBef>
                <a:spcPts val="600"/>
              </a:spcBef>
            </a:pPr>
            <a:r>
              <a:rPr lang="en-US" sz="900" i="1" dirty="0"/>
              <a:t>Level 3: Global Listening</a:t>
            </a:r>
          </a:p>
          <a:p>
            <a:pPr marL="822960" lvl="2" indent="-171450">
              <a:spcBef>
                <a:spcPts val="600"/>
              </a:spcBef>
              <a:buClr>
                <a:srgbClr val="C1D72E"/>
              </a:buClr>
              <a:buFont typeface="Wingdings" panose="05000000000000000000" pitchFamily="2" charset="2"/>
              <a:buChar char="§"/>
              <a:defRPr/>
            </a:pPr>
            <a:r>
              <a:rPr lang="en-US" sz="900" i="1" dirty="0">
                <a:latin typeface="Arial" panose="020B0604020202020204" pitchFamily="34" charset="0"/>
                <a:cs typeface="Arial" panose="020B0604020202020204" pitchFamily="34" charset="0"/>
              </a:rPr>
              <a:t>This involves focusing on the HCP and picking up more than what is being said. You will be listening to everything available using intuition, emotion, and sensing signals from your HCP’s body language. You can gauge the energy of your HCP and their emotions, as well as picking up what they are not saying. You will understand what they are thinking and feeling. Trust that your own senses can be extremely responsive to the needs of your HCP, knowing what question to ask next. </a:t>
            </a:r>
            <a:endParaRPr lang="en-US" sz="900" dirty="0"/>
          </a:p>
          <a:p>
            <a:pPr lvl="0"/>
            <a:endParaRPr lang="en-US" sz="900" dirty="0"/>
          </a:p>
        </p:txBody>
      </p:sp>
      <p:sp>
        <p:nvSpPr>
          <p:cNvPr id="5" name="Rectangle 4">
            <a:extLst>
              <a:ext uri="{FF2B5EF4-FFF2-40B4-BE49-F238E27FC236}">
                <a16:creationId xmlns:a16="http://schemas.microsoft.com/office/drawing/2014/main" id="{8785A82E-2E4E-14C8-AC17-43561F8B60AA}"/>
              </a:ext>
            </a:extLst>
          </p:cNvPr>
          <p:cNvSpPr/>
          <p:nvPr/>
        </p:nvSpPr>
        <p:spPr>
          <a:xfrm>
            <a:off x="116305" y="30115"/>
            <a:ext cx="4908120" cy="277785"/>
          </a:xfrm>
          <a:prstGeom prst="rect">
            <a:avLst/>
          </a:prstGeom>
        </p:spPr>
        <p:txBody>
          <a:bodyPr wrap="square" lIns="92217" tIns="46109" rIns="92217" bIns="46109" anchor="ctr">
            <a:spAutoFit/>
          </a:bodyPr>
          <a:lstStyle/>
          <a:p>
            <a:pPr algn="l">
              <a:spcBef>
                <a:spcPts val="403"/>
              </a:spcBef>
            </a:pPr>
            <a:r>
              <a:rPr lang="en-US" sz="1200" b="1" dirty="0">
                <a:solidFill>
                  <a:schemeClr val="bg1"/>
                </a:solidFill>
                <a:latin typeface="Arial" panose="020B0604020202020204" pitchFamily="34" charset="0"/>
                <a:cs typeface="Arial" panose="020B0604020202020204" pitchFamily="34" charset="0"/>
              </a:rPr>
              <a:t>DAY 2: RCPS MASTERCLASS</a:t>
            </a:r>
          </a:p>
        </p:txBody>
      </p:sp>
      <p:graphicFrame>
        <p:nvGraphicFramePr>
          <p:cNvPr id="6" name="Table 5">
            <a:extLst>
              <a:ext uri="{FF2B5EF4-FFF2-40B4-BE49-F238E27FC236}">
                <a16:creationId xmlns:a16="http://schemas.microsoft.com/office/drawing/2014/main" id="{F4A95399-C551-D489-29BC-66FF06CC089A}"/>
              </a:ext>
            </a:extLst>
          </p:cNvPr>
          <p:cNvGraphicFramePr>
            <a:graphicFrameLocks noGrp="1"/>
          </p:cNvGraphicFramePr>
          <p:nvPr>
            <p:extLst>
              <p:ext uri="{D42A27DB-BD31-4B8C-83A1-F6EECF244321}">
                <p14:modId xmlns:p14="http://schemas.microsoft.com/office/powerpoint/2010/main" val="785432616"/>
              </p:ext>
            </p:extLst>
          </p:nvPr>
        </p:nvGraphicFramePr>
        <p:xfrm>
          <a:off x="239697" y="3348164"/>
          <a:ext cx="4310908" cy="883920"/>
        </p:xfrm>
        <a:graphic>
          <a:graphicData uri="http://schemas.openxmlformats.org/drawingml/2006/table">
            <a:tbl>
              <a:tblPr firstRow="1" bandRow="1">
                <a:tableStyleId>{5C22544A-7EE6-4342-B048-85BDC9FD1C3A}</a:tableStyleId>
              </a:tblPr>
              <a:tblGrid>
                <a:gridCol w="1399032">
                  <a:extLst>
                    <a:ext uri="{9D8B030D-6E8A-4147-A177-3AD203B41FA5}">
                      <a16:colId xmlns:a16="http://schemas.microsoft.com/office/drawing/2014/main" val="3460872777"/>
                    </a:ext>
                  </a:extLst>
                </a:gridCol>
                <a:gridCol w="2911876">
                  <a:extLst>
                    <a:ext uri="{9D8B030D-6E8A-4147-A177-3AD203B41FA5}">
                      <a16:colId xmlns:a16="http://schemas.microsoft.com/office/drawing/2014/main" val="3929844881"/>
                    </a:ext>
                  </a:extLst>
                </a:gridCol>
              </a:tblGrid>
              <a:tr h="0">
                <a:tc gridSpan="2">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white"/>
                          </a:solidFill>
                          <a:effectLst/>
                          <a:uLnTx/>
                          <a:uFillTx/>
                          <a:latin typeface="+mn-lt"/>
                          <a:ea typeface="+mn-ea"/>
                          <a:cs typeface="+mn-cs"/>
                        </a:rPr>
                        <a:t>Day 2 AM Focus – Right Heart Catheterization &amp; Our Patients</a:t>
                      </a:r>
                      <a:endParaRPr kumimoji="0" lang="en-US" sz="1000" b="1" i="0" u="none" strike="noStrike" kern="1200" cap="none" spc="0" normalizeH="0" baseline="0" noProof="0" dirty="0">
                        <a:ln>
                          <a:noFill/>
                        </a:ln>
                        <a:solidFill>
                          <a:prstClr val="white"/>
                        </a:solidFill>
                        <a:effectLst/>
                        <a:uLnTx/>
                        <a:uFillTx/>
                        <a:latin typeface="Century Schoolbook" panose="02040604050505020304" pitchFamily="18" charset="0"/>
                        <a:ea typeface="Times New Roman" panose="02020603050405020304" pitchFamily="18" charset="0"/>
                        <a:cs typeface="Times New Roman" panose="02020603050405020304" pitchFamily="18" charset="0"/>
                      </a:endParaRPr>
                    </a:p>
                  </a:txBody>
                  <a:tcPr marL="121920" marR="121920" marT="34290" marB="3429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9285D"/>
                    </a:solidFill>
                  </a:tcPr>
                </a:tc>
                <a:tc hMerge="1">
                  <a:txBody>
                    <a:bodyPr/>
                    <a:lstStyle/>
                    <a:p>
                      <a:pPr algn="l"/>
                      <a:endParaRPr lang="en-US" sz="1100" dirty="0">
                        <a:latin typeface="+mn-lt"/>
                        <a:cs typeface="Arial" panose="020B0604020202020204" pitchFamily="34" charset="0"/>
                      </a:endParaRP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9285D"/>
                    </a:solidFill>
                  </a:tcPr>
                </a:tc>
                <a:extLst>
                  <a:ext uri="{0D108BD9-81ED-4DB2-BD59-A6C34878D82A}">
                    <a16:rowId xmlns:a16="http://schemas.microsoft.com/office/drawing/2014/main" val="150405150"/>
                  </a:ext>
                </a:extLst>
              </a:tr>
              <a:tr h="0">
                <a:tc>
                  <a:txBody>
                    <a:bodyPr/>
                    <a:lstStyle/>
                    <a:p>
                      <a:pPr algn="r"/>
                      <a:r>
                        <a:rPr lang="en-US" sz="1000" b="1" dirty="0">
                          <a:solidFill>
                            <a:srgbClr val="19285D"/>
                          </a:solidFill>
                          <a:latin typeface="+mn-lt"/>
                          <a:cs typeface="Arial" panose="020B0604020202020204" pitchFamily="34" charset="0"/>
                        </a:rPr>
                        <a:t>9:30-10:00 am</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Ice Breaker</a:t>
                      </a: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62979764"/>
                  </a:ext>
                </a:extLst>
              </a:tr>
              <a:tr h="0">
                <a:tc>
                  <a:txBody>
                    <a:bodyPr/>
                    <a:lstStyle/>
                    <a:p>
                      <a:pPr algn="r"/>
                      <a:r>
                        <a:rPr lang="en-US" sz="1000" b="1" dirty="0">
                          <a:solidFill>
                            <a:srgbClr val="19285D"/>
                          </a:solidFill>
                          <a:latin typeface="+mn-lt"/>
                          <a:cs typeface="Arial" panose="020B0604020202020204" pitchFamily="34" charset="0"/>
                        </a:rPr>
                        <a:t>9:30-10:45 am </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spcBef>
                          <a:spcPts val="0"/>
                        </a:spcBef>
                        <a:spcAft>
                          <a:spcPts val="0"/>
                        </a:spcAft>
                      </a:pPr>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RHC Clinical Cultivator</a:t>
                      </a: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30955845"/>
                  </a:ext>
                </a:extLst>
              </a:tr>
              <a:tr h="0">
                <a:tc>
                  <a:txBody>
                    <a:bodyPr/>
                    <a:lstStyle/>
                    <a:p>
                      <a:pPr algn="r"/>
                      <a:r>
                        <a:rPr lang="en-US" sz="1000" b="1" kern="1200" dirty="0">
                          <a:solidFill>
                            <a:srgbClr val="19285D"/>
                          </a:solidFill>
                          <a:latin typeface="+mn-lt"/>
                          <a:ea typeface="+mn-ea"/>
                          <a:cs typeface="Arial" panose="020B0604020202020204" pitchFamily="34" charset="0"/>
                        </a:rPr>
                        <a:t>11:15 am-12:00 pm </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Patient Identifiers</a:t>
                      </a:r>
                      <a:endParaRPr lang="en-US" sz="1000" b="1" dirty="0">
                        <a:solidFill>
                          <a:srgbClr val="19285D"/>
                        </a:solidFill>
                        <a:latin typeface="+mn-lt"/>
                        <a:cs typeface="Arial" panose="020B0604020202020204" pitchFamily="34" charset="0"/>
                      </a:endParaRP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897116"/>
                  </a:ext>
                </a:extLst>
              </a:tr>
            </a:tbl>
          </a:graphicData>
        </a:graphic>
      </p:graphicFrame>
      <p:graphicFrame>
        <p:nvGraphicFramePr>
          <p:cNvPr id="7" name="Table 6">
            <a:extLst>
              <a:ext uri="{FF2B5EF4-FFF2-40B4-BE49-F238E27FC236}">
                <a16:creationId xmlns:a16="http://schemas.microsoft.com/office/drawing/2014/main" id="{D2C6739F-7C24-E7D5-6012-A0AF4D3A43BD}"/>
              </a:ext>
            </a:extLst>
          </p:cNvPr>
          <p:cNvGraphicFramePr>
            <a:graphicFrameLocks noGrp="1"/>
          </p:cNvGraphicFramePr>
          <p:nvPr>
            <p:extLst>
              <p:ext uri="{D42A27DB-BD31-4B8C-83A1-F6EECF244321}">
                <p14:modId xmlns:p14="http://schemas.microsoft.com/office/powerpoint/2010/main" val="836151540"/>
              </p:ext>
            </p:extLst>
          </p:nvPr>
        </p:nvGraphicFramePr>
        <p:xfrm>
          <a:off x="239697" y="4230065"/>
          <a:ext cx="4315702" cy="1310640"/>
        </p:xfrm>
        <a:graphic>
          <a:graphicData uri="http://schemas.openxmlformats.org/drawingml/2006/table">
            <a:tbl>
              <a:tblPr firstRow="1" bandRow="1">
                <a:tableStyleId>{5C22544A-7EE6-4342-B048-85BDC9FD1C3A}</a:tableStyleId>
              </a:tblPr>
              <a:tblGrid>
                <a:gridCol w="1397298">
                  <a:extLst>
                    <a:ext uri="{9D8B030D-6E8A-4147-A177-3AD203B41FA5}">
                      <a16:colId xmlns:a16="http://schemas.microsoft.com/office/drawing/2014/main" val="3460872777"/>
                    </a:ext>
                  </a:extLst>
                </a:gridCol>
                <a:gridCol w="2918404">
                  <a:extLst>
                    <a:ext uri="{9D8B030D-6E8A-4147-A177-3AD203B41FA5}">
                      <a16:colId xmlns:a16="http://schemas.microsoft.com/office/drawing/2014/main" val="3929844881"/>
                    </a:ext>
                  </a:extLst>
                </a:gridCol>
              </a:tblGrid>
              <a:tr h="131696">
                <a:tc gridSpan="2">
                  <a:txBody>
                    <a:bodyPr/>
                    <a:lstStyle/>
                    <a:p>
                      <a:pPr marL="0" marR="0">
                        <a:spcBef>
                          <a:spcPts val="0"/>
                        </a:spcBef>
                        <a:spcAft>
                          <a:spcPts val="0"/>
                        </a:spcAft>
                      </a:pPr>
                      <a:r>
                        <a:rPr lang="en-US" sz="900" dirty="0">
                          <a:effectLst/>
                        </a:rPr>
                        <a:t>Day 2 PM Focus – Right Heart Catheterization: Connection is Crucial/Application </a:t>
                      </a:r>
                      <a:endParaRPr lang="en-US" sz="900" dirty="0">
                        <a:effectLst/>
                        <a:latin typeface="Century Schoolbook" panose="02040604050505020304" pitchFamily="18" charset="0"/>
                        <a:ea typeface="Times New Roman" panose="02020603050405020304" pitchFamily="18" charset="0"/>
                        <a:cs typeface="Times New Roman" panose="02020603050405020304" pitchFamily="18" charset="0"/>
                      </a:endParaRPr>
                    </a:p>
                  </a:txBody>
                  <a:tcPr marL="121920" marR="121920" marT="34290" marB="3429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9285D"/>
                    </a:solidFill>
                  </a:tcPr>
                </a:tc>
                <a:tc hMerge="1">
                  <a:txBody>
                    <a:bodyPr/>
                    <a:lstStyle/>
                    <a:p>
                      <a:pPr algn="l"/>
                      <a:endParaRPr lang="en-US" sz="1100" dirty="0">
                        <a:latin typeface="+mn-lt"/>
                        <a:cs typeface="Arial" panose="020B0604020202020204" pitchFamily="34" charset="0"/>
                      </a:endParaRP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9285D"/>
                    </a:solidFill>
                  </a:tcPr>
                </a:tc>
                <a:extLst>
                  <a:ext uri="{0D108BD9-81ED-4DB2-BD59-A6C34878D82A}">
                    <a16:rowId xmlns:a16="http://schemas.microsoft.com/office/drawing/2014/main" val="150405150"/>
                  </a:ext>
                </a:extLst>
              </a:tr>
              <a:tr h="131696">
                <a:tc>
                  <a:txBody>
                    <a:bodyPr/>
                    <a:lstStyle/>
                    <a:p>
                      <a:pPr algn="r"/>
                      <a:r>
                        <a:rPr lang="en-US" sz="1000" b="1" dirty="0">
                          <a:solidFill>
                            <a:srgbClr val="19285D"/>
                          </a:solidFill>
                          <a:latin typeface="+mn-lt"/>
                          <a:cs typeface="Arial" panose="020B0604020202020204" pitchFamily="34" charset="0"/>
                        </a:rPr>
                        <a:t>12:00-1:15 pm</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LUNCH</a:t>
                      </a: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762979764"/>
                  </a:ext>
                </a:extLst>
              </a:tr>
              <a:tr h="131696">
                <a:tc>
                  <a:txBody>
                    <a:bodyPr/>
                    <a:lstStyle/>
                    <a:p>
                      <a:pPr algn="r"/>
                      <a:r>
                        <a:rPr lang="en-US" sz="1000" b="1" dirty="0">
                          <a:solidFill>
                            <a:srgbClr val="19285D"/>
                          </a:solidFill>
                          <a:latin typeface="+mn-lt"/>
                          <a:cs typeface="Arial" panose="020B0604020202020204" pitchFamily="34" charset="0"/>
                        </a:rPr>
                        <a:t>1:15-2:15 pm</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Lead the Dialogue: Listening/Questioning</a:t>
                      </a: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769089221"/>
                  </a:ext>
                </a:extLst>
              </a:tr>
              <a:tr h="131696">
                <a:tc>
                  <a:txBody>
                    <a:bodyPr/>
                    <a:lstStyle/>
                    <a:p>
                      <a:pPr marL="0" marR="0" lvl="0" indent="0" algn="r" defTabSz="412016" rtl="0" eaLnBrk="1" fontAlgn="auto" latinLnBrk="0" hangingPunct="0">
                        <a:lnSpc>
                          <a:spcPct val="100000"/>
                        </a:lnSpc>
                        <a:spcBef>
                          <a:spcPts val="0"/>
                        </a:spcBef>
                        <a:spcAft>
                          <a:spcPts val="0"/>
                        </a:spcAft>
                        <a:buClrTx/>
                        <a:buSzTx/>
                        <a:buFontTx/>
                        <a:buNone/>
                        <a:tabLst/>
                        <a:defRPr/>
                      </a:pPr>
                      <a:r>
                        <a:rPr lang="en-US" sz="1000" b="1" dirty="0">
                          <a:solidFill>
                            <a:srgbClr val="19285D"/>
                          </a:solidFill>
                          <a:latin typeface="+mn-lt"/>
                          <a:cs typeface="Arial" panose="020B0604020202020204" pitchFamily="34" charset="0"/>
                        </a:rPr>
                        <a:t>2:15-2:30 pm</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BREAK</a:t>
                      </a:r>
                      <a:endParaRPr lang="en-US" sz="1000" dirty="0">
                        <a:solidFill>
                          <a:srgbClr val="53565A"/>
                        </a:solidFill>
                        <a:latin typeface="+mn-lt"/>
                        <a:cs typeface="Arial" panose="020B0604020202020204" pitchFamily="34" charset="0"/>
                      </a:endParaRP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901434639"/>
                  </a:ext>
                </a:extLst>
              </a:tr>
              <a:tr h="131696">
                <a:tc>
                  <a:txBody>
                    <a:bodyPr/>
                    <a:lstStyle/>
                    <a:p>
                      <a:pPr algn="r"/>
                      <a:r>
                        <a:rPr lang="en-US" sz="1000" b="1" kern="1200" dirty="0">
                          <a:solidFill>
                            <a:srgbClr val="19285D"/>
                          </a:solidFill>
                          <a:latin typeface="+mn-lt"/>
                          <a:ea typeface="+mn-ea"/>
                          <a:cs typeface="Arial" panose="020B0604020202020204" pitchFamily="34" charset="0"/>
                        </a:rPr>
                        <a:t>2:30-3:45 pm</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Managing ‘Rabbit Holes’</a:t>
                      </a:r>
                      <a:endParaRPr lang="en-US" sz="1000" b="1" dirty="0">
                        <a:solidFill>
                          <a:srgbClr val="19285D"/>
                        </a:solidFill>
                        <a:latin typeface="+mn-lt"/>
                        <a:cs typeface="Arial" panose="020B0604020202020204" pitchFamily="34" charset="0"/>
                      </a:endParaRP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897116"/>
                  </a:ext>
                </a:extLst>
              </a:tr>
              <a:tr h="131696">
                <a:tc>
                  <a:txBody>
                    <a:bodyPr/>
                    <a:lstStyle/>
                    <a:p>
                      <a:pPr algn="r"/>
                      <a:r>
                        <a:rPr lang="en-US" sz="1000" b="1" kern="1200" dirty="0">
                          <a:solidFill>
                            <a:srgbClr val="19285D"/>
                          </a:solidFill>
                          <a:latin typeface="+mn-lt"/>
                          <a:ea typeface="+mn-ea"/>
                          <a:cs typeface="Arial" panose="020B0604020202020204" pitchFamily="34" charset="0"/>
                        </a:rPr>
                        <a:t>3:45-5:15 pm</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Dialogue Duos</a:t>
                      </a: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453478042"/>
                  </a:ext>
                </a:extLst>
              </a:tr>
            </a:tbl>
          </a:graphicData>
        </a:graphic>
      </p:graphicFrame>
      <p:sp>
        <p:nvSpPr>
          <p:cNvPr id="8" name="Isosceles Triangle 7">
            <a:extLst>
              <a:ext uri="{FF2B5EF4-FFF2-40B4-BE49-F238E27FC236}">
                <a16:creationId xmlns:a16="http://schemas.microsoft.com/office/drawing/2014/main" id="{3F67F1B3-5075-F320-B875-2380B8C78AA7}"/>
              </a:ext>
            </a:extLst>
          </p:cNvPr>
          <p:cNvSpPr/>
          <p:nvPr/>
        </p:nvSpPr>
        <p:spPr>
          <a:xfrm rot="5400000">
            <a:off x="50887" y="4623327"/>
            <a:ext cx="224950" cy="326722"/>
          </a:xfrm>
          <a:prstGeom prst="triangle">
            <a:avLst/>
          </a:prstGeom>
          <a:solidFill>
            <a:srgbClr val="C1D7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B119A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39106638"/>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6375" y="546100"/>
            <a:ext cx="4365625" cy="2455863"/>
          </a:xfrm>
        </p:spPr>
      </p:sp>
      <p:sp>
        <p:nvSpPr>
          <p:cNvPr id="3" name="Notes Placeholder 2"/>
          <p:cNvSpPr>
            <a:spLocks noGrp="1"/>
          </p:cNvSpPr>
          <p:nvPr>
            <p:ph type="body" idx="1"/>
          </p:nvPr>
        </p:nvSpPr>
        <p:spPr/>
        <p:txBody>
          <a:bodyPr/>
          <a:lstStyle/>
          <a:p>
            <a:pPr>
              <a:spcBef>
                <a:spcPts val="600"/>
              </a:spcBef>
            </a:pPr>
            <a:r>
              <a:rPr lang="en-US" b="1" dirty="0"/>
              <a:t>Say</a:t>
            </a:r>
            <a:r>
              <a:rPr lang="en-US" dirty="0"/>
              <a:t>:</a:t>
            </a:r>
          </a:p>
          <a:p>
            <a:pPr lvl="1">
              <a:spcBef>
                <a:spcPts val="600"/>
              </a:spcBef>
            </a:pPr>
            <a:r>
              <a:rPr lang="en-US" i="1" dirty="0"/>
              <a:t>When we think about listening and our ability to cue into global listening, what is one thing that may disable our ability to do so?</a:t>
            </a:r>
            <a:endParaRPr lang="en-GB" i="1" dirty="0"/>
          </a:p>
          <a:p>
            <a:pPr lvl="1">
              <a:spcBef>
                <a:spcPts val="600"/>
              </a:spcBef>
            </a:pPr>
            <a:r>
              <a:rPr lang="en-GB" i="1" dirty="0"/>
              <a:t>A challenge in any conversation, when it comes to our ability to really listen, to respond in a metered, productive fashion, is often </a:t>
            </a:r>
            <a:r>
              <a:rPr lang="en-GB" b="1" i="1" dirty="0"/>
              <a:t>emotion</a:t>
            </a:r>
            <a:r>
              <a:rPr lang="en-GB" i="1" dirty="0"/>
              <a:t>.</a:t>
            </a:r>
          </a:p>
          <a:p>
            <a:pPr lvl="1">
              <a:spcBef>
                <a:spcPts val="600"/>
              </a:spcBef>
            </a:pPr>
            <a:r>
              <a:rPr lang="en-GB" i="1" dirty="0"/>
              <a:t>We are a balance of logic and emotion in any conversation.</a:t>
            </a:r>
          </a:p>
          <a:p>
            <a:pPr marL="822960" lvl="2" indent="-171450">
              <a:spcBef>
                <a:spcPts val="600"/>
              </a:spcBef>
              <a:buClr>
                <a:srgbClr val="C1D72E"/>
              </a:buClr>
              <a:buFont typeface="Wingdings" panose="05000000000000000000" pitchFamily="2" charset="2"/>
              <a:buChar char="§"/>
              <a:defRPr/>
            </a:pPr>
            <a:r>
              <a:rPr lang="en-GB" b="1" dirty="0">
                <a:latin typeface="Arial" panose="020B0604020202020204" pitchFamily="34" charset="0"/>
                <a:cs typeface="Arial" panose="020B0604020202020204" pitchFamily="34" charset="0"/>
              </a:rPr>
              <a:t>Reference </a:t>
            </a:r>
            <a:r>
              <a:rPr lang="en-GB" dirty="0">
                <a:latin typeface="Arial" panose="020B0604020202020204" pitchFamily="34" charset="0"/>
                <a:cs typeface="Arial" panose="020B0604020202020204" pitchFamily="34" charset="0"/>
              </a:rPr>
              <a:t>slide to show logic and emotion in balance visually.</a:t>
            </a:r>
          </a:p>
          <a:p>
            <a:pPr lvl="1">
              <a:spcBef>
                <a:spcPts val="600"/>
              </a:spcBef>
            </a:pPr>
            <a:r>
              <a:rPr lang="en-GB" i="1" dirty="0"/>
              <a:t>What is your logical side good for?  </a:t>
            </a:r>
          </a:p>
          <a:p>
            <a:pPr marL="822960" lvl="2" indent="-171450">
              <a:spcBef>
                <a:spcPts val="600"/>
              </a:spcBef>
              <a:buClr>
                <a:srgbClr val="C1D72E"/>
              </a:buClr>
              <a:buFont typeface="Wingdings" panose="05000000000000000000" pitchFamily="2" charset="2"/>
              <a:buChar char="§"/>
              <a:defRPr/>
            </a:pPr>
            <a:r>
              <a:rPr lang="en-GB" b="1" dirty="0">
                <a:latin typeface="Arial" panose="020B0604020202020204" pitchFamily="34" charset="0"/>
                <a:cs typeface="Arial" panose="020B0604020202020204" pitchFamily="34" charset="0"/>
              </a:rPr>
              <a:t>Allow</a:t>
            </a:r>
            <a:r>
              <a:rPr lang="en-GB" dirty="0">
                <a:latin typeface="Arial" panose="020B0604020202020204" pitchFamily="34" charset="0"/>
                <a:cs typeface="Arial" panose="020B0604020202020204" pitchFamily="34" charset="0"/>
              </a:rPr>
              <a:t> participants to respond, ensuring they answer with responses such as problem solving, reasoning, etc.</a:t>
            </a:r>
          </a:p>
          <a:p>
            <a:pPr lvl="1">
              <a:spcBef>
                <a:spcPts val="600"/>
              </a:spcBef>
            </a:pPr>
            <a:r>
              <a:rPr lang="en-GB" i="1" dirty="0"/>
              <a:t>Our emotional side is our passion. It’s what we care about, especially when we are deeply invested in our work and successful outcomes. In that case, sometimes our emotional side may become amplified.</a:t>
            </a:r>
          </a:p>
        </p:txBody>
      </p:sp>
      <p:sp>
        <p:nvSpPr>
          <p:cNvPr id="4" name="Rectangle 3">
            <a:extLst>
              <a:ext uri="{FF2B5EF4-FFF2-40B4-BE49-F238E27FC236}">
                <a16:creationId xmlns:a16="http://schemas.microsoft.com/office/drawing/2014/main" id="{B9C6A4C3-A295-21A9-5460-84FF02C853DE}"/>
              </a:ext>
            </a:extLst>
          </p:cNvPr>
          <p:cNvSpPr/>
          <p:nvPr/>
        </p:nvSpPr>
        <p:spPr>
          <a:xfrm>
            <a:off x="116305" y="30115"/>
            <a:ext cx="4908120" cy="277785"/>
          </a:xfrm>
          <a:prstGeom prst="rect">
            <a:avLst/>
          </a:prstGeom>
        </p:spPr>
        <p:txBody>
          <a:bodyPr wrap="square" lIns="92217" tIns="46109" rIns="92217" bIns="46109" anchor="ctr">
            <a:spAutoFit/>
          </a:bodyPr>
          <a:lstStyle/>
          <a:p>
            <a:pPr algn="l">
              <a:spcBef>
                <a:spcPts val="403"/>
              </a:spcBef>
            </a:pPr>
            <a:r>
              <a:rPr lang="en-US" sz="1200" b="1" dirty="0">
                <a:solidFill>
                  <a:schemeClr val="bg1"/>
                </a:solidFill>
                <a:latin typeface="Arial" panose="020B0604020202020204" pitchFamily="34" charset="0"/>
                <a:cs typeface="Arial" panose="020B0604020202020204" pitchFamily="34" charset="0"/>
              </a:rPr>
              <a:t>DAY 2: RCPS MASTERCLASS</a:t>
            </a:r>
          </a:p>
        </p:txBody>
      </p:sp>
      <p:graphicFrame>
        <p:nvGraphicFramePr>
          <p:cNvPr id="5" name="Table 4">
            <a:extLst>
              <a:ext uri="{FF2B5EF4-FFF2-40B4-BE49-F238E27FC236}">
                <a16:creationId xmlns:a16="http://schemas.microsoft.com/office/drawing/2014/main" id="{3FA34F60-C32A-2C1A-B2E4-80BE5C508309}"/>
              </a:ext>
            </a:extLst>
          </p:cNvPr>
          <p:cNvGraphicFramePr>
            <a:graphicFrameLocks noGrp="1"/>
          </p:cNvGraphicFramePr>
          <p:nvPr>
            <p:extLst>
              <p:ext uri="{D42A27DB-BD31-4B8C-83A1-F6EECF244321}">
                <p14:modId xmlns:p14="http://schemas.microsoft.com/office/powerpoint/2010/main" val="785432616"/>
              </p:ext>
            </p:extLst>
          </p:nvPr>
        </p:nvGraphicFramePr>
        <p:xfrm>
          <a:off x="239697" y="3348164"/>
          <a:ext cx="4310908" cy="883920"/>
        </p:xfrm>
        <a:graphic>
          <a:graphicData uri="http://schemas.openxmlformats.org/drawingml/2006/table">
            <a:tbl>
              <a:tblPr firstRow="1" bandRow="1">
                <a:tableStyleId>{5C22544A-7EE6-4342-B048-85BDC9FD1C3A}</a:tableStyleId>
              </a:tblPr>
              <a:tblGrid>
                <a:gridCol w="1399032">
                  <a:extLst>
                    <a:ext uri="{9D8B030D-6E8A-4147-A177-3AD203B41FA5}">
                      <a16:colId xmlns:a16="http://schemas.microsoft.com/office/drawing/2014/main" val="3460872777"/>
                    </a:ext>
                  </a:extLst>
                </a:gridCol>
                <a:gridCol w="2911876">
                  <a:extLst>
                    <a:ext uri="{9D8B030D-6E8A-4147-A177-3AD203B41FA5}">
                      <a16:colId xmlns:a16="http://schemas.microsoft.com/office/drawing/2014/main" val="3929844881"/>
                    </a:ext>
                  </a:extLst>
                </a:gridCol>
              </a:tblGrid>
              <a:tr h="0">
                <a:tc gridSpan="2">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white"/>
                          </a:solidFill>
                          <a:effectLst/>
                          <a:uLnTx/>
                          <a:uFillTx/>
                          <a:latin typeface="+mn-lt"/>
                          <a:ea typeface="+mn-ea"/>
                          <a:cs typeface="+mn-cs"/>
                        </a:rPr>
                        <a:t>Day 2 AM Focus – Right Heart Catheterization &amp; Our Patients</a:t>
                      </a:r>
                      <a:endParaRPr kumimoji="0" lang="en-US" sz="1000" b="1" i="0" u="none" strike="noStrike" kern="1200" cap="none" spc="0" normalizeH="0" baseline="0" noProof="0" dirty="0">
                        <a:ln>
                          <a:noFill/>
                        </a:ln>
                        <a:solidFill>
                          <a:prstClr val="white"/>
                        </a:solidFill>
                        <a:effectLst/>
                        <a:uLnTx/>
                        <a:uFillTx/>
                        <a:latin typeface="Century Schoolbook" panose="02040604050505020304" pitchFamily="18" charset="0"/>
                        <a:ea typeface="Times New Roman" panose="02020603050405020304" pitchFamily="18" charset="0"/>
                        <a:cs typeface="Times New Roman" panose="02020603050405020304" pitchFamily="18" charset="0"/>
                      </a:endParaRPr>
                    </a:p>
                  </a:txBody>
                  <a:tcPr marL="121920" marR="121920" marT="34290" marB="3429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9285D"/>
                    </a:solidFill>
                  </a:tcPr>
                </a:tc>
                <a:tc hMerge="1">
                  <a:txBody>
                    <a:bodyPr/>
                    <a:lstStyle/>
                    <a:p>
                      <a:pPr algn="l"/>
                      <a:endParaRPr lang="en-US" sz="1100" dirty="0">
                        <a:latin typeface="+mn-lt"/>
                        <a:cs typeface="Arial" panose="020B0604020202020204" pitchFamily="34" charset="0"/>
                      </a:endParaRP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9285D"/>
                    </a:solidFill>
                  </a:tcPr>
                </a:tc>
                <a:extLst>
                  <a:ext uri="{0D108BD9-81ED-4DB2-BD59-A6C34878D82A}">
                    <a16:rowId xmlns:a16="http://schemas.microsoft.com/office/drawing/2014/main" val="150405150"/>
                  </a:ext>
                </a:extLst>
              </a:tr>
              <a:tr h="0">
                <a:tc>
                  <a:txBody>
                    <a:bodyPr/>
                    <a:lstStyle/>
                    <a:p>
                      <a:pPr algn="r"/>
                      <a:r>
                        <a:rPr lang="en-US" sz="1000" b="1" dirty="0">
                          <a:solidFill>
                            <a:srgbClr val="19285D"/>
                          </a:solidFill>
                          <a:latin typeface="+mn-lt"/>
                          <a:cs typeface="Arial" panose="020B0604020202020204" pitchFamily="34" charset="0"/>
                        </a:rPr>
                        <a:t>9:30-10:00 am</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Ice Breaker</a:t>
                      </a: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62979764"/>
                  </a:ext>
                </a:extLst>
              </a:tr>
              <a:tr h="0">
                <a:tc>
                  <a:txBody>
                    <a:bodyPr/>
                    <a:lstStyle/>
                    <a:p>
                      <a:pPr algn="r"/>
                      <a:r>
                        <a:rPr lang="en-US" sz="1000" b="1" dirty="0">
                          <a:solidFill>
                            <a:srgbClr val="19285D"/>
                          </a:solidFill>
                          <a:latin typeface="+mn-lt"/>
                          <a:cs typeface="Arial" panose="020B0604020202020204" pitchFamily="34" charset="0"/>
                        </a:rPr>
                        <a:t>9:30-10:45 am </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spcBef>
                          <a:spcPts val="0"/>
                        </a:spcBef>
                        <a:spcAft>
                          <a:spcPts val="0"/>
                        </a:spcAft>
                      </a:pPr>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RHC Clinical Cultivator</a:t>
                      </a: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30955845"/>
                  </a:ext>
                </a:extLst>
              </a:tr>
              <a:tr h="0">
                <a:tc>
                  <a:txBody>
                    <a:bodyPr/>
                    <a:lstStyle/>
                    <a:p>
                      <a:pPr algn="r"/>
                      <a:r>
                        <a:rPr lang="en-US" sz="1000" b="1" kern="1200" dirty="0">
                          <a:solidFill>
                            <a:srgbClr val="19285D"/>
                          </a:solidFill>
                          <a:latin typeface="+mn-lt"/>
                          <a:ea typeface="+mn-ea"/>
                          <a:cs typeface="Arial" panose="020B0604020202020204" pitchFamily="34" charset="0"/>
                        </a:rPr>
                        <a:t>11:15 am-12:00 pm </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Patient Identifiers</a:t>
                      </a:r>
                      <a:endParaRPr lang="en-US" sz="1000" b="1" dirty="0">
                        <a:solidFill>
                          <a:srgbClr val="19285D"/>
                        </a:solidFill>
                        <a:latin typeface="+mn-lt"/>
                        <a:cs typeface="Arial" panose="020B0604020202020204" pitchFamily="34" charset="0"/>
                      </a:endParaRP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897116"/>
                  </a:ext>
                </a:extLst>
              </a:tr>
            </a:tbl>
          </a:graphicData>
        </a:graphic>
      </p:graphicFrame>
      <p:graphicFrame>
        <p:nvGraphicFramePr>
          <p:cNvPr id="6" name="Table 5">
            <a:extLst>
              <a:ext uri="{FF2B5EF4-FFF2-40B4-BE49-F238E27FC236}">
                <a16:creationId xmlns:a16="http://schemas.microsoft.com/office/drawing/2014/main" id="{BCDE6EEC-CEF5-6FC0-80EE-D06FFE427D29}"/>
              </a:ext>
            </a:extLst>
          </p:cNvPr>
          <p:cNvGraphicFramePr>
            <a:graphicFrameLocks noGrp="1"/>
          </p:cNvGraphicFramePr>
          <p:nvPr>
            <p:extLst>
              <p:ext uri="{D42A27DB-BD31-4B8C-83A1-F6EECF244321}">
                <p14:modId xmlns:p14="http://schemas.microsoft.com/office/powerpoint/2010/main" val="836151540"/>
              </p:ext>
            </p:extLst>
          </p:nvPr>
        </p:nvGraphicFramePr>
        <p:xfrm>
          <a:off x="239697" y="4230065"/>
          <a:ext cx="4315702" cy="1310640"/>
        </p:xfrm>
        <a:graphic>
          <a:graphicData uri="http://schemas.openxmlformats.org/drawingml/2006/table">
            <a:tbl>
              <a:tblPr firstRow="1" bandRow="1">
                <a:tableStyleId>{5C22544A-7EE6-4342-B048-85BDC9FD1C3A}</a:tableStyleId>
              </a:tblPr>
              <a:tblGrid>
                <a:gridCol w="1397298">
                  <a:extLst>
                    <a:ext uri="{9D8B030D-6E8A-4147-A177-3AD203B41FA5}">
                      <a16:colId xmlns:a16="http://schemas.microsoft.com/office/drawing/2014/main" val="3460872777"/>
                    </a:ext>
                  </a:extLst>
                </a:gridCol>
                <a:gridCol w="2918404">
                  <a:extLst>
                    <a:ext uri="{9D8B030D-6E8A-4147-A177-3AD203B41FA5}">
                      <a16:colId xmlns:a16="http://schemas.microsoft.com/office/drawing/2014/main" val="3929844881"/>
                    </a:ext>
                  </a:extLst>
                </a:gridCol>
              </a:tblGrid>
              <a:tr h="131696">
                <a:tc gridSpan="2">
                  <a:txBody>
                    <a:bodyPr/>
                    <a:lstStyle/>
                    <a:p>
                      <a:pPr marL="0" marR="0">
                        <a:spcBef>
                          <a:spcPts val="0"/>
                        </a:spcBef>
                        <a:spcAft>
                          <a:spcPts val="0"/>
                        </a:spcAft>
                      </a:pPr>
                      <a:r>
                        <a:rPr lang="en-US" sz="900" dirty="0">
                          <a:effectLst/>
                        </a:rPr>
                        <a:t>Day 2 PM Focus – Right Heart Catheterization: Connection is Crucial/Application </a:t>
                      </a:r>
                      <a:endParaRPr lang="en-US" sz="900" dirty="0">
                        <a:effectLst/>
                        <a:latin typeface="Century Schoolbook" panose="02040604050505020304" pitchFamily="18" charset="0"/>
                        <a:ea typeface="Times New Roman" panose="02020603050405020304" pitchFamily="18" charset="0"/>
                        <a:cs typeface="Times New Roman" panose="02020603050405020304" pitchFamily="18" charset="0"/>
                      </a:endParaRPr>
                    </a:p>
                  </a:txBody>
                  <a:tcPr marL="121920" marR="121920" marT="34290" marB="3429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9285D"/>
                    </a:solidFill>
                  </a:tcPr>
                </a:tc>
                <a:tc hMerge="1">
                  <a:txBody>
                    <a:bodyPr/>
                    <a:lstStyle/>
                    <a:p>
                      <a:pPr algn="l"/>
                      <a:endParaRPr lang="en-US" sz="1100" dirty="0">
                        <a:latin typeface="+mn-lt"/>
                        <a:cs typeface="Arial" panose="020B0604020202020204" pitchFamily="34" charset="0"/>
                      </a:endParaRP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9285D"/>
                    </a:solidFill>
                  </a:tcPr>
                </a:tc>
                <a:extLst>
                  <a:ext uri="{0D108BD9-81ED-4DB2-BD59-A6C34878D82A}">
                    <a16:rowId xmlns:a16="http://schemas.microsoft.com/office/drawing/2014/main" val="150405150"/>
                  </a:ext>
                </a:extLst>
              </a:tr>
              <a:tr h="131696">
                <a:tc>
                  <a:txBody>
                    <a:bodyPr/>
                    <a:lstStyle/>
                    <a:p>
                      <a:pPr algn="r"/>
                      <a:r>
                        <a:rPr lang="en-US" sz="1000" b="1" dirty="0">
                          <a:solidFill>
                            <a:srgbClr val="19285D"/>
                          </a:solidFill>
                          <a:latin typeface="+mn-lt"/>
                          <a:cs typeface="Arial" panose="020B0604020202020204" pitchFamily="34" charset="0"/>
                        </a:rPr>
                        <a:t>12:00-1:15 pm</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LUNCH</a:t>
                      </a: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762979764"/>
                  </a:ext>
                </a:extLst>
              </a:tr>
              <a:tr h="131696">
                <a:tc>
                  <a:txBody>
                    <a:bodyPr/>
                    <a:lstStyle/>
                    <a:p>
                      <a:pPr algn="r"/>
                      <a:r>
                        <a:rPr lang="en-US" sz="1000" b="1" dirty="0">
                          <a:solidFill>
                            <a:srgbClr val="19285D"/>
                          </a:solidFill>
                          <a:latin typeface="+mn-lt"/>
                          <a:cs typeface="Arial" panose="020B0604020202020204" pitchFamily="34" charset="0"/>
                        </a:rPr>
                        <a:t>1:15-2:15 pm</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Lead the Dialogue: Listening/Questioning</a:t>
                      </a: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769089221"/>
                  </a:ext>
                </a:extLst>
              </a:tr>
              <a:tr h="131696">
                <a:tc>
                  <a:txBody>
                    <a:bodyPr/>
                    <a:lstStyle/>
                    <a:p>
                      <a:pPr marL="0" marR="0" lvl="0" indent="0" algn="r" defTabSz="412016" rtl="0" eaLnBrk="1" fontAlgn="auto" latinLnBrk="0" hangingPunct="0">
                        <a:lnSpc>
                          <a:spcPct val="100000"/>
                        </a:lnSpc>
                        <a:spcBef>
                          <a:spcPts val="0"/>
                        </a:spcBef>
                        <a:spcAft>
                          <a:spcPts val="0"/>
                        </a:spcAft>
                        <a:buClrTx/>
                        <a:buSzTx/>
                        <a:buFontTx/>
                        <a:buNone/>
                        <a:tabLst/>
                        <a:defRPr/>
                      </a:pPr>
                      <a:r>
                        <a:rPr lang="en-US" sz="1000" b="1" dirty="0">
                          <a:solidFill>
                            <a:srgbClr val="19285D"/>
                          </a:solidFill>
                          <a:latin typeface="+mn-lt"/>
                          <a:cs typeface="Arial" panose="020B0604020202020204" pitchFamily="34" charset="0"/>
                        </a:rPr>
                        <a:t>2:15-2:30 pm</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BREAK</a:t>
                      </a:r>
                      <a:endParaRPr lang="en-US" sz="1000" dirty="0">
                        <a:solidFill>
                          <a:srgbClr val="53565A"/>
                        </a:solidFill>
                        <a:latin typeface="+mn-lt"/>
                        <a:cs typeface="Arial" panose="020B0604020202020204" pitchFamily="34" charset="0"/>
                      </a:endParaRP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901434639"/>
                  </a:ext>
                </a:extLst>
              </a:tr>
              <a:tr h="131696">
                <a:tc>
                  <a:txBody>
                    <a:bodyPr/>
                    <a:lstStyle/>
                    <a:p>
                      <a:pPr algn="r"/>
                      <a:r>
                        <a:rPr lang="en-US" sz="1000" b="1" kern="1200" dirty="0">
                          <a:solidFill>
                            <a:srgbClr val="19285D"/>
                          </a:solidFill>
                          <a:latin typeface="+mn-lt"/>
                          <a:ea typeface="+mn-ea"/>
                          <a:cs typeface="Arial" panose="020B0604020202020204" pitchFamily="34" charset="0"/>
                        </a:rPr>
                        <a:t>2:30-3:45 pm</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Managing ‘Rabbit Holes’</a:t>
                      </a:r>
                      <a:endParaRPr lang="en-US" sz="1000" b="1" dirty="0">
                        <a:solidFill>
                          <a:srgbClr val="19285D"/>
                        </a:solidFill>
                        <a:latin typeface="+mn-lt"/>
                        <a:cs typeface="Arial" panose="020B0604020202020204" pitchFamily="34" charset="0"/>
                      </a:endParaRP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897116"/>
                  </a:ext>
                </a:extLst>
              </a:tr>
              <a:tr h="131696">
                <a:tc>
                  <a:txBody>
                    <a:bodyPr/>
                    <a:lstStyle/>
                    <a:p>
                      <a:pPr algn="r"/>
                      <a:r>
                        <a:rPr lang="en-US" sz="1000" b="1" kern="1200" dirty="0">
                          <a:solidFill>
                            <a:srgbClr val="19285D"/>
                          </a:solidFill>
                          <a:latin typeface="+mn-lt"/>
                          <a:ea typeface="+mn-ea"/>
                          <a:cs typeface="Arial" panose="020B0604020202020204" pitchFamily="34" charset="0"/>
                        </a:rPr>
                        <a:t>3:45-5:15 pm</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Dialogue Duos</a:t>
                      </a: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453478042"/>
                  </a:ext>
                </a:extLst>
              </a:tr>
            </a:tbl>
          </a:graphicData>
        </a:graphic>
      </p:graphicFrame>
      <p:sp>
        <p:nvSpPr>
          <p:cNvPr id="8" name="Isosceles Triangle 7">
            <a:extLst>
              <a:ext uri="{FF2B5EF4-FFF2-40B4-BE49-F238E27FC236}">
                <a16:creationId xmlns:a16="http://schemas.microsoft.com/office/drawing/2014/main" id="{BEA0BCFB-F95F-5BA0-D1D3-9ADF82DD0D02}"/>
              </a:ext>
            </a:extLst>
          </p:cNvPr>
          <p:cNvSpPr/>
          <p:nvPr/>
        </p:nvSpPr>
        <p:spPr>
          <a:xfrm rot="5400000">
            <a:off x="50887" y="4623327"/>
            <a:ext cx="224950" cy="326722"/>
          </a:xfrm>
          <a:prstGeom prst="triangle">
            <a:avLst/>
          </a:prstGeom>
          <a:solidFill>
            <a:srgbClr val="C1D7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B119A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34253420"/>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6375" y="546100"/>
            <a:ext cx="4365625" cy="2455863"/>
          </a:xfrm>
        </p:spPr>
      </p:sp>
      <p:sp>
        <p:nvSpPr>
          <p:cNvPr id="3" name="Notes Placeholder 2"/>
          <p:cNvSpPr>
            <a:spLocks noGrp="1"/>
          </p:cNvSpPr>
          <p:nvPr>
            <p:ph type="body" idx="1"/>
          </p:nvPr>
        </p:nvSpPr>
        <p:spPr>
          <a:xfrm>
            <a:off x="4758723" y="875837"/>
            <a:ext cx="4280502" cy="5877387"/>
          </a:xfrm>
        </p:spPr>
        <p:txBody>
          <a:bodyPr/>
          <a:lstStyle/>
          <a:p>
            <a:pPr>
              <a:spcBef>
                <a:spcPts val="300"/>
              </a:spcBef>
            </a:pPr>
            <a:r>
              <a:rPr lang="en-US" b="1" dirty="0"/>
              <a:t>Say:</a:t>
            </a:r>
            <a:endParaRPr lang="en-GB" dirty="0"/>
          </a:p>
          <a:p>
            <a:pPr lvl="1">
              <a:spcBef>
                <a:spcPts val="300"/>
              </a:spcBef>
            </a:pPr>
            <a:r>
              <a:rPr lang="en-GB" i="1" dirty="0"/>
              <a:t>What happens to logic when emotion increases?  </a:t>
            </a:r>
          </a:p>
          <a:p>
            <a:pPr marL="822960" lvl="2" indent="-171450">
              <a:spcBef>
                <a:spcPts val="300"/>
              </a:spcBef>
              <a:buClr>
                <a:srgbClr val="C1D72E"/>
              </a:buClr>
              <a:buFont typeface="Wingdings" panose="05000000000000000000" pitchFamily="2" charset="2"/>
              <a:buChar char="§"/>
              <a:defRPr/>
            </a:pPr>
            <a:r>
              <a:rPr lang="en-GB" b="1" dirty="0">
                <a:latin typeface="Arial" panose="020B0604020202020204" pitchFamily="34" charset="0"/>
                <a:cs typeface="Arial" panose="020B0604020202020204" pitchFamily="34" charset="0"/>
              </a:rPr>
              <a:t>Reference </a:t>
            </a:r>
            <a:r>
              <a:rPr lang="en-GB" dirty="0">
                <a:latin typeface="Arial" panose="020B0604020202020204" pitchFamily="34" charset="0"/>
                <a:cs typeface="Arial" panose="020B0604020202020204" pitchFamily="34" charset="0"/>
              </a:rPr>
              <a:t>slide to show logic and emotion unbalanced visually.</a:t>
            </a:r>
            <a:endParaRPr lang="en-GB" b="1" dirty="0">
              <a:latin typeface="Arial" panose="020B0604020202020204" pitchFamily="34" charset="0"/>
              <a:cs typeface="Arial" panose="020B0604020202020204" pitchFamily="34" charset="0"/>
            </a:endParaRPr>
          </a:p>
          <a:p>
            <a:pPr marL="822960" lvl="2" indent="-171450">
              <a:spcBef>
                <a:spcPts val="300"/>
              </a:spcBef>
              <a:buClr>
                <a:srgbClr val="C1D72E"/>
              </a:buClr>
              <a:buFont typeface="Wingdings" panose="05000000000000000000" pitchFamily="2" charset="2"/>
              <a:buChar char="§"/>
              <a:defRPr/>
            </a:pPr>
            <a:r>
              <a:rPr lang="en-GB" b="1" dirty="0">
                <a:latin typeface="Arial" panose="020B0604020202020204" pitchFamily="34" charset="0"/>
                <a:cs typeface="Arial" panose="020B0604020202020204" pitchFamily="34" charset="0"/>
              </a:rPr>
              <a:t>Allow </a:t>
            </a:r>
            <a:r>
              <a:rPr lang="en-GB" dirty="0">
                <a:latin typeface="Arial" panose="020B0604020202020204" pitchFamily="34" charset="0"/>
                <a:cs typeface="Arial" panose="020B0604020202020204" pitchFamily="34" charset="0"/>
              </a:rPr>
              <a:t>participants to respond, ensuring they answer with responses such as: “Logic decreases and we are less likely to solve problems.”</a:t>
            </a:r>
          </a:p>
          <a:p>
            <a:pPr lvl="1">
              <a:spcBef>
                <a:spcPts val="300"/>
              </a:spcBef>
            </a:pPr>
            <a:r>
              <a:rPr lang="en-GB" i="1" dirty="0"/>
              <a:t>How do you react when someone gets emotional in a conversation? </a:t>
            </a:r>
          </a:p>
          <a:p>
            <a:pPr marL="822960" lvl="2" indent="-171450">
              <a:spcBef>
                <a:spcPts val="300"/>
              </a:spcBef>
              <a:buClr>
                <a:srgbClr val="C1D72E"/>
              </a:buClr>
              <a:buFont typeface="Wingdings" panose="05000000000000000000" pitchFamily="2" charset="2"/>
              <a:buChar char="§"/>
              <a:defRPr/>
            </a:pPr>
            <a:r>
              <a:rPr lang="en-GB" b="1" dirty="0">
                <a:latin typeface="Arial" panose="020B0604020202020204" pitchFamily="34" charset="0"/>
                <a:cs typeface="Arial" panose="020B0604020202020204" pitchFamily="34" charset="0"/>
              </a:rPr>
              <a:t>Allow </a:t>
            </a:r>
            <a:r>
              <a:rPr lang="en-GB" dirty="0">
                <a:latin typeface="Arial" panose="020B0604020202020204" pitchFamily="34" charset="0"/>
                <a:cs typeface="Arial" panose="020B0604020202020204" pitchFamily="34" charset="0"/>
              </a:rPr>
              <a:t>participants to respond, ensuring they answer with responses such as: “We often get more emotional in response.”</a:t>
            </a:r>
          </a:p>
          <a:p>
            <a:pPr lvl="1">
              <a:spcBef>
                <a:spcPts val="300"/>
              </a:spcBef>
            </a:pPr>
            <a:r>
              <a:rPr lang="en-GB" i="1" dirty="0"/>
              <a:t>What happens to our communication then?</a:t>
            </a:r>
          </a:p>
          <a:p>
            <a:pPr marL="822960" lvl="2" indent="-171450">
              <a:spcBef>
                <a:spcPts val="300"/>
              </a:spcBef>
              <a:buClr>
                <a:srgbClr val="C1D72E"/>
              </a:buClr>
              <a:buFont typeface="Wingdings" panose="05000000000000000000" pitchFamily="2" charset="2"/>
              <a:buChar char="§"/>
              <a:defRPr/>
            </a:pPr>
            <a:r>
              <a:rPr lang="en-GB" b="1" dirty="0">
                <a:latin typeface="Arial" panose="020B0604020202020204" pitchFamily="34" charset="0"/>
                <a:cs typeface="Arial" panose="020B0604020202020204" pitchFamily="34" charset="0"/>
              </a:rPr>
              <a:t>Allow </a:t>
            </a:r>
            <a:r>
              <a:rPr lang="en-GB" dirty="0">
                <a:latin typeface="Arial" panose="020B0604020202020204" pitchFamily="34" charset="0"/>
                <a:cs typeface="Arial" panose="020B0604020202020204" pitchFamily="34" charset="0"/>
              </a:rPr>
              <a:t>participants to respond, ensuring they answer with responses such as: “It may break down.”</a:t>
            </a:r>
          </a:p>
          <a:p>
            <a:pPr lvl="1">
              <a:spcBef>
                <a:spcPts val="300"/>
              </a:spcBef>
            </a:pPr>
            <a:r>
              <a:rPr lang="en-GB" i="1" dirty="0"/>
              <a:t>Often times, the response is to get more logical.  </a:t>
            </a:r>
          </a:p>
          <a:p>
            <a:pPr lvl="1">
              <a:spcBef>
                <a:spcPts val="300"/>
              </a:spcBef>
            </a:pPr>
            <a:r>
              <a:rPr lang="en-GB" i="1" dirty="0"/>
              <a:t>How does an emotional person typically react when we try to fix their issue or show them why they are wrong using logic? </a:t>
            </a:r>
          </a:p>
          <a:p>
            <a:pPr marL="822960" lvl="2" indent="-171450">
              <a:spcBef>
                <a:spcPts val="300"/>
              </a:spcBef>
              <a:buClr>
                <a:srgbClr val="C1D72E"/>
              </a:buClr>
              <a:buFont typeface="Wingdings" panose="05000000000000000000" pitchFamily="2" charset="2"/>
              <a:buChar char="§"/>
              <a:defRPr/>
            </a:pPr>
            <a:r>
              <a:rPr lang="en-GB" b="1" dirty="0">
                <a:latin typeface="Arial" panose="020B0604020202020204" pitchFamily="34" charset="0"/>
                <a:cs typeface="Arial" panose="020B0604020202020204" pitchFamily="34" charset="0"/>
              </a:rPr>
              <a:t>Allow </a:t>
            </a:r>
            <a:r>
              <a:rPr lang="en-GB" dirty="0">
                <a:latin typeface="Arial" panose="020B0604020202020204" pitchFamily="34" charset="0"/>
                <a:cs typeface="Arial" panose="020B0604020202020204" pitchFamily="34" charset="0"/>
              </a:rPr>
              <a:t>participants to respond, ensuring they answer with responses such as: “They may get more emotional.”</a:t>
            </a:r>
          </a:p>
          <a:p>
            <a:pPr lvl="1">
              <a:spcBef>
                <a:spcPts val="300"/>
              </a:spcBef>
            </a:pPr>
            <a:r>
              <a:rPr lang="en-GB" i="1" dirty="0"/>
              <a:t>Emotion and logic are two different languages. Sometimes when one person is operating off one language and the other person is leaning into the other, tjhey may have difficulty understanding each other, let alone connecting and agreeing. </a:t>
            </a:r>
          </a:p>
        </p:txBody>
      </p:sp>
      <p:sp>
        <p:nvSpPr>
          <p:cNvPr id="4" name="Rectangle 3">
            <a:extLst>
              <a:ext uri="{FF2B5EF4-FFF2-40B4-BE49-F238E27FC236}">
                <a16:creationId xmlns:a16="http://schemas.microsoft.com/office/drawing/2014/main" id="{694939C9-B1A4-0550-93DD-F6039548A305}"/>
              </a:ext>
            </a:extLst>
          </p:cNvPr>
          <p:cNvSpPr/>
          <p:nvPr/>
        </p:nvSpPr>
        <p:spPr>
          <a:xfrm>
            <a:off x="116305" y="30115"/>
            <a:ext cx="4908120" cy="277785"/>
          </a:xfrm>
          <a:prstGeom prst="rect">
            <a:avLst/>
          </a:prstGeom>
        </p:spPr>
        <p:txBody>
          <a:bodyPr wrap="square" lIns="92217" tIns="46109" rIns="92217" bIns="46109" anchor="ctr">
            <a:spAutoFit/>
          </a:bodyPr>
          <a:lstStyle/>
          <a:p>
            <a:pPr algn="l">
              <a:spcBef>
                <a:spcPts val="403"/>
              </a:spcBef>
            </a:pPr>
            <a:r>
              <a:rPr lang="en-US" sz="1200" b="1" dirty="0">
                <a:solidFill>
                  <a:schemeClr val="bg1"/>
                </a:solidFill>
                <a:latin typeface="Arial" panose="020B0604020202020204" pitchFamily="34" charset="0"/>
                <a:cs typeface="Arial" panose="020B0604020202020204" pitchFamily="34" charset="0"/>
              </a:rPr>
              <a:t>DAY 2: RCPS MASTERCLASS</a:t>
            </a:r>
          </a:p>
        </p:txBody>
      </p:sp>
      <p:graphicFrame>
        <p:nvGraphicFramePr>
          <p:cNvPr id="5" name="Table 4">
            <a:extLst>
              <a:ext uri="{FF2B5EF4-FFF2-40B4-BE49-F238E27FC236}">
                <a16:creationId xmlns:a16="http://schemas.microsoft.com/office/drawing/2014/main" id="{5787E7A6-1526-05E7-81E6-DB54FF68AA6D}"/>
              </a:ext>
            </a:extLst>
          </p:cNvPr>
          <p:cNvGraphicFramePr>
            <a:graphicFrameLocks noGrp="1"/>
          </p:cNvGraphicFramePr>
          <p:nvPr>
            <p:extLst>
              <p:ext uri="{D42A27DB-BD31-4B8C-83A1-F6EECF244321}">
                <p14:modId xmlns:p14="http://schemas.microsoft.com/office/powerpoint/2010/main" val="785432616"/>
              </p:ext>
            </p:extLst>
          </p:nvPr>
        </p:nvGraphicFramePr>
        <p:xfrm>
          <a:off x="239697" y="3348164"/>
          <a:ext cx="4310908" cy="883920"/>
        </p:xfrm>
        <a:graphic>
          <a:graphicData uri="http://schemas.openxmlformats.org/drawingml/2006/table">
            <a:tbl>
              <a:tblPr firstRow="1" bandRow="1">
                <a:tableStyleId>{5C22544A-7EE6-4342-B048-85BDC9FD1C3A}</a:tableStyleId>
              </a:tblPr>
              <a:tblGrid>
                <a:gridCol w="1399032">
                  <a:extLst>
                    <a:ext uri="{9D8B030D-6E8A-4147-A177-3AD203B41FA5}">
                      <a16:colId xmlns:a16="http://schemas.microsoft.com/office/drawing/2014/main" val="3460872777"/>
                    </a:ext>
                  </a:extLst>
                </a:gridCol>
                <a:gridCol w="2911876">
                  <a:extLst>
                    <a:ext uri="{9D8B030D-6E8A-4147-A177-3AD203B41FA5}">
                      <a16:colId xmlns:a16="http://schemas.microsoft.com/office/drawing/2014/main" val="3929844881"/>
                    </a:ext>
                  </a:extLst>
                </a:gridCol>
              </a:tblGrid>
              <a:tr h="0">
                <a:tc gridSpan="2">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white"/>
                          </a:solidFill>
                          <a:effectLst/>
                          <a:uLnTx/>
                          <a:uFillTx/>
                          <a:latin typeface="+mn-lt"/>
                          <a:ea typeface="+mn-ea"/>
                          <a:cs typeface="+mn-cs"/>
                        </a:rPr>
                        <a:t>Day 2 AM Focus – Right Heart Catheterization &amp; Our Patients</a:t>
                      </a:r>
                      <a:endParaRPr kumimoji="0" lang="en-US" sz="1000" b="1" i="0" u="none" strike="noStrike" kern="1200" cap="none" spc="0" normalizeH="0" baseline="0" noProof="0" dirty="0">
                        <a:ln>
                          <a:noFill/>
                        </a:ln>
                        <a:solidFill>
                          <a:prstClr val="white"/>
                        </a:solidFill>
                        <a:effectLst/>
                        <a:uLnTx/>
                        <a:uFillTx/>
                        <a:latin typeface="Century Schoolbook" panose="02040604050505020304" pitchFamily="18" charset="0"/>
                        <a:ea typeface="Times New Roman" panose="02020603050405020304" pitchFamily="18" charset="0"/>
                        <a:cs typeface="Times New Roman" panose="02020603050405020304" pitchFamily="18" charset="0"/>
                      </a:endParaRPr>
                    </a:p>
                  </a:txBody>
                  <a:tcPr marL="121920" marR="121920" marT="34290" marB="3429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9285D"/>
                    </a:solidFill>
                  </a:tcPr>
                </a:tc>
                <a:tc hMerge="1">
                  <a:txBody>
                    <a:bodyPr/>
                    <a:lstStyle/>
                    <a:p>
                      <a:pPr algn="l"/>
                      <a:endParaRPr lang="en-US" sz="1100" dirty="0">
                        <a:latin typeface="+mn-lt"/>
                        <a:cs typeface="Arial" panose="020B0604020202020204" pitchFamily="34" charset="0"/>
                      </a:endParaRP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9285D"/>
                    </a:solidFill>
                  </a:tcPr>
                </a:tc>
                <a:extLst>
                  <a:ext uri="{0D108BD9-81ED-4DB2-BD59-A6C34878D82A}">
                    <a16:rowId xmlns:a16="http://schemas.microsoft.com/office/drawing/2014/main" val="150405150"/>
                  </a:ext>
                </a:extLst>
              </a:tr>
              <a:tr h="0">
                <a:tc>
                  <a:txBody>
                    <a:bodyPr/>
                    <a:lstStyle/>
                    <a:p>
                      <a:pPr algn="r"/>
                      <a:r>
                        <a:rPr lang="en-US" sz="1000" b="1" dirty="0">
                          <a:solidFill>
                            <a:srgbClr val="19285D"/>
                          </a:solidFill>
                          <a:latin typeface="+mn-lt"/>
                          <a:cs typeface="Arial" panose="020B0604020202020204" pitchFamily="34" charset="0"/>
                        </a:rPr>
                        <a:t>9:30-10:00 am</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Ice Breaker</a:t>
                      </a: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62979764"/>
                  </a:ext>
                </a:extLst>
              </a:tr>
              <a:tr h="0">
                <a:tc>
                  <a:txBody>
                    <a:bodyPr/>
                    <a:lstStyle/>
                    <a:p>
                      <a:pPr algn="r"/>
                      <a:r>
                        <a:rPr lang="en-US" sz="1000" b="1" dirty="0">
                          <a:solidFill>
                            <a:srgbClr val="19285D"/>
                          </a:solidFill>
                          <a:latin typeface="+mn-lt"/>
                          <a:cs typeface="Arial" panose="020B0604020202020204" pitchFamily="34" charset="0"/>
                        </a:rPr>
                        <a:t>9:30-10:45 am </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spcBef>
                          <a:spcPts val="0"/>
                        </a:spcBef>
                        <a:spcAft>
                          <a:spcPts val="0"/>
                        </a:spcAft>
                      </a:pPr>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RHC Clinical Cultivator</a:t>
                      </a: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30955845"/>
                  </a:ext>
                </a:extLst>
              </a:tr>
              <a:tr h="0">
                <a:tc>
                  <a:txBody>
                    <a:bodyPr/>
                    <a:lstStyle/>
                    <a:p>
                      <a:pPr algn="r"/>
                      <a:r>
                        <a:rPr lang="en-US" sz="1000" b="1" kern="1200" dirty="0">
                          <a:solidFill>
                            <a:srgbClr val="19285D"/>
                          </a:solidFill>
                          <a:latin typeface="+mn-lt"/>
                          <a:ea typeface="+mn-ea"/>
                          <a:cs typeface="Arial" panose="020B0604020202020204" pitchFamily="34" charset="0"/>
                        </a:rPr>
                        <a:t>11:15 am-12:00 pm </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Patient Identifiers</a:t>
                      </a:r>
                      <a:endParaRPr lang="en-US" sz="1000" b="1" dirty="0">
                        <a:solidFill>
                          <a:srgbClr val="19285D"/>
                        </a:solidFill>
                        <a:latin typeface="+mn-lt"/>
                        <a:cs typeface="Arial" panose="020B0604020202020204" pitchFamily="34" charset="0"/>
                      </a:endParaRP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897116"/>
                  </a:ext>
                </a:extLst>
              </a:tr>
            </a:tbl>
          </a:graphicData>
        </a:graphic>
      </p:graphicFrame>
      <p:graphicFrame>
        <p:nvGraphicFramePr>
          <p:cNvPr id="6" name="Table 5">
            <a:extLst>
              <a:ext uri="{FF2B5EF4-FFF2-40B4-BE49-F238E27FC236}">
                <a16:creationId xmlns:a16="http://schemas.microsoft.com/office/drawing/2014/main" id="{BB61811E-5DA5-19C7-7ED7-88144CE68D06}"/>
              </a:ext>
            </a:extLst>
          </p:cNvPr>
          <p:cNvGraphicFramePr>
            <a:graphicFrameLocks noGrp="1"/>
          </p:cNvGraphicFramePr>
          <p:nvPr>
            <p:extLst>
              <p:ext uri="{D42A27DB-BD31-4B8C-83A1-F6EECF244321}">
                <p14:modId xmlns:p14="http://schemas.microsoft.com/office/powerpoint/2010/main" val="836151540"/>
              </p:ext>
            </p:extLst>
          </p:nvPr>
        </p:nvGraphicFramePr>
        <p:xfrm>
          <a:off x="239697" y="4230065"/>
          <a:ext cx="4315702" cy="1310640"/>
        </p:xfrm>
        <a:graphic>
          <a:graphicData uri="http://schemas.openxmlformats.org/drawingml/2006/table">
            <a:tbl>
              <a:tblPr firstRow="1" bandRow="1">
                <a:tableStyleId>{5C22544A-7EE6-4342-B048-85BDC9FD1C3A}</a:tableStyleId>
              </a:tblPr>
              <a:tblGrid>
                <a:gridCol w="1397298">
                  <a:extLst>
                    <a:ext uri="{9D8B030D-6E8A-4147-A177-3AD203B41FA5}">
                      <a16:colId xmlns:a16="http://schemas.microsoft.com/office/drawing/2014/main" val="3460872777"/>
                    </a:ext>
                  </a:extLst>
                </a:gridCol>
                <a:gridCol w="2918404">
                  <a:extLst>
                    <a:ext uri="{9D8B030D-6E8A-4147-A177-3AD203B41FA5}">
                      <a16:colId xmlns:a16="http://schemas.microsoft.com/office/drawing/2014/main" val="3929844881"/>
                    </a:ext>
                  </a:extLst>
                </a:gridCol>
              </a:tblGrid>
              <a:tr h="131696">
                <a:tc gridSpan="2">
                  <a:txBody>
                    <a:bodyPr/>
                    <a:lstStyle/>
                    <a:p>
                      <a:pPr marL="0" marR="0">
                        <a:spcBef>
                          <a:spcPts val="0"/>
                        </a:spcBef>
                        <a:spcAft>
                          <a:spcPts val="0"/>
                        </a:spcAft>
                      </a:pPr>
                      <a:r>
                        <a:rPr lang="en-US" sz="900" dirty="0">
                          <a:effectLst/>
                        </a:rPr>
                        <a:t>Day 2 PM Focus – Right Heart Catheterization: Connection is Crucial/Application </a:t>
                      </a:r>
                      <a:endParaRPr lang="en-US" sz="900" dirty="0">
                        <a:effectLst/>
                        <a:latin typeface="Century Schoolbook" panose="02040604050505020304" pitchFamily="18" charset="0"/>
                        <a:ea typeface="Times New Roman" panose="02020603050405020304" pitchFamily="18" charset="0"/>
                        <a:cs typeface="Times New Roman" panose="02020603050405020304" pitchFamily="18" charset="0"/>
                      </a:endParaRPr>
                    </a:p>
                  </a:txBody>
                  <a:tcPr marL="121920" marR="121920" marT="34290" marB="3429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9285D"/>
                    </a:solidFill>
                  </a:tcPr>
                </a:tc>
                <a:tc hMerge="1">
                  <a:txBody>
                    <a:bodyPr/>
                    <a:lstStyle/>
                    <a:p>
                      <a:pPr algn="l"/>
                      <a:endParaRPr lang="en-US" sz="1100" dirty="0">
                        <a:latin typeface="+mn-lt"/>
                        <a:cs typeface="Arial" panose="020B0604020202020204" pitchFamily="34" charset="0"/>
                      </a:endParaRP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9285D"/>
                    </a:solidFill>
                  </a:tcPr>
                </a:tc>
                <a:extLst>
                  <a:ext uri="{0D108BD9-81ED-4DB2-BD59-A6C34878D82A}">
                    <a16:rowId xmlns:a16="http://schemas.microsoft.com/office/drawing/2014/main" val="150405150"/>
                  </a:ext>
                </a:extLst>
              </a:tr>
              <a:tr h="131696">
                <a:tc>
                  <a:txBody>
                    <a:bodyPr/>
                    <a:lstStyle/>
                    <a:p>
                      <a:pPr algn="r"/>
                      <a:r>
                        <a:rPr lang="en-US" sz="1000" b="1" dirty="0">
                          <a:solidFill>
                            <a:srgbClr val="19285D"/>
                          </a:solidFill>
                          <a:latin typeface="+mn-lt"/>
                          <a:cs typeface="Arial" panose="020B0604020202020204" pitchFamily="34" charset="0"/>
                        </a:rPr>
                        <a:t>12:00-1:15 pm</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LUNCH</a:t>
                      </a: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762979764"/>
                  </a:ext>
                </a:extLst>
              </a:tr>
              <a:tr h="131696">
                <a:tc>
                  <a:txBody>
                    <a:bodyPr/>
                    <a:lstStyle/>
                    <a:p>
                      <a:pPr algn="r"/>
                      <a:r>
                        <a:rPr lang="en-US" sz="1000" b="1" dirty="0">
                          <a:solidFill>
                            <a:srgbClr val="19285D"/>
                          </a:solidFill>
                          <a:latin typeface="+mn-lt"/>
                          <a:cs typeface="Arial" panose="020B0604020202020204" pitchFamily="34" charset="0"/>
                        </a:rPr>
                        <a:t>1:15-2:15 pm</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Lead the Dialogue: Listening/Questioning</a:t>
                      </a: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769089221"/>
                  </a:ext>
                </a:extLst>
              </a:tr>
              <a:tr h="131696">
                <a:tc>
                  <a:txBody>
                    <a:bodyPr/>
                    <a:lstStyle/>
                    <a:p>
                      <a:pPr marL="0" marR="0" lvl="0" indent="0" algn="r" defTabSz="412016" rtl="0" eaLnBrk="1" fontAlgn="auto" latinLnBrk="0" hangingPunct="0">
                        <a:lnSpc>
                          <a:spcPct val="100000"/>
                        </a:lnSpc>
                        <a:spcBef>
                          <a:spcPts val="0"/>
                        </a:spcBef>
                        <a:spcAft>
                          <a:spcPts val="0"/>
                        </a:spcAft>
                        <a:buClrTx/>
                        <a:buSzTx/>
                        <a:buFontTx/>
                        <a:buNone/>
                        <a:tabLst/>
                        <a:defRPr/>
                      </a:pPr>
                      <a:r>
                        <a:rPr lang="en-US" sz="1000" b="1" dirty="0">
                          <a:solidFill>
                            <a:srgbClr val="19285D"/>
                          </a:solidFill>
                          <a:latin typeface="+mn-lt"/>
                          <a:cs typeface="Arial" panose="020B0604020202020204" pitchFamily="34" charset="0"/>
                        </a:rPr>
                        <a:t>2:15-2:30 pm</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BREAK</a:t>
                      </a:r>
                      <a:endParaRPr lang="en-US" sz="1000" dirty="0">
                        <a:solidFill>
                          <a:srgbClr val="53565A"/>
                        </a:solidFill>
                        <a:latin typeface="+mn-lt"/>
                        <a:cs typeface="Arial" panose="020B0604020202020204" pitchFamily="34" charset="0"/>
                      </a:endParaRP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901434639"/>
                  </a:ext>
                </a:extLst>
              </a:tr>
              <a:tr h="131696">
                <a:tc>
                  <a:txBody>
                    <a:bodyPr/>
                    <a:lstStyle/>
                    <a:p>
                      <a:pPr algn="r"/>
                      <a:r>
                        <a:rPr lang="en-US" sz="1000" b="1" kern="1200" dirty="0">
                          <a:solidFill>
                            <a:srgbClr val="19285D"/>
                          </a:solidFill>
                          <a:latin typeface="+mn-lt"/>
                          <a:ea typeface="+mn-ea"/>
                          <a:cs typeface="Arial" panose="020B0604020202020204" pitchFamily="34" charset="0"/>
                        </a:rPr>
                        <a:t>2:30-3:45 pm</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Managing ‘Rabbit Holes’</a:t>
                      </a:r>
                      <a:endParaRPr lang="en-US" sz="1000" b="1" dirty="0">
                        <a:solidFill>
                          <a:srgbClr val="19285D"/>
                        </a:solidFill>
                        <a:latin typeface="+mn-lt"/>
                        <a:cs typeface="Arial" panose="020B0604020202020204" pitchFamily="34" charset="0"/>
                      </a:endParaRP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897116"/>
                  </a:ext>
                </a:extLst>
              </a:tr>
              <a:tr h="131696">
                <a:tc>
                  <a:txBody>
                    <a:bodyPr/>
                    <a:lstStyle/>
                    <a:p>
                      <a:pPr algn="r"/>
                      <a:r>
                        <a:rPr lang="en-US" sz="1000" b="1" kern="1200" dirty="0">
                          <a:solidFill>
                            <a:srgbClr val="19285D"/>
                          </a:solidFill>
                          <a:latin typeface="+mn-lt"/>
                          <a:ea typeface="+mn-ea"/>
                          <a:cs typeface="Arial" panose="020B0604020202020204" pitchFamily="34" charset="0"/>
                        </a:rPr>
                        <a:t>3:45-5:15 pm</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Dialogue Duos</a:t>
                      </a: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453478042"/>
                  </a:ext>
                </a:extLst>
              </a:tr>
            </a:tbl>
          </a:graphicData>
        </a:graphic>
      </p:graphicFrame>
      <p:sp>
        <p:nvSpPr>
          <p:cNvPr id="8" name="Isosceles Triangle 7">
            <a:extLst>
              <a:ext uri="{FF2B5EF4-FFF2-40B4-BE49-F238E27FC236}">
                <a16:creationId xmlns:a16="http://schemas.microsoft.com/office/drawing/2014/main" id="{60CADC25-509D-2FBB-D0FC-7B89D5271933}"/>
              </a:ext>
            </a:extLst>
          </p:cNvPr>
          <p:cNvSpPr/>
          <p:nvPr/>
        </p:nvSpPr>
        <p:spPr>
          <a:xfrm rot="5400000">
            <a:off x="50887" y="4623327"/>
            <a:ext cx="224950" cy="326722"/>
          </a:xfrm>
          <a:prstGeom prst="triangle">
            <a:avLst/>
          </a:prstGeom>
          <a:solidFill>
            <a:srgbClr val="C1D7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B119A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74684601"/>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6375" y="546100"/>
            <a:ext cx="4365625" cy="2455863"/>
          </a:xfrm>
        </p:spPr>
      </p:sp>
      <p:sp>
        <p:nvSpPr>
          <p:cNvPr id="3" name="Notes Placeholder 2"/>
          <p:cNvSpPr>
            <a:spLocks noGrp="1"/>
          </p:cNvSpPr>
          <p:nvPr>
            <p:ph type="body" idx="1"/>
          </p:nvPr>
        </p:nvSpPr>
        <p:spPr/>
        <p:txBody>
          <a:bodyPr/>
          <a:lstStyle/>
          <a:p>
            <a:pPr>
              <a:spcBef>
                <a:spcPts val="600"/>
              </a:spcBef>
            </a:pPr>
            <a:r>
              <a:rPr lang="en-US" b="1" dirty="0"/>
              <a:t>Say:</a:t>
            </a:r>
            <a:r>
              <a:rPr lang="en-GB" b="1" dirty="0"/>
              <a:t> </a:t>
            </a:r>
            <a:r>
              <a:rPr lang="en-GB" i="1" dirty="0"/>
              <a:t>What needs to be done in that case is to bring emotion and logic back into balance with each other.</a:t>
            </a:r>
          </a:p>
          <a:p>
            <a:pPr>
              <a:spcBef>
                <a:spcPts val="600"/>
              </a:spcBef>
            </a:pPr>
            <a:r>
              <a:rPr lang="en-GB" b="1" dirty="0"/>
              <a:t>Review</a:t>
            </a:r>
            <a:r>
              <a:rPr lang="en-GB" dirty="0"/>
              <a:t> on-screen steps.</a:t>
            </a:r>
          </a:p>
        </p:txBody>
      </p:sp>
      <p:sp>
        <p:nvSpPr>
          <p:cNvPr id="4" name="Rectangle 3">
            <a:extLst>
              <a:ext uri="{FF2B5EF4-FFF2-40B4-BE49-F238E27FC236}">
                <a16:creationId xmlns:a16="http://schemas.microsoft.com/office/drawing/2014/main" id="{642D35C4-17B6-58E8-F991-86F246F54F92}"/>
              </a:ext>
            </a:extLst>
          </p:cNvPr>
          <p:cNvSpPr/>
          <p:nvPr/>
        </p:nvSpPr>
        <p:spPr>
          <a:xfrm>
            <a:off x="116305" y="30115"/>
            <a:ext cx="4908120" cy="277785"/>
          </a:xfrm>
          <a:prstGeom prst="rect">
            <a:avLst/>
          </a:prstGeom>
        </p:spPr>
        <p:txBody>
          <a:bodyPr wrap="square" lIns="92217" tIns="46109" rIns="92217" bIns="46109" anchor="ctr">
            <a:spAutoFit/>
          </a:bodyPr>
          <a:lstStyle/>
          <a:p>
            <a:pPr algn="l">
              <a:spcBef>
                <a:spcPts val="403"/>
              </a:spcBef>
            </a:pPr>
            <a:r>
              <a:rPr lang="en-US" sz="1200" b="1" dirty="0">
                <a:solidFill>
                  <a:schemeClr val="bg1"/>
                </a:solidFill>
                <a:latin typeface="Arial" panose="020B0604020202020204" pitchFamily="34" charset="0"/>
                <a:cs typeface="Arial" panose="020B0604020202020204" pitchFamily="34" charset="0"/>
              </a:rPr>
              <a:t>DAY 2: RCPS MASTERCLASS</a:t>
            </a:r>
          </a:p>
        </p:txBody>
      </p:sp>
      <p:graphicFrame>
        <p:nvGraphicFramePr>
          <p:cNvPr id="5" name="Table 4">
            <a:extLst>
              <a:ext uri="{FF2B5EF4-FFF2-40B4-BE49-F238E27FC236}">
                <a16:creationId xmlns:a16="http://schemas.microsoft.com/office/drawing/2014/main" id="{15680B94-F06F-4127-E5DF-F548A375D87B}"/>
              </a:ext>
            </a:extLst>
          </p:cNvPr>
          <p:cNvGraphicFramePr>
            <a:graphicFrameLocks noGrp="1"/>
          </p:cNvGraphicFramePr>
          <p:nvPr>
            <p:extLst>
              <p:ext uri="{D42A27DB-BD31-4B8C-83A1-F6EECF244321}">
                <p14:modId xmlns:p14="http://schemas.microsoft.com/office/powerpoint/2010/main" val="785432616"/>
              </p:ext>
            </p:extLst>
          </p:nvPr>
        </p:nvGraphicFramePr>
        <p:xfrm>
          <a:off x="239697" y="3348164"/>
          <a:ext cx="4310908" cy="883920"/>
        </p:xfrm>
        <a:graphic>
          <a:graphicData uri="http://schemas.openxmlformats.org/drawingml/2006/table">
            <a:tbl>
              <a:tblPr firstRow="1" bandRow="1">
                <a:tableStyleId>{5C22544A-7EE6-4342-B048-85BDC9FD1C3A}</a:tableStyleId>
              </a:tblPr>
              <a:tblGrid>
                <a:gridCol w="1399032">
                  <a:extLst>
                    <a:ext uri="{9D8B030D-6E8A-4147-A177-3AD203B41FA5}">
                      <a16:colId xmlns:a16="http://schemas.microsoft.com/office/drawing/2014/main" val="3460872777"/>
                    </a:ext>
                  </a:extLst>
                </a:gridCol>
                <a:gridCol w="2911876">
                  <a:extLst>
                    <a:ext uri="{9D8B030D-6E8A-4147-A177-3AD203B41FA5}">
                      <a16:colId xmlns:a16="http://schemas.microsoft.com/office/drawing/2014/main" val="3929844881"/>
                    </a:ext>
                  </a:extLst>
                </a:gridCol>
              </a:tblGrid>
              <a:tr h="0">
                <a:tc gridSpan="2">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white"/>
                          </a:solidFill>
                          <a:effectLst/>
                          <a:uLnTx/>
                          <a:uFillTx/>
                          <a:latin typeface="+mn-lt"/>
                          <a:ea typeface="+mn-ea"/>
                          <a:cs typeface="+mn-cs"/>
                        </a:rPr>
                        <a:t>Day 2 AM Focus – Right Heart Catheterization &amp; Our Patients</a:t>
                      </a:r>
                      <a:endParaRPr kumimoji="0" lang="en-US" sz="1000" b="1" i="0" u="none" strike="noStrike" kern="1200" cap="none" spc="0" normalizeH="0" baseline="0" noProof="0" dirty="0">
                        <a:ln>
                          <a:noFill/>
                        </a:ln>
                        <a:solidFill>
                          <a:prstClr val="white"/>
                        </a:solidFill>
                        <a:effectLst/>
                        <a:uLnTx/>
                        <a:uFillTx/>
                        <a:latin typeface="Century Schoolbook" panose="02040604050505020304" pitchFamily="18" charset="0"/>
                        <a:ea typeface="Times New Roman" panose="02020603050405020304" pitchFamily="18" charset="0"/>
                        <a:cs typeface="Times New Roman" panose="02020603050405020304" pitchFamily="18" charset="0"/>
                      </a:endParaRPr>
                    </a:p>
                  </a:txBody>
                  <a:tcPr marL="121920" marR="121920" marT="34290" marB="3429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9285D"/>
                    </a:solidFill>
                  </a:tcPr>
                </a:tc>
                <a:tc hMerge="1">
                  <a:txBody>
                    <a:bodyPr/>
                    <a:lstStyle/>
                    <a:p>
                      <a:pPr algn="l"/>
                      <a:endParaRPr lang="en-US" sz="1100" dirty="0">
                        <a:latin typeface="+mn-lt"/>
                        <a:cs typeface="Arial" panose="020B0604020202020204" pitchFamily="34" charset="0"/>
                      </a:endParaRP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9285D"/>
                    </a:solidFill>
                  </a:tcPr>
                </a:tc>
                <a:extLst>
                  <a:ext uri="{0D108BD9-81ED-4DB2-BD59-A6C34878D82A}">
                    <a16:rowId xmlns:a16="http://schemas.microsoft.com/office/drawing/2014/main" val="150405150"/>
                  </a:ext>
                </a:extLst>
              </a:tr>
              <a:tr h="0">
                <a:tc>
                  <a:txBody>
                    <a:bodyPr/>
                    <a:lstStyle/>
                    <a:p>
                      <a:pPr algn="r"/>
                      <a:r>
                        <a:rPr lang="en-US" sz="1000" b="1" dirty="0">
                          <a:solidFill>
                            <a:srgbClr val="19285D"/>
                          </a:solidFill>
                          <a:latin typeface="+mn-lt"/>
                          <a:cs typeface="Arial" panose="020B0604020202020204" pitchFamily="34" charset="0"/>
                        </a:rPr>
                        <a:t>9:30-10:00 am</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Ice Breaker</a:t>
                      </a: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62979764"/>
                  </a:ext>
                </a:extLst>
              </a:tr>
              <a:tr h="0">
                <a:tc>
                  <a:txBody>
                    <a:bodyPr/>
                    <a:lstStyle/>
                    <a:p>
                      <a:pPr algn="r"/>
                      <a:r>
                        <a:rPr lang="en-US" sz="1000" b="1" dirty="0">
                          <a:solidFill>
                            <a:srgbClr val="19285D"/>
                          </a:solidFill>
                          <a:latin typeface="+mn-lt"/>
                          <a:cs typeface="Arial" panose="020B0604020202020204" pitchFamily="34" charset="0"/>
                        </a:rPr>
                        <a:t>9:30-10:45 am </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spcBef>
                          <a:spcPts val="0"/>
                        </a:spcBef>
                        <a:spcAft>
                          <a:spcPts val="0"/>
                        </a:spcAft>
                      </a:pPr>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RHC Clinical Cultivator</a:t>
                      </a: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30955845"/>
                  </a:ext>
                </a:extLst>
              </a:tr>
              <a:tr h="0">
                <a:tc>
                  <a:txBody>
                    <a:bodyPr/>
                    <a:lstStyle/>
                    <a:p>
                      <a:pPr algn="r"/>
                      <a:r>
                        <a:rPr lang="en-US" sz="1000" b="1" kern="1200" dirty="0">
                          <a:solidFill>
                            <a:srgbClr val="19285D"/>
                          </a:solidFill>
                          <a:latin typeface="+mn-lt"/>
                          <a:ea typeface="+mn-ea"/>
                          <a:cs typeface="Arial" panose="020B0604020202020204" pitchFamily="34" charset="0"/>
                        </a:rPr>
                        <a:t>11:15 am-12:00 pm </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Patient Identifiers</a:t>
                      </a:r>
                      <a:endParaRPr lang="en-US" sz="1000" b="1" dirty="0">
                        <a:solidFill>
                          <a:srgbClr val="19285D"/>
                        </a:solidFill>
                        <a:latin typeface="+mn-lt"/>
                        <a:cs typeface="Arial" panose="020B0604020202020204" pitchFamily="34" charset="0"/>
                      </a:endParaRP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897116"/>
                  </a:ext>
                </a:extLst>
              </a:tr>
            </a:tbl>
          </a:graphicData>
        </a:graphic>
      </p:graphicFrame>
      <p:graphicFrame>
        <p:nvGraphicFramePr>
          <p:cNvPr id="6" name="Table 5">
            <a:extLst>
              <a:ext uri="{FF2B5EF4-FFF2-40B4-BE49-F238E27FC236}">
                <a16:creationId xmlns:a16="http://schemas.microsoft.com/office/drawing/2014/main" id="{AE832652-F067-92C5-FA87-E3DF9A669A74}"/>
              </a:ext>
            </a:extLst>
          </p:cNvPr>
          <p:cNvGraphicFramePr>
            <a:graphicFrameLocks noGrp="1"/>
          </p:cNvGraphicFramePr>
          <p:nvPr>
            <p:extLst>
              <p:ext uri="{D42A27DB-BD31-4B8C-83A1-F6EECF244321}">
                <p14:modId xmlns:p14="http://schemas.microsoft.com/office/powerpoint/2010/main" val="836151540"/>
              </p:ext>
            </p:extLst>
          </p:nvPr>
        </p:nvGraphicFramePr>
        <p:xfrm>
          <a:off x="239697" y="4230065"/>
          <a:ext cx="4315702" cy="1310640"/>
        </p:xfrm>
        <a:graphic>
          <a:graphicData uri="http://schemas.openxmlformats.org/drawingml/2006/table">
            <a:tbl>
              <a:tblPr firstRow="1" bandRow="1">
                <a:tableStyleId>{5C22544A-7EE6-4342-B048-85BDC9FD1C3A}</a:tableStyleId>
              </a:tblPr>
              <a:tblGrid>
                <a:gridCol w="1397298">
                  <a:extLst>
                    <a:ext uri="{9D8B030D-6E8A-4147-A177-3AD203B41FA5}">
                      <a16:colId xmlns:a16="http://schemas.microsoft.com/office/drawing/2014/main" val="3460872777"/>
                    </a:ext>
                  </a:extLst>
                </a:gridCol>
                <a:gridCol w="2918404">
                  <a:extLst>
                    <a:ext uri="{9D8B030D-6E8A-4147-A177-3AD203B41FA5}">
                      <a16:colId xmlns:a16="http://schemas.microsoft.com/office/drawing/2014/main" val="3929844881"/>
                    </a:ext>
                  </a:extLst>
                </a:gridCol>
              </a:tblGrid>
              <a:tr h="131696">
                <a:tc gridSpan="2">
                  <a:txBody>
                    <a:bodyPr/>
                    <a:lstStyle/>
                    <a:p>
                      <a:pPr marL="0" marR="0">
                        <a:spcBef>
                          <a:spcPts val="0"/>
                        </a:spcBef>
                        <a:spcAft>
                          <a:spcPts val="0"/>
                        </a:spcAft>
                      </a:pPr>
                      <a:r>
                        <a:rPr lang="en-US" sz="900" dirty="0">
                          <a:effectLst/>
                        </a:rPr>
                        <a:t>Day 2 PM Focus – Right Heart Catheterization: Connection is Crucial/Application </a:t>
                      </a:r>
                      <a:endParaRPr lang="en-US" sz="900" dirty="0">
                        <a:effectLst/>
                        <a:latin typeface="Century Schoolbook" panose="02040604050505020304" pitchFamily="18" charset="0"/>
                        <a:ea typeface="Times New Roman" panose="02020603050405020304" pitchFamily="18" charset="0"/>
                        <a:cs typeface="Times New Roman" panose="02020603050405020304" pitchFamily="18" charset="0"/>
                      </a:endParaRPr>
                    </a:p>
                  </a:txBody>
                  <a:tcPr marL="121920" marR="121920" marT="34290" marB="3429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9285D"/>
                    </a:solidFill>
                  </a:tcPr>
                </a:tc>
                <a:tc hMerge="1">
                  <a:txBody>
                    <a:bodyPr/>
                    <a:lstStyle/>
                    <a:p>
                      <a:pPr algn="l"/>
                      <a:endParaRPr lang="en-US" sz="1100" dirty="0">
                        <a:latin typeface="+mn-lt"/>
                        <a:cs typeface="Arial" panose="020B0604020202020204" pitchFamily="34" charset="0"/>
                      </a:endParaRP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9285D"/>
                    </a:solidFill>
                  </a:tcPr>
                </a:tc>
                <a:extLst>
                  <a:ext uri="{0D108BD9-81ED-4DB2-BD59-A6C34878D82A}">
                    <a16:rowId xmlns:a16="http://schemas.microsoft.com/office/drawing/2014/main" val="150405150"/>
                  </a:ext>
                </a:extLst>
              </a:tr>
              <a:tr h="131696">
                <a:tc>
                  <a:txBody>
                    <a:bodyPr/>
                    <a:lstStyle/>
                    <a:p>
                      <a:pPr algn="r"/>
                      <a:r>
                        <a:rPr lang="en-US" sz="1000" b="1" dirty="0">
                          <a:solidFill>
                            <a:srgbClr val="19285D"/>
                          </a:solidFill>
                          <a:latin typeface="+mn-lt"/>
                          <a:cs typeface="Arial" panose="020B0604020202020204" pitchFamily="34" charset="0"/>
                        </a:rPr>
                        <a:t>12:00-1:15 pm</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LUNCH</a:t>
                      </a: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762979764"/>
                  </a:ext>
                </a:extLst>
              </a:tr>
              <a:tr h="131696">
                <a:tc>
                  <a:txBody>
                    <a:bodyPr/>
                    <a:lstStyle/>
                    <a:p>
                      <a:pPr algn="r"/>
                      <a:r>
                        <a:rPr lang="en-US" sz="1000" b="1" dirty="0">
                          <a:solidFill>
                            <a:srgbClr val="19285D"/>
                          </a:solidFill>
                          <a:latin typeface="+mn-lt"/>
                          <a:cs typeface="Arial" panose="020B0604020202020204" pitchFamily="34" charset="0"/>
                        </a:rPr>
                        <a:t>1:15-2:15 pm</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Lead the Dialogue: Listening/Questioning</a:t>
                      </a: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769089221"/>
                  </a:ext>
                </a:extLst>
              </a:tr>
              <a:tr h="131696">
                <a:tc>
                  <a:txBody>
                    <a:bodyPr/>
                    <a:lstStyle/>
                    <a:p>
                      <a:pPr marL="0" marR="0" lvl="0" indent="0" algn="r" defTabSz="412016" rtl="0" eaLnBrk="1" fontAlgn="auto" latinLnBrk="0" hangingPunct="0">
                        <a:lnSpc>
                          <a:spcPct val="100000"/>
                        </a:lnSpc>
                        <a:spcBef>
                          <a:spcPts val="0"/>
                        </a:spcBef>
                        <a:spcAft>
                          <a:spcPts val="0"/>
                        </a:spcAft>
                        <a:buClrTx/>
                        <a:buSzTx/>
                        <a:buFontTx/>
                        <a:buNone/>
                        <a:tabLst/>
                        <a:defRPr/>
                      </a:pPr>
                      <a:r>
                        <a:rPr lang="en-US" sz="1000" b="1" dirty="0">
                          <a:solidFill>
                            <a:srgbClr val="19285D"/>
                          </a:solidFill>
                          <a:latin typeface="+mn-lt"/>
                          <a:cs typeface="Arial" panose="020B0604020202020204" pitchFamily="34" charset="0"/>
                        </a:rPr>
                        <a:t>2:15-2:30 pm</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BREAK</a:t>
                      </a:r>
                      <a:endParaRPr lang="en-US" sz="1000" dirty="0">
                        <a:solidFill>
                          <a:srgbClr val="53565A"/>
                        </a:solidFill>
                        <a:latin typeface="+mn-lt"/>
                        <a:cs typeface="Arial" panose="020B0604020202020204" pitchFamily="34" charset="0"/>
                      </a:endParaRP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901434639"/>
                  </a:ext>
                </a:extLst>
              </a:tr>
              <a:tr h="131696">
                <a:tc>
                  <a:txBody>
                    <a:bodyPr/>
                    <a:lstStyle/>
                    <a:p>
                      <a:pPr algn="r"/>
                      <a:r>
                        <a:rPr lang="en-US" sz="1000" b="1" kern="1200" dirty="0">
                          <a:solidFill>
                            <a:srgbClr val="19285D"/>
                          </a:solidFill>
                          <a:latin typeface="+mn-lt"/>
                          <a:ea typeface="+mn-ea"/>
                          <a:cs typeface="Arial" panose="020B0604020202020204" pitchFamily="34" charset="0"/>
                        </a:rPr>
                        <a:t>2:30-3:45 pm</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Managing ‘Rabbit Holes’</a:t>
                      </a:r>
                      <a:endParaRPr lang="en-US" sz="1000" b="1" dirty="0">
                        <a:solidFill>
                          <a:srgbClr val="19285D"/>
                        </a:solidFill>
                        <a:latin typeface="+mn-lt"/>
                        <a:cs typeface="Arial" panose="020B0604020202020204" pitchFamily="34" charset="0"/>
                      </a:endParaRP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897116"/>
                  </a:ext>
                </a:extLst>
              </a:tr>
              <a:tr h="131696">
                <a:tc>
                  <a:txBody>
                    <a:bodyPr/>
                    <a:lstStyle/>
                    <a:p>
                      <a:pPr algn="r"/>
                      <a:r>
                        <a:rPr lang="en-US" sz="1000" b="1" kern="1200" dirty="0">
                          <a:solidFill>
                            <a:srgbClr val="19285D"/>
                          </a:solidFill>
                          <a:latin typeface="+mn-lt"/>
                          <a:ea typeface="+mn-ea"/>
                          <a:cs typeface="Arial" panose="020B0604020202020204" pitchFamily="34" charset="0"/>
                        </a:rPr>
                        <a:t>3:45-5:15 pm</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Dialogue Duos</a:t>
                      </a: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453478042"/>
                  </a:ext>
                </a:extLst>
              </a:tr>
            </a:tbl>
          </a:graphicData>
        </a:graphic>
      </p:graphicFrame>
      <p:sp>
        <p:nvSpPr>
          <p:cNvPr id="8" name="Isosceles Triangle 7">
            <a:extLst>
              <a:ext uri="{FF2B5EF4-FFF2-40B4-BE49-F238E27FC236}">
                <a16:creationId xmlns:a16="http://schemas.microsoft.com/office/drawing/2014/main" id="{C033AB08-C80D-6C43-9FCD-D4428E95B645}"/>
              </a:ext>
            </a:extLst>
          </p:cNvPr>
          <p:cNvSpPr/>
          <p:nvPr/>
        </p:nvSpPr>
        <p:spPr>
          <a:xfrm rot="5400000">
            <a:off x="50887" y="4623327"/>
            <a:ext cx="224950" cy="326722"/>
          </a:xfrm>
          <a:prstGeom prst="triangle">
            <a:avLst/>
          </a:prstGeom>
          <a:solidFill>
            <a:srgbClr val="C1D7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B119A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64875932"/>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6375" y="546100"/>
            <a:ext cx="4365625" cy="2455863"/>
          </a:xfrm>
        </p:spPr>
      </p:sp>
      <p:sp>
        <p:nvSpPr>
          <p:cNvPr id="3" name="Notes Placeholder 2"/>
          <p:cNvSpPr>
            <a:spLocks noGrp="1"/>
          </p:cNvSpPr>
          <p:nvPr>
            <p:ph type="body" idx="1"/>
          </p:nvPr>
        </p:nvSpPr>
        <p:spPr/>
        <p:txBody>
          <a:bodyPr/>
          <a:lstStyle/>
          <a:p>
            <a:pPr>
              <a:spcBef>
                <a:spcPts val="600"/>
              </a:spcBef>
            </a:pPr>
            <a:r>
              <a:rPr lang="en-US" b="1" dirty="0"/>
              <a:t>Say:</a:t>
            </a:r>
            <a:r>
              <a:rPr lang="en-GB" b="1" dirty="0"/>
              <a:t> </a:t>
            </a:r>
            <a:r>
              <a:rPr lang="en-US" i="1" dirty="0"/>
              <a:t>Beyond balancing logic and emotion, assessing considerations around these factors and the intentions of those involved in the conversation may help add layers that inform your behavior in that moment.</a:t>
            </a:r>
          </a:p>
          <a:p>
            <a:pPr>
              <a:spcBef>
                <a:spcPts val="600"/>
              </a:spcBef>
            </a:pPr>
            <a:r>
              <a:rPr lang="en-US" b="1" dirty="0"/>
              <a:t>Review </a:t>
            </a:r>
            <a:r>
              <a:rPr lang="en-US" dirty="0"/>
              <a:t>the on-screen content.</a:t>
            </a:r>
          </a:p>
          <a:p>
            <a:pPr>
              <a:spcBef>
                <a:spcPts val="600"/>
              </a:spcBef>
            </a:pPr>
            <a:r>
              <a:rPr lang="en-US" b="1" dirty="0"/>
              <a:t>Provide</a:t>
            </a:r>
            <a:r>
              <a:rPr lang="en-US" dirty="0"/>
              <a:t> an example of an HCP conversation you had or are aware of, breaking it down by using one of the line items from each of the three areas on-screen. In doing so, point out how this brief and casual assessment helps you to understand a fuller picture of your HCP and your interactions.</a:t>
            </a:r>
          </a:p>
          <a:p>
            <a:pPr>
              <a:spcBef>
                <a:spcPts val="600"/>
              </a:spcBef>
            </a:pPr>
            <a:r>
              <a:rPr lang="en-US" b="1" dirty="0"/>
              <a:t>Ask</a:t>
            </a:r>
            <a:r>
              <a:rPr lang="en-US" dirty="0"/>
              <a:t> 1–2 participants to share similar analysis from their own HCP conversations.</a:t>
            </a:r>
          </a:p>
        </p:txBody>
      </p:sp>
      <p:sp>
        <p:nvSpPr>
          <p:cNvPr id="4" name="Rectangle 3">
            <a:extLst>
              <a:ext uri="{FF2B5EF4-FFF2-40B4-BE49-F238E27FC236}">
                <a16:creationId xmlns:a16="http://schemas.microsoft.com/office/drawing/2014/main" id="{37D4A05D-878A-D234-4F35-516F6750C053}"/>
              </a:ext>
            </a:extLst>
          </p:cNvPr>
          <p:cNvSpPr/>
          <p:nvPr/>
        </p:nvSpPr>
        <p:spPr>
          <a:xfrm>
            <a:off x="116305" y="30115"/>
            <a:ext cx="4908120" cy="277785"/>
          </a:xfrm>
          <a:prstGeom prst="rect">
            <a:avLst/>
          </a:prstGeom>
        </p:spPr>
        <p:txBody>
          <a:bodyPr wrap="square" lIns="92217" tIns="46109" rIns="92217" bIns="46109" anchor="ctr">
            <a:spAutoFit/>
          </a:bodyPr>
          <a:lstStyle/>
          <a:p>
            <a:pPr algn="l">
              <a:spcBef>
                <a:spcPts val="403"/>
              </a:spcBef>
            </a:pPr>
            <a:r>
              <a:rPr lang="en-US" sz="1200" b="1" dirty="0">
                <a:solidFill>
                  <a:schemeClr val="bg1"/>
                </a:solidFill>
                <a:latin typeface="Arial" panose="020B0604020202020204" pitchFamily="34" charset="0"/>
                <a:cs typeface="Arial" panose="020B0604020202020204" pitchFamily="34" charset="0"/>
              </a:rPr>
              <a:t>DAY 2: RCPS MASTERCLASS</a:t>
            </a:r>
          </a:p>
        </p:txBody>
      </p:sp>
      <p:graphicFrame>
        <p:nvGraphicFramePr>
          <p:cNvPr id="5" name="Table 4">
            <a:extLst>
              <a:ext uri="{FF2B5EF4-FFF2-40B4-BE49-F238E27FC236}">
                <a16:creationId xmlns:a16="http://schemas.microsoft.com/office/drawing/2014/main" id="{BB156EC9-F18D-257F-CC42-24461B6AF1C4}"/>
              </a:ext>
            </a:extLst>
          </p:cNvPr>
          <p:cNvGraphicFramePr>
            <a:graphicFrameLocks noGrp="1"/>
          </p:cNvGraphicFramePr>
          <p:nvPr>
            <p:extLst>
              <p:ext uri="{D42A27DB-BD31-4B8C-83A1-F6EECF244321}">
                <p14:modId xmlns:p14="http://schemas.microsoft.com/office/powerpoint/2010/main" val="785432616"/>
              </p:ext>
            </p:extLst>
          </p:nvPr>
        </p:nvGraphicFramePr>
        <p:xfrm>
          <a:off x="239697" y="3348164"/>
          <a:ext cx="4310908" cy="883920"/>
        </p:xfrm>
        <a:graphic>
          <a:graphicData uri="http://schemas.openxmlformats.org/drawingml/2006/table">
            <a:tbl>
              <a:tblPr firstRow="1" bandRow="1">
                <a:tableStyleId>{5C22544A-7EE6-4342-B048-85BDC9FD1C3A}</a:tableStyleId>
              </a:tblPr>
              <a:tblGrid>
                <a:gridCol w="1399032">
                  <a:extLst>
                    <a:ext uri="{9D8B030D-6E8A-4147-A177-3AD203B41FA5}">
                      <a16:colId xmlns:a16="http://schemas.microsoft.com/office/drawing/2014/main" val="3460872777"/>
                    </a:ext>
                  </a:extLst>
                </a:gridCol>
                <a:gridCol w="2911876">
                  <a:extLst>
                    <a:ext uri="{9D8B030D-6E8A-4147-A177-3AD203B41FA5}">
                      <a16:colId xmlns:a16="http://schemas.microsoft.com/office/drawing/2014/main" val="3929844881"/>
                    </a:ext>
                  </a:extLst>
                </a:gridCol>
              </a:tblGrid>
              <a:tr h="0">
                <a:tc gridSpan="2">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white"/>
                          </a:solidFill>
                          <a:effectLst/>
                          <a:uLnTx/>
                          <a:uFillTx/>
                          <a:latin typeface="+mn-lt"/>
                          <a:ea typeface="+mn-ea"/>
                          <a:cs typeface="+mn-cs"/>
                        </a:rPr>
                        <a:t>Day 2 AM Focus – Right Heart Catheterization &amp; Our Patients</a:t>
                      </a:r>
                      <a:endParaRPr kumimoji="0" lang="en-US" sz="1000" b="1" i="0" u="none" strike="noStrike" kern="1200" cap="none" spc="0" normalizeH="0" baseline="0" noProof="0" dirty="0">
                        <a:ln>
                          <a:noFill/>
                        </a:ln>
                        <a:solidFill>
                          <a:prstClr val="white"/>
                        </a:solidFill>
                        <a:effectLst/>
                        <a:uLnTx/>
                        <a:uFillTx/>
                        <a:latin typeface="Century Schoolbook" panose="02040604050505020304" pitchFamily="18" charset="0"/>
                        <a:ea typeface="Times New Roman" panose="02020603050405020304" pitchFamily="18" charset="0"/>
                        <a:cs typeface="Times New Roman" panose="02020603050405020304" pitchFamily="18" charset="0"/>
                      </a:endParaRPr>
                    </a:p>
                  </a:txBody>
                  <a:tcPr marL="121920" marR="121920" marT="34290" marB="3429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9285D"/>
                    </a:solidFill>
                  </a:tcPr>
                </a:tc>
                <a:tc hMerge="1">
                  <a:txBody>
                    <a:bodyPr/>
                    <a:lstStyle/>
                    <a:p>
                      <a:pPr algn="l"/>
                      <a:endParaRPr lang="en-US" sz="1100" dirty="0">
                        <a:latin typeface="+mn-lt"/>
                        <a:cs typeface="Arial" panose="020B0604020202020204" pitchFamily="34" charset="0"/>
                      </a:endParaRP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9285D"/>
                    </a:solidFill>
                  </a:tcPr>
                </a:tc>
                <a:extLst>
                  <a:ext uri="{0D108BD9-81ED-4DB2-BD59-A6C34878D82A}">
                    <a16:rowId xmlns:a16="http://schemas.microsoft.com/office/drawing/2014/main" val="150405150"/>
                  </a:ext>
                </a:extLst>
              </a:tr>
              <a:tr h="0">
                <a:tc>
                  <a:txBody>
                    <a:bodyPr/>
                    <a:lstStyle/>
                    <a:p>
                      <a:pPr algn="r"/>
                      <a:r>
                        <a:rPr lang="en-US" sz="1000" b="1" dirty="0">
                          <a:solidFill>
                            <a:srgbClr val="19285D"/>
                          </a:solidFill>
                          <a:latin typeface="+mn-lt"/>
                          <a:cs typeface="Arial" panose="020B0604020202020204" pitchFamily="34" charset="0"/>
                        </a:rPr>
                        <a:t>9:30-10:00 am</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Ice Breaker</a:t>
                      </a: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62979764"/>
                  </a:ext>
                </a:extLst>
              </a:tr>
              <a:tr h="0">
                <a:tc>
                  <a:txBody>
                    <a:bodyPr/>
                    <a:lstStyle/>
                    <a:p>
                      <a:pPr algn="r"/>
                      <a:r>
                        <a:rPr lang="en-US" sz="1000" b="1" dirty="0">
                          <a:solidFill>
                            <a:srgbClr val="19285D"/>
                          </a:solidFill>
                          <a:latin typeface="+mn-lt"/>
                          <a:cs typeface="Arial" panose="020B0604020202020204" pitchFamily="34" charset="0"/>
                        </a:rPr>
                        <a:t>9:30-10:45 am </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spcBef>
                          <a:spcPts val="0"/>
                        </a:spcBef>
                        <a:spcAft>
                          <a:spcPts val="0"/>
                        </a:spcAft>
                      </a:pPr>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RHC Clinical Cultivator</a:t>
                      </a: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30955845"/>
                  </a:ext>
                </a:extLst>
              </a:tr>
              <a:tr h="0">
                <a:tc>
                  <a:txBody>
                    <a:bodyPr/>
                    <a:lstStyle/>
                    <a:p>
                      <a:pPr algn="r"/>
                      <a:r>
                        <a:rPr lang="en-US" sz="1000" b="1" kern="1200" dirty="0">
                          <a:solidFill>
                            <a:srgbClr val="19285D"/>
                          </a:solidFill>
                          <a:latin typeface="+mn-lt"/>
                          <a:ea typeface="+mn-ea"/>
                          <a:cs typeface="Arial" panose="020B0604020202020204" pitchFamily="34" charset="0"/>
                        </a:rPr>
                        <a:t>11:15 am-12:00 pm </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Patient Identifiers</a:t>
                      </a:r>
                      <a:endParaRPr lang="en-US" sz="1000" b="1" dirty="0">
                        <a:solidFill>
                          <a:srgbClr val="19285D"/>
                        </a:solidFill>
                        <a:latin typeface="+mn-lt"/>
                        <a:cs typeface="Arial" panose="020B0604020202020204" pitchFamily="34" charset="0"/>
                      </a:endParaRP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897116"/>
                  </a:ext>
                </a:extLst>
              </a:tr>
            </a:tbl>
          </a:graphicData>
        </a:graphic>
      </p:graphicFrame>
      <p:graphicFrame>
        <p:nvGraphicFramePr>
          <p:cNvPr id="6" name="Table 5">
            <a:extLst>
              <a:ext uri="{FF2B5EF4-FFF2-40B4-BE49-F238E27FC236}">
                <a16:creationId xmlns:a16="http://schemas.microsoft.com/office/drawing/2014/main" id="{BD6284F4-3BE4-4C46-F5D4-B3B20B71F4D4}"/>
              </a:ext>
            </a:extLst>
          </p:cNvPr>
          <p:cNvGraphicFramePr>
            <a:graphicFrameLocks noGrp="1"/>
          </p:cNvGraphicFramePr>
          <p:nvPr>
            <p:extLst>
              <p:ext uri="{D42A27DB-BD31-4B8C-83A1-F6EECF244321}">
                <p14:modId xmlns:p14="http://schemas.microsoft.com/office/powerpoint/2010/main" val="836151540"/>
              </p:ext>
            </p:extLst>
          </p:nvPr>
        </p:nvGraphicFramePr>
        <p:xfrm>
          <a:off x="239697" y="4230065"/>
          <a:ext cx="4315702" cy="1310640"/>
        </p:xfrm>
        <a:graphic>
          <a:graphicData uri="http://schemas.openxmlformats.org/drawingml/2006/table">
            <a:tbl>
              <a:tblPr firstRow="1" bandRow="1">
                <a:tableStyleId>{5C22544A-7EE6-4342-B048-85BDC9FD1C3A}</a:tableStyleId>
              </a:tblPr>
              <a:tblGrid>
                <a:gridCol w="1397298">
                  <a:extLst>
                    <a:ext uri="{9D8B030D-6E8A-4147-A177-3AD203B41FA5}">
                      <a16:colId xmlns:a16="http://schemas.microsoft.com/office/drawing/2014/main" val="3460872777"/>
                    </a:ext>
                  </a:extLst>
                </a:gridCol>
                <a:gridCol w="2918404">
                  <a:extLst>
                    <a:ext uri="{9D8B030D-6E8A-4147-A177-3AD203B41FA5}">
                      <a16:colId xmlns:a16="http://schemas.microsoft.com/office/drawing/2014/main" val="3929844881"/>
                    </a:ext>
                  </a:extLst>
                </a:gridCol>
              </a:tblGrid>
              <a:tr h="131696">
                <a:tc gridSpan="2">
                  <a:txBody>
                    <a:bodyPr/>
                    <a:lstStyle/>
                    <a:p>
                      <a:pPr marL="0" marR="0">
                        <a:spcBef>
                          <a:spcPts val="0"/>
                        </a:spcBef>
                        <a:spcAft>
                          <a:spcPts val="0"/>
                        </a:spcAft>
                      </a:pPr>
                      <a:r>
                        <a:rPr lang="en-US" sz="900" dirty="0">
                          <a:effectLst/>
                        </a:rPr>
                        <a:t>Day 2 PM Focus – Right Heart Catheterization: Connection is Crucial/Application </a:t>
                      </a:r>
                      <a:endParaRPr lang="en-US" sz="900" dirty="0">
                        <a:effectLst/>
                        <a:latin typeface="Century Schoolbook" panose="02040604050505020304" pitchFamily="18" charset="0"/>
                        <a:ea typeface="Times New Roman" panose="02020603050405020304" pitchFamily="18" charset="0"/>
                        <a:cs typeface="Times New Roman" panose="02020603050405020304" pitchFamily="18" charset="0"/>
                      </a:endParaRPr>
                    </a:p>
                  </a:txBody>
                  <a:tcPr marL="121920" marR="121920" marT="34290" marB="3429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9285D"/>
                    </a:solidFill>
                  </a:tcPr>
                </a:tc>
                <a:tc hMerge="1">
                  <a:txBody>
                    <a:bodyPr/>
                    <a:lstStyle/>
                    <a:p>
                      <a:pPr algn="l"/>
                      <a:endParaRPr lang="en-US" sz="1100" dirty="0">
                        <a:latin typeface="+mn-lt"/>
                        <a:cs typeface="Arial" panose="020B0604020202020204" pitchFamily="34" charset="0"/>
                      </a:endParaRP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9285D"/>
                    </a:solidFill>
                  </a:tcPr>
                </a:tc>
                <a:extLst>
                  <a:ext uri="{0D108BD9-81ED-4DB2-BD59-A6C34878D82A}">
                    <a16:rowId xmlns:a16="http://schemas.microsoft.com/office/drawing/2014/main" val="150405150"/>
                  </a:ext>
                </a:extLst>
              </a:tr>
              <a:tr h="131696">
                <a:tc>
                  <a:txBody>
                    <a:bodyPr/>
                    <a:lstStyle/>
                    <a:p>
                      <a:pPr algn="r"/>
                      <a:r>
                        <a:rPr lang="en-US" sz="1000" b="1" dirty="0">
                          <a:solidFill>
                            <a:srgbClr val="19285D"/>
                          </a:solidFill>
                          <a:latin typeface="+mn-lt"/>
                          <a:cs typeface="Arial" panose="020B0604020202020204" pitchFamily="34" charset="0"/>
                        </a:rPr>
                        <a:t>12:00-1:15 pm</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LUNCH</a:t>
                      </a: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762979764"/>
                  </a:ext>
                </a:extLst>
              </a:tr>
              <a:tr h="131696">
                <a:tc>
                  <a:txBody>
                    <a:bodyPr/>
                    <a:lstStyle/>
                    <a:p>
                      <a:pPr algn="r"/>
                      <a:r>
                        <a:rPr lang="en-US" sz="1000" b="1" dirty="0">
                          <a:solidFill>
                            <a:srgbClr val="19285D"/>
                          </a:solidFill>
                          <a:latin typeface="+mn-lt"/>
                          <a:cs typeface="Arial" panose="020B0604020202020204" pitchFamily="34" charset="0"/>
                        </a:rPr>
                        <a:t>1:15-2:15 pm</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Lead the Dialogue: Listening/Questioning</a:t>
                      </a: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769089221"/>
                  </a:ext>
                </a:extLst>
              </a:tr>
              <a:tr h="131696">
                <a:tc>
                  <a:txBody>
                    <a:bodyPr/>
                    <a:lstStyle/>
                    <a:p>
                      <a:pPr marL="0" marR="0" lvl="0" indent="0" algn="r" defTabSz="412016" rtl="0" eaLnBrk="1" fontAlgn="auto" latinLnBrk="0" hangingPunct="0">
                        <a:lnSpc>
                          <a:spcPct val="100000"/>
                        </a:lnSpc>
                        <a:spcBef>
                          <a:spcPts val="0"/>
                        </a:spcBef>
                        <a:spcAft>
                          <a:spcPts val="0"/>
                        </a:spcAft>
                        <a:buClrTx/>
                        <a:buSzTx/>
                        <a:buFontTx/>
                        <a:buNone/>
                        <a:tabLst/>
                        <a:defRPr/>
                      </a:pPr>
                      <a:r>
                        <a:rPr lang="en-US" sz="1000" b="1" dirty="0">
                          <a:solidFill>
                            <a:srgbClr val="19285D"/>
                          </a:solidFill>
                          <a:latin typeface="+mn-lt"/>
                          <a:cs typeface="Arial" panose="020B0604020202020204" pitchFamily="34" charset="0"/>
                        </a:rPr>
                        <a:t>2:15-2:30 pm</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BREAK</a:t>
                      </a:r>
                      <a:endParaRPr lang="en-US" sz="1000" dirty="0">
                        <a:solidFill>
                          <a:srgbClr val="53565A"/>
                        </a:solidFill>
                        <a:latin typeface="+mn-lt"/>
                        <a:cs typeface="Arial" panose="020B0604020202020204" pitchFamily="34" charset="0"/>
                      </a:endParaRP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901434639"/>
                  </a:ext>
                </a:extLst>
              </a:tr>
              <a:tr h="131696">
                <a:tc>
                  <a:txBody>
                    <a:bodyPr/>
                    <a:lstStyle/>
                    <a:p>
                      <a:pPr algn="r"/>
                      <a:r>
                        <a:rPr lang="en-US" sz="1000" b="1" kern="1200" dirty="0">
                          <a:solidFill>
                            <a:srgbClr val="19285D"/>
                          </a:solidFill>
                          <a:latin typeface="+mn-lt"/>
                          <a:ea typeface="+mn-ea"/>
                          <a:cs typeface="Arial" panose="020B0604020202020204" pitchFamily="34" charset="0"/>
                        </a:rPr>
                        <a:t>2:30-3:45 pm</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Managing ‘Rabbit Holes’</a:t>
                      </a:r>
                      <a:endParaRPr lang="en-US" sz="1000" b="1" dirty="0">
                        <a:solidFill>
                          <a:srgbClr val="19285D"/>
                        </a:solidFill>
                        <a:latin typeface="+mn-lt"/>
                        <a:cs typeface="Arial" panose="020B0604020202020204" pitchFamily="34" charset="0"/>
                      </a:endParaRP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897116"/>
                  </a:ext>
                </a:extLst>
              </a:tr>
              <a:tr h="131696">
                <a:tc>
                  <a:txBody>
                    <a:bodyPr/>
                    <a:lstStyle/>
                    <a:p>
                      <a:pPr algn="r"/>
                      <a:r>
                        <a:rPr lang="en-US" sz="1000" b="1" kern="1200" dirty="0">
                          <a:solidFill>
                            <a:srgbClr val="19285D"/>
                          </a:solidFill>
                          <a:latin typeface="+mn-lt"/>
                          <a:ea typeface="+mn-ea"/>
                          <a:cs typeface="Arial" panose="020B0604020202020204" pitchFamily="34" charset="0"/>
                        </a:rPr>
                        <a:t>3:45-5:15 pm</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Dialogue Duos</a:t>
                      </a: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453478042"/>
                  </a:ext>
                </a:extLst>
              </a:tr>
            </a:tbl>
          </a:graphicData>
        </a:graphic>
      </p:graphicFrame>
      <p:sp>
        <p:nvSpPr>
          <p:cNvPr id="8" name="Isosceles Triangle 7">
            <a:extLst>
              <a:ext uri="{FF2B5EF4-FFF2-40B4-BE49-F238E27FC236}">
                <a16:creationId xmlns:a16="http://schemas.microsoft.com/office/drawing/2014/main" id="{9DAC7904-C71A-3BD9-48CD-0BC767A38739}"/>
              </a:ext>
            </a:extLst>
          </p:cNvPr>
          <p:cNvSpPr/>
          <p:nvPr/>
        </p:nvSpPr>
        <p:spPr>
          <a:xfrm rot="5400000">
            <a:off x="50887" y="4623327"/>
            <a:ext cx="224950" cy="326722"/>
          </a:xfrm>
          <a:prstGeom prst="triangle">
            <a:avLst/>
          </a:prstGeom>
          <a:solidFill>
            <a:srgbClr val="C1D7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B119A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20143896"/>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6375" y="546100"/>
            <a:ext cx="4365625" cy="2455863"/>
          </a:xfrm>
        </p:spPr>
      </p:sp>
      <p:sp>
        <p:nvSpPr>
          <p:cNvPr id="3" name="Notes Placeholder 2"/>
          <p:cNvSpPr>
            <a:spLocks noGrp="1"/>
          </p:cNvSpPr>
          <p:nvPr>
            <p:ph type="body" idx="1"/>
          </p:nvPr>
        </p:nvSpPr>
        <p:spPr/>
        <p:txBody>
          <a:bodyPr/>
          <a:lstStyle/>
          <a:p>
            <a:pPr>
              <a:spcBef>
                <a:spcPts val="600"/>
              </a:spcBef>
            </a:pPr>
            <a:r>
              <a:rPr lang="en-US" b="1" dirty="0"/>
              <a:t>Say:</a:t>
            </a:r>
            <a:r>
              <a:rPr lang="en-GB" b="1" dirty="0"/>
              <a:t> </a:t>
            </a:r>
          </a:p>
          <a:p>
            <a:pPr lvl="1">
              <a:spcBef>
                <a:spcPts val="600"/>
              </a:spcBef>
            </a:pPr>
            <a:r>
              <a:rPr lang="en-US" i="1" dirty="0"/>
              <a:t>One challenge in our HCP conversations is that we often feel like each opportunity is so precious that we must make the best of it. Sometimes, the pressure we put on ourselves means we end up filling the conversation. Because of this, it does not allow the HCP the space to do the same. This is often also because of a concern that silence may be equated with inexperience or a lack of knowledge, and therefore the inability to respond.</a:t>
            </a:r>
          </a:p>
          <a:p>
            <a:pPr lvl="1">
              <a:spcBef>
                <a:spcPts val="600"/>
              </a:spcBef>
            </a:pPr>
            <a:r>
              <a:rPr lang="en-US" i="1" dirty="0"/>
              <a:t>This correlates with our previous discussions about the importance of listening and the degrees in which we do so. Sometimes, the most powerful thing about allowing a few beats of silence is it shows an HCP that we value what they’re saying—and not just that we want to hear more, but we want to hear the full picture of the subject at hand.</a:t>
            </a:r>
          </a:p>
          <a:p>
            <a:pPr>
              <a:spcBef>
                <a:spcPts val="600"/>
              </a:spcBef>
            </a:pPr>
            <a:r>
              <a:rPr lang="en-US" b="1" dirty="0"/>
              <a:t>Review</a:t>
            </a:r>
            <a:r>
              <a:rPr lang="en-US" dirty="0"/>
              <a:t> the on-screen content.</a:t>
            </a:r>
          </a:p>
          <a:p>
            <a:pPr>
              <a:spcBef>
                <a:spcPts val="600"/>
              </a:spcBef>
            </a:pPr>
            <a:r>
              <a:rPr lang="en-US" b="1" dirty="0"/>
              <a:t>Say</a:t>
            </a:r>
            <a:r>
              <a:rPr lang="en-US" i="1" dirty="0"/>
              <a:t>: Think back to important conversations you’ve had at any point in your personal or professional life, when the other person listened and gave you space to continue. Alternately, think of a time when you wished they had. The profound impact good listening can have should not be understated.</a:t>
            </a:r>
          </a:p>
          <a:p>
            <a:endParaRPr lang="en-US" dirty="0"/>
          </a:p>
        </p:txBody>
      </p:sp>
      <p:sp>
        <p:nvSpPr>
          <p:cNvPr id="4" name="Rectangle 3">
            <a:extLst>
              <a:ext uri="{FF2B5EF4-FFF2-40B4-BE49-F238E27FC236}">
                <a16:creationId xmlns:a16="http://schemas.microsoft.com/office/drawing/2014/main" id="{F20214CE-B1EE-7AD9-F7C9-EF4565701C19}"/>
              </a:ext>
            </a:extLst>
          </p:cNvPr>
          <p:cNvSpPr/>
          <p:nvPr/>
        </p:nvSpPr>
        <p:spPr>
          <a:xfrm>
            <a:off x="116305" y="30115"/>
            <a:ext cx="4908120" cy="277785"/>
          </a:xfrm>
          <a:prstGeom prst="rect">
            <a:avLst/>
          </a:prstGeom>
        </p:spPr>
        <p:txBody>
          <a:bodyPr wrap="square" lIns="92217" tIns="46109" rIns="92217" bIns="46109" anchor="ctr">
            <a:spAutoFit/>
          </a:bodyPr>
          <a:lstStyle/>
          <a:p>
            <a:pPr algn="l">
              <a:spcBef>
                <a:spcPts val="403"/>
              </a:spcBef>
            </a:pPr>
            <a:r>
              <a:rPr lang="en-US" sz="1200" b="1" dirty="0">
                <a:solidFill>
                  <a:schemeClr val="bg1"/>
                </a:solidFill>
                <a:latin typeface="Arial" panose="020B0604020202020204" pitchFamily="34" charset="0"/>
                <a:cs typeface="Arial" panose="020B0604020202020204" pitchFamily="34" charset="0"/>
              </a:rPr>
              <a:t>DAY 2: RCPS MASTERCLASS</a:t>
            </a:r>
          </a:p>
        </p:txBody>
      </p:sp>
      <p:graphicFrame>
        <p:nvGraphicFramePr>
          <p:cNvPr id="5" name="Table 4">
            <a:extLst>
              <a:ext uri="{FF2B5EF4-FFF2-40B4-BE49-F238E27FC236}">
                <a16:creationId xmlns:a16="http://schemas.microsoft.com/office/drawing/2014/main" id="{3689E1C5-5173-7D75-3B19-6DEAD7A36B51}"/>
              </a:ext>
            </a:extLst>
          </p:cNvPr>
          <p:cNvGraphicFramePr>
            <a:graphicFrameLocks noGrp="1"/>
          </p:cNvGraphicFramePr>
          <p:nvPr>
            <p:extLst>
              <p:ext uri="{D42A27DB-BD31-4B8C-83A1-F6EECF244321}">
                <p14:modId xmlns:p14="http://schemas.microsoft.com/office/powerpoint/2010/main" val="785432616"/>
              </p:ext>
            </p:extLst>
          </p:nvPr>
        </p:nvGraphicFramePr>
        <p:xfrm>
          <a:off x="239697" y="3348164"/>
          <a:ext cx="4310908" cy="883920"/>
        </p:xfrm>
        <a:graphic>
          <a:graphicData uri="http://schemas.openxmlformats.org/drawingml/2006/table">
            <a:tbl>
              <a:tblPr firstRow="1" bandRow="1">
                <a:tableStyleId>{5C22544A-7EE6-4342-B048-85BDC9FD1C3A}</a:tableStyleId>
              </a:tblPr>
              <a:tblGrid>
                <a:gridCol w="1399032">
                  <a:extLst>
                    <a:ext uri="{9D8B030D-6E8A-4147-A177-3AD203B41FA5}">
                      <a16:colId xmlns:a16="http://schemas.microsoft.com/office/drawing/2014/main" val="3460872777"/>
                    </a:ext>
                  </a:extLst>
                </a:gridCol>
                <a:gridCol w="2911876">
                  <a:extLst>
                    <a:ext uri="{9D8B030D-6E8A-4147-A177-3AD203B41FA5}">
                      <a16:colId xmlns:a16="http://schemas.microsoft.com/office/drawing/2014/main" val="3929844881"/>
                    </a:ext>
                  </a:extLst>
                </a:gridCol>
              </a:tblGrid>
              <a:tr h="0">
                <a:tc gridSpan="2">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white"/>
                          </a:solidFill>
                          <a:effectLst/>
                          <a:uLnTx/>
                          <a:uFillTx/>
                          <a:latin typeface="+mn-lt"/>
                          <a:ea typeface="+mn-ea"/>
                          <a:cs typeface="+mn-cs"/>
                        </a:rPr>
                        <a:t>Day 2 AM Focus – Right Heart Catheterization &amp; Our Patients</a:t>
                      </a:r>
                      <a:endParaRPr kumimoji="0" lang="en-US" sz="1000" b="1" i="0" u="none" strike="noStrike" kern="1200" cap="none" spc="0" normalizeH="0" baseline="0" noProof="0" dirty="0">
                        <a:ln>
                          <a:noFill/>
                        </a:ln>
                        <a:solidFill>
                          <a:prstClr val="white"/>
                        </a:solidFill>
                        <a:effectLst/>
                        <a:uLnTx/>
                        <a:uFillTx/>
                        <a:latin typeface="Century Schoolbook" panose="02040604050505020304" pitchFamily="18" charset="0"/>
                        <a:ea typeface="Times New Roman" panose="02020603050405020304" pitchFamily="18" charset="0"/>
                        <a:cs typeface="Times New Roman" panose="02020603050405020304" pitchFamily="18" charset="0"/>
                      </a:endParaRPr>
                    </a:p>
                  </a:txBody>
                  <a:tcPr marL="121920" marR="121920" marT="34290" marB="3429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9285D"/>
                    </a:solidFill>
                  </a:tcPr>
                </a:tc>
                <a:tc hMerge="1">
                  <a:txBody>
                    <a:bodyPr/>
                    <a:lstStyle/>
                    <a:p>
                      <a:pPr algn="l"/>
                      <a:endParaRPr lang="en-US" sz="1100" dirty="0">
                        <a:latin typeface="+mn-lt"/>
                        <a:cs typeface="Arial" panose="020B0604020202020204" pitchFamily="34" charset="0"/>
                      </a:endParaRP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9285D"/>
                    </a:solidFill>
                  </a:tcPr>
                </a:tc>
                <a:extLst>
                  <a:ext uri="{0D108BD9-81ED-4DB2-BD59-A6C34878D82A}">
                    <a16:rowId xmlns:a16="http://schemas.microsoft.com/office/drawing/2014/main" val="150405150"/>
                  </a:ext>
                </a:extLst>
              </a:tr>
              <a:tr h="0">
                <a:tc>
                  <a:txBody>
                    <a:bodyPr/>
                    <a:lstStyle/>
                    <a:p>
                      <a:pPr algn="r"/>
                      <a:r>
                        <a:rPr lang="en-US" sz="1000" b="1" dirty="0">
                          <a:solidFill>
                            <a:srgbClr val="19285D"/>
                          </a:solidFill>
                          <a:latin typeface="+mn-lt"/>
                          <a:cs typeface="Arial" panose="020B0604020202020204" pitchFamily="34" charset="0"/>
                        </a:rPr>
                        <a:t>9:30-10:00 am</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Ice Breaker</a:t>
                      </a: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62979764"/>
                  </a:ext>
                </a:extLst>
              </a:tr>
              <a:tr h="0">
                <a:tc>
                  <a:txBody>
                    <a:bodyPr/>
                    <a:lstStyle/>
                    <a:p>
                      <a:pPr algn="r"/>
                      <a:r>
                        <a:rPr lang="en-US" sz="1000" b="1" dirty="0">
                          <a:solidFill>
                            <a:srgbClr val="19285D"/>
                          </a:solidFill>
                          <a:latin typeface="+mn-lt"/>
                          <a:cs typeface="Arial" panose="020B0604020202020204" pitchFamily="34" charset="0"/>
                        </a:rPr>
                        <a:t>9:30-10:45 am </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spcBef>
                          <a:spcPts val="0"/>
                        </a:spcBef>
                        <a:spcAft>
                          <a:spcPts val="0"/>
                        </a:spcAft>
                      </a:pPr>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RHC Clinical Cultivator</a:t>
                      </a: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30955845"/>
                  </a:ext>
                </a:extLst>
              </a:tr>
              <a:tr h="0">
                <a:tc>
                  <a:txBody>
                    <a:bodyPr/>
                    <a:lstStyle/>
                    <a:p>
                      <a:pPr algn="r"/>
                      <a:r>
                        <a:rPr lang="en-US" sz="1000" b="1" kern="1200" dirty="0">
                          <a:solidFill>
                            <a:srgbClr val="19285D"/>
                          </a:solidFill>
                          <a:latin typeface="+mn-lt"/>
                          <a:ea typeface="+mn-ea"/>
                          <a:cs typeface="Arial" panose="020B0604020202020204" pitchFamily="34" charset="0"/>
                        </a:rPr>
                        <a:t>11:15 am-12:00 pm </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Patient Identifiers</a:t>
                      </a:r>
                      <a:endParaRPr lang="en-US" sz="1000" b="1" dirty="0">
                        <a:solidFill>
                          <a:srgbClr val="19285D"/>
                        </a:solidFill>
                        <a:latin typeface="+mn-lt"/>
                        <a:cs typeface="Arial" panose="020B0604020202020204" pitchFamily="34" charset="0"/>
                      </a:endParaRP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897116"/>
                  </a:ext>
                </a:extLst>
              </a:tr>
            </a:tbl>
          </a:graphicData>
        </a:graphic>
      </p:graphicFrame>
      <p:graphicFrame>
        <p:nvGraphicFramePr>
          <p:cNvPr id="6" name="Table 5">
            <a:extLst>
              <a:ext uri="{FF2B5EF4-FFF2-40B4-BE49-F238E27FC236}">
                <a16:creationId xmlns:a16="http://schemas.microsoft.com/office/drawing/2014/main" id="{624BE591-14EA-0CD8-3CD2-ACB483DD4021}"/>
              </a:ext>
            </a:extLst>
          </p:cNvPr>
          <p:cNvGraphicFramePr>
            <a:graphicFrameLocks noGrp="1"/>
          </p:cNvGraphicFramePr>
          <p:nvPr>
            <p:extLst>
              <p:ext uri="{D42A27DB-BD31-4B8C-83A1-F6EECF244321}">
                <p14:modId xmlns:p14="http://schemas.microsoft.com/office/powerpoint/2010/main" val="836151540"/>
              </p:ext>
            </p:extLst>
          </p:nvPr>
        </p:nvGraphicFramePr>
        <p:xfrm>
          <a:off x="239697" y="4230065"/>
          <a:ext cx="4315702" cy="1310640"/>
        </p:xfrm>
        <a:graphic>
          <a:graphicData uri="http://schemas.openxmlformats.org/drawingml/2006/table">
            <a:tbl>
              <a:tblPr firstRow="1" bandRow="1">
                <a:tableStyleId>{5C22544A-7EE6-4342-B048-85BDC9FD1C3A}</a:tableStyleId>
              </a:tblPr>
              <a:tblGrid>
                <a:gridCol w="1397298">
                  <a:extLst>
                    <a:ext uri="{9D8B030D-6E8A-4147-A177-3AD203B41FA5}">
                      <a16:colId xmlns:a16="http://schemas.microsoft.com/office/drawing/2014/main" val="3460872777"/>
                    </a:ext>
                  </a:extLst>
                </a:gridCol>
                <a:gridCol w="2918404">
                  <a:extLst>
                    <a:ext uri="{9D8B030D-6E8A-4147-A177-3AD203B41FA5}">
                      <a16:colId xmlns:a16="http://schemas.microsoft.com/office/drawing/2014/main" val="3929844881"/>
                    </a:ext>
                  </a:extLst>
                </a:gridCol>
              </a:tblGrid>
              <a:tr h="131696">
                <a:tc gridSpan="2">
                  <a:txBody>
                    <a:bodyPr/>
                    <a:lstStyle/>
                    <a:p>
                      <a:pPr marL="0" marR="0">
                        <a:spcBef>
                          <a:spcPts val="0"/>
                        </a:spcBef>
                        <a:spcAft>
                          <a:spcPts val="0"/>
                        </a:spcAft>
                      </a:pPr>
                      <a:r>
                        <a:rPr lang="en-US" sz="900" dirty="0">
                          <a:effectLst/>
                        </a:rPr>
                        <a:t>Day 2 PM Focus – Right Heart Catheterization: Connection is Crucial/Application </a:t>
                      </a:r>
                      <a:endParaRPr lang="en-US" sz="900" dirty="0">
                        <a:effectLst/>
                        <a:latin typeface="Century Schoolbook" panose="02040604050505020304" pitchFamily="18" charset="0"/>
                        <a:ea typeface="Times New Roman" panose="02020603050405020304" pitchFamily="18" charset="0"/>
                        <a:cs typeface="Times New Roman" panose="02020603050405020304" pitchFamily="18" charset="0"/>
                      </a:endParaRPr>
                    </a:p>
                  </a:txBody>
                  <a:tcPr marL="121920" marR="121920" marT="34290" marB="3429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9285D"/>
                    </a:solidFill>
                  </a:tcPr>
                </a:tc>
                <a:tc hMerge="1">
                  <a:txBody>
                    <a:bodyPr/>
                    <a:lstStyle/>
                    <a:p>
                      <a:pPr algn="l"/>
                      <a:endParaRPr lang="en-US" sz="1100" dirty="0">
                        <a:latin typeface="+mn-lt"/>
                        <a:cs typeface="Arial" panose="020B0604020202020204" pitchFamily="34" charset="0"/>
                      </a:endParaRP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9285D"/>
                    </a:solidFill>
                  </a:tcPr>
                </a:tc>
                <a:extLst>
                  <a:ext uri="{0D108BD9-81ED-4DB2-BD59-A6C34878D82A}">
                    <a16:rowId xmlns:a16="http://schemas.microsoft.com/office/drawing/2014/main" val="150405150"/>
                  </a:ext>
                </a:extLst>
              </a:tr>
              <a:tr h="131696">
                <a:tc>
                  <a:txBody>
                    <a:bodyPr/>
                    <a:lstStyle/>
                    <a:p>
                      <a:pPr algn="r"/>
                      <a:r>
                        <a:rPr lang="en-US" sz="1000" b="1" dirty="0">
                          <a:solidFill>
                            <a:srgbClr val="19285D"/>
                          </a:solidFill>
                          <a:latin typeface="+mn-lt"/>
                          <a:cs typeface="Arial" panose="020B0604020202020204" pitchFamily="34" charset="0"/>
                        </a:rPr>
                        <a:t>12:00-1:15 pm</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LUNCH</a:t>
                      </a: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762979764"/>
                  </a:ext>
                </a:extLst>
              </a:tr>
              <a:tr h="131696">
                <a:tc>
                  <a:txBody>
                    <a:bodyPr/>
                    <a:lstStyle/>
                    <a:p>
                      <a:pPr algn="r"/>
                      <a:r>
                        <a:rPr lang="en-US" sz="1000" b="1" dirty="0">
                          <a:solidFill>
                            <a:srgbClr val="19285D"/>
                          </a:solidFill>
                          <a:latin typeface="+mn-lt"/>
                          <a:cs typeface="Arial" panose="020B0604020202020204" pitchFamily="34" charset="0"/>
                        </a:rPr>
                        <a:t>1:15-2:15 pm</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Lead the Dialogue: Listening/Questioning</a:t>
                      </a: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769089221"/>
                  </a:ext>
                </a:extLst>
              </a:tr>
              <a:tr h="131696">
                <a:tc>
                  <a:txBody>
                    <a:bodyPr/>
                    <a:lstStyle/>
                    <a:p>
                      <a:pPr marL="0" marR="0" lvl="0" indent="0" algn="r" defTabSz="412016" rtl="0" eaLnBrk="1" fontAlgn="auto" latinLnBrk="0" hangingPunct="0">
                        <a:lnSpc>
                          <a:spcPct val="100000"/>
                        </a:lnSpc>
                        <a:spcBef>
                          <a:spcPts val="0"/>
                        </a:spcBef>
                        <a:spcAft>
                          <a:spcPts val="0"/>
                        </a:spcAft>
                        <a:buClrTx/>
                        <a:buSzTx/>
                        <a:buFontTx/>
                        <a:buNone/>
                        <a:tabLst/>
                        <a:defRPr/>
                      </a:pPr>
                      <a:r>
                        <a:rPr lang="en-US" sz="1000" b="1" dirty="0">
                          <a:solidFill>
                            <a:srgbClr val="19285D"/>
                          </a:solidFill>
                          <a:latin typeface="+mn-lt"/>
                          <a:cs typeface="Arial" panose="020B0604020202020204" pitchFamily="34" charset="0"/>
                        </a:rPr>
                        <a:t>2:15-2:30 pm</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BREAK</a:t>
                      </a:r>
                      <a:endParaRPr lang="en-US" sz="1000" dirty="0">
                        <a:solidFill>
                          <a:srgbClr val="53565A"/>
                        </a:solidFill>
                        <a:latin typeface="+mn-lt"/>
                        <a:cs typeface="Arial" panose="020B0604020202020204" pitchFamily="34" charset="0"/>
                      </a:endParaRP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901434639"/>
                  </a:ext>
                </a:extLst>
              </a:tr>
              <a:tr h="131696">
                <a:tc>
                  <a:txBody>
                    <a:bodyPr/>
                    <a:lstStyle/>
                    <a:p>
                      <a:pPr algn="r"/>
                      <a:r>
                        <a:rPr lang="en-US" sz="1000" b="1" kern="1200" dirty="0">
                          <a:solidFill>
                            <a:srgbClr val="19285D"/>
                          </a:solidFill>
                          <a:latin typeface="+mn-lt"/>
                          <a:ea typeface="+mn-ea"/>
                          <a:cs typeface="Arial" panose="020B0604020202020204" pitchFamily="34" charset="0"/>
                        </a:rPr>
                        <a:t>2:30-3:45 pm</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Managing ‘Rabbit Holes’</a:t>
                      </a:r>
                      <a:endParaRPr lang="en-US" sz="1000" b="1" dirty="0">
                        <a:solidFill>
                          <a:srgbClr val="19285D"/>
                        </a:solidFill>
                        <a:latin typeface="+mn-lt"/>
                        <a:cs typeface="Arial" panose="020B0604020202020204" pitchFamily="34" charset="0"/>
                      </a:endParaRP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897116"/>
                  </a:ext>
                </a:extLst>
              </a:tr>
              <a:tr h="131696">
                <a:tc>
                  <a:txBody>
                    <a:bodyPr/>
                    <a:lstStyle/>
                    <a:p>
                      <a:pPr algn="r"/>
                      <a:r>
                        <a:rPr lang="en-US" sz="1000" b="1" kern="1200" dirty="0">
                          <a:solidFill>
                            <a:srgbClr val="19285D"/>
                          </a:solidFill>
                          <a:latin typeface="+mn-lt"/>
                          <a:ea typeface="+mn-ea"/>
                          <a:cs typeface="Arial" panose="020B0604020202020204" pitchFamily="34" charset="0"/>
                        </a:rPr>
                        <a:t>3:45-5:15 pm</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Dialogue Duos</a:t>
                      </a: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453478042"/>
                  </a:ext>
                </a:extLst>
              </a:tr>
            </a:tbl>
          </a:graphicData>
        </a:graphic>
      </p:graphicFrame>
      <p:sp>
        <p:nvSpPr>
          <p:cNvPr id="8" name="Isosceles Triangle 7">
            <a:extLst>
              <a:ext uri="{FF2B5EF4-FFF2-40B4-BE49-F238E27FC236}">
                <a16:creationId xmlns:a16="http://schemas.microsoft.com/office/drawing/2014/main" id="{58A824CB-2009-681E-17F3-F5807A585483}"/>
              </a:ext>
            </a:extLst>
          </p:cNvPr>
          <p:cNvSpPr/>
          <p:nvPr/>
        </p:nvSpPr>
        <p:spPr>
          <a:xfrm rot="5400000">
            <a:off x="50887" y="4623327"/>
            <a:ext cx="224950" cy="326722"/>
          </a:xfrm>
          <a:prstGeom prst="triangle">
            <a:avLst/>
          </a:prstGeom>
          <a:solidFill>
            <a:srgbClr val="C1D7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B119A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441093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Image Placeholder 4">
            <a:extLst>
              <a:ext uri="{FF2B5EF4-FFF2-40B4-BE49-F238E27FC236}">
                <a16:creationId xmlns:a16="http://schemas.microsoft.com/office/drawing/2014/main" id="{7CFA5034-538A-49EE-9071-0D5E1FEECD6B}"/>
              </a:ext>
            </a:extLst>
          </p:cNvPr>
          <p:cNvSpPr>
            <a:spLocks noGrp="1" noRot="1" noChangeAspect="1"/>
          </p:cNvSpPr>
          <p:nvPr>
            <p:ph type="sldImg"/>
          </p:nvPr>
        </p:nvSpPr>
        <p:spPr>
          <a:xfrm>
            <a:off x="206375" y="546100"/>
            <a:ext cx="4365625" cy="2455863"/>
          </a:xfrm>
        </p:spPr>
      </p:sp>
      <p:sp>
        <p:nvSpPr>
          <p:cNvPr id="6" name="Notes Placeholder 5">
            <a:extLst>
              <a:ext uri="{FF2B5EF4-FFF2-40B4-BE49-F238E27FC236}">
                <a16:creationId xmlns:a16="http://schemas.microsoft.com/office/drawing/2014/main" id="{3C3CF719-FA8E-46B6-A84B-1DF430680CCF}"/>
              </a:ext>
            </a:extLst>
          </p:cNvPr>
          <p:cNvSpPr>
            <a:spLocks noGrp="1"/>
          </p:cNvSpPr>
          <p:nvPr>
            <p:ph type="body" idx="1"/>
          </p:nvPr>
        </p:nvSpPr>
        <p:spPr/>
        <p:txBody>
          <a:bodyPr/>
          <a:lstStyle/>
          <a:p>
            <a:pPr>
              <a:spcBef>
                <a:spcPts val="600"/>
              </a:spcBef>
            </a:pPr>
            <a:r>
              <a:rPr lang="en-US" b="1" dirty="0"/>
              <a:t>Say:</a:t>
            </a:r>
            <a:r>
              <a:rPr lang="en-US" dirty="0"/>
              <a:t> </a:t>
            </a:r>
            <a:r>
              <a:rPr lang="en-US" i="1" dirty="0"/>
              <a:t>Now our internal SME will lead a deep dive into echocardiogram and the effective level of clinical language to leverage in HCP interactions.</a:t>
            </a:r>
          </a:p>
          <a:p>
            <a:pPr>
              <a:spcBef>
                <a:spcPts val="600"/>
              </a:spcBef>
            </a:pPr>
            <a:r>
              <a:rPr lang="en-US" b="1" dirty="0"/>
              <a:t>Introduce</a:t>
            </a:r>
            <a:r>
              <a:rPr lang="en-US" dirty="0"/>
              <a:t> SME(s) and </a:t>
            </a:r>
            <a:r>
              <a:rPr lang="en-US" b="1" dirty="0"/>
              <a:t>support</a:t>
            </a:r>
            <a:r>
              <a:rPr lang="en-US" dirty="0"/>
              <a:t> their presentation as needed.</a:t>
            </a:r>
          </a:p>
        </p:txBody>
      </p:sp>
      <p:sp>
        <p:nvSpPr>
          <p:cNvPr id="2" name="Rectangle 1">
            <a:extLst>
              <a:ext uri="{FF2B5EF4-FFF2-40B4-BE49-F238E27FC236}">
                <a16:creationId xmlns:a16="http://schemas.microsoft.com/office/drawing/2014/main" id="{976F7D6D-7F33-E905-E9B0-BEEFC4C080AF}"/>
              </a:ext>
            </a:extLst>
          </p:cNvPr>
          <p:cNvSpPr/>
          <p:nvPr/>
        </p:nvSpPr>
        <p:spPr>
          <a:xfrm>
            <a:off x="116305" y="30115"/>
            <a:ext cx="4908120" cy="277785"/>
          </a:xfrm>
          <a:prstGeom prst="rect">
            <a:avLst/>
          </a:prstGeom>
        </p:spPr>
        <p:txBody>
          <a:bodyPr wrap="square" lIns="92217" tIns="46109" rIns="92217" bIns="46109" anchor="ctr">
            <a:spAutoFit/>
          </a:bodyPr>
          <a:lstStyle/>
          <a:p>
            <a:pPr algn="l">
              <a:spcBef>
                <a:spcPts val="403"/>
              </a:spcBef>
            </a:pPr>
            <a:r>
              <a:rPr lang="en-US" sz="1200" b="1" dirty="0">
                <a:solidFill>
                  <a:schemeClr val="bg1"/>
                </a:solidFill>
                <a:latin typeface="Arial" panose="020B0604020202020204" pitchFamily="34" charset="0"/>
                <a:cs typeface="Arial" panose="020B0604020202020204" pitchFamily="34" charset="0"/>
              </a:rPr>
              <a:t>DAY 1: RCPS MASTERCLASS</a:t>
            </a:r>
          </a:p>
        </p:txBody>
      </p:sp>
      <p:graphicFrame>
        <p:nvGraphicFramePr>
          <p:cNvPr id="8" name="Table 7">
            <a:extLst>
              <a:ext uri="{FF2B5EF4-FFF2-40B4-BE49-F238E27FC236}">
                <a16:creationId xmlns:a16="http://schemas.microsoft.com/office/drawing/2014/main" id="{23523195-49D3-8F7A-5474-5C8AAD2EA623}"/>
              </a:ext>
            </a:extLst>
          </p:cNvPr>
          <p:cNvGraphicFramePr>
            <a:graphicFrameLocks noGrp="1"/>
          </p:cNvGraphicFramePr>
          <p:nvPr>
            <p:extLst>
              <p:ext uri="{D42A27DB-BD31-4B8C-83A1-F6EECF244321}">
                <p14:modId xmlns:p14="http://schemas.microsoft.com/office/powerpoint/2010/main" val="2715501925"/>
              </p:ext>
            </p:extLst>
          </p:nvPr>
        </p:nvGraphicFramePr>
        <p:xfrm>
          <a:off x="239697" y="3401430"/>
          <a:ext cx="4310908" cy="1104900"/>
        </p:xfrm>
        <a:graphic>
          <a:graphicData uri="http://schemas.openxmlformats.org/drawingml/2006/table">
            <a:tbl>
              <a:tblPr firstRow="1" bandRow="1">
                <a:tableStyleId>{5C22544A-7EE6-4342-B048-85BDC9FD1C3A}</a:tableStyleId>
              </a:tblPr>
              <a:tblGrid>
                <a:gridCol w="1399032">
                  <a:extLst>
                    <a:ext uri="{9D8B030D-6E8A-4147-A177-3AD203B41FA5}">
                      <a16:colId xmlns:a16="http://schemas.microsoft.com/office/drawing/2014/main" val="3460872777"/>
                    </a:ext>
                  </a:extLst>
                </a:gridCol>
                <a:gridCol w="2911876">
                  <a:extLst>
                    <a:ext uri="{9D8B030D-6E8A-4147-A177-3AD203B41FA5}">
                      <a16:colId xmlns:a16="http://schemas.microsoft.com/office/drawing/2014/main" val="3929844881"/>
                    </a:ext>
                  </a:extLst>
                </a:gridCol>
              </a:tblGrid>
              <a:tr h="0">
                <a:tc gridSpan="2">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white"/>
                          </a:solidFill>
                          <a:effectLst/>
                          <a:uLnTx/>
                          <a:uFillTx/>
                          <a:latin typeface="+mn-lt"/>
                          <a:ea typeface="+mn-ea"/>
                          <a:cs typeface="+mn-cs"/>
                        </a:rPr>
                        <a:t>Day 1 AM Focus – Echocardiogram &amp; Our Patients</a:t>
                      </a:r>
                      <a:endParaRPr kumimoji="0" lang="en-US" sz="1000" b="1" i="0" u="none" strike="noStrike" kern="1200" cap="none" spc="0" normalizeH="0" baseline="0" noProof="0" dirty="0">
                        <a:ln>
                          <a:noFill/>
                        </a:ln>
                        <a:solidFill>
                          <a:prstClr val="white"/>
                        </a:solidFill>
                        <a:effectLst/>
                        <a:uLnTx/>
                        <a:uFillTx/>
                        <a:latin typeface="Century Schoolbook" panose="02040604050505020304" pitchFamily="18" charset="0"/>
                        <a:ea typeface="Times New Roman" panose="02020603050405020304" pitchFamily="18" charset="0"/>
                        <a:cs typeface="Times New Roman" panose="02020603050405020304" pitchFamily="18" charset="0"/>
                      </a:endParaRPr>
                    </a:p>
                  </a:txBody>
                  <a:tcPr marL="121920" marR="121920" marT="34290" marB="3429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9285D"/>
                    </a:solidFill>
                  </a:tcPr>
                </a:tc>
                <a:tc hMerge="1">
                  <a:txBody>
                    <a:bodyPr/>
                    <a:lstStyle/>
                    <a:p>
                      <a:pPr algn="l"/>
                      <a:endParaRPr lang="en-US" sz="1100" dirty="0">
                        <a:latin typeface="+mn-lt"/>
                        <a:cs typeface="Arial" panose="020B0604020202020204" pitchFamily="34" charset="0"/>
                      </a:endParaRP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9285D"/>
                    </a:solidFill>
                  </a:tcPr>
                </a:tc>
                <a:extLst>
                  <a:ext uri="{0D108BD9-81ED-4DB2-BD59-A6C34878D82A}">
                    <a16:rowId xmlns:a16="http://schemas.microsoft.com/office/drawing/2014/main" val="150405150"/>
                  </a:ext>
                </a:extLst>
              </a:tr>
              <a:tr h="0">
                <a:tc>
                  <a:txBody>
                    <a:bodyPr/>
                    <a:lstStyle/>
                    <a:p>
                      <a:pPr algn="r"/>
                      <a:r>
                        <a:rPr lang="en-US" sz="1000" b="1" dirty="0">
                          <a:solidFill>
                            <a:srgbClr val="19285D"/>
                          </a:solidFill>
                          <a:latin typeface="+mn-lt"/>
                          <a:cs typeface="Arial" panose="020B0604020202020204" pitchFamily="34" charset="0"/>
                        </a:rPr>
                        <a:t>9:00-9:30 am</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Welcome &amp; Ice Breaker</a:t>
                      </a: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62979764"/>
                  </a:ext>
                </a:extLst>
              </a:tr>
              <a:tr h="0">
                <a:tc>
                  <a:txBody>
                    <a:bodyPr/>
                    <a:lstStyle/>
                    <a:p>
                      <a:pPr algn="r"/>
                      <a:r>
                        <a:rPr lang="en-US" sz="1000" b="1" dirty="0">
                          <a:solidFill>
                            <a:srgbClr val="19285D"/>
                          </a:solidFill>
                          <a:latin typeface="+mn-lt"/>
                          <a:cs typeface="Arial" panose="020B0604020202020204" pitchFamily="34" charset="0"/>
                        </a:rPr>
                        <a:t>9:30-10:45 am </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spcBef>
                          <a:spcPts val="0"/>
                        </a:spcBef>
                        <a:spcAft>
                          <a:spcPts val="0"/>
                        </a:spcAft>
                      </a:pPr>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Echo Clinical Cultivator</a:t>
                      </a: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30955845"/>
                  </a:ext>
                </a:extLst>
              </a:tr>
              <a:tr h="0">
                <a:tc>
                  <a:txBody>
                    <a:bodyPr/>
                    <a:lstStyle/>
                    <a:p>
                      <a:pPr marL="0" marR="0" lvl="0" indent="0" algn="r" defTabSz="412016" rtl="0" eaLnBrk="1" fontAlgn="auto" latinLnBrk="0" hangingPunct="0">
                        <a:lnSpc>
                          <a:spcPct val="100000"/>
                        </a:lnSpc>
                        <a:spcBef>
                          <a:spcPts val="0"/>
                        </a:spcBef>
                        <a:spcAft>
                          <a:spcPts val="0"/>
                        </a:spcAft>
                        <a:buClrTx/>
                        <a:buSzTx/>
                        <a:buFontTx/>
                        <a:buNone/>
                        <a:tabLst/>
                        <a:defRPr/>
                      </a:pPr>
                      <a:r>
                        <a:rPr lang="en-US" sz="1000" b="1" dirty="0">
                          <a:solidFill>
                            <a:srgbClr val="19285D"/>
                          </a:solidFill>
                          <a:latin typeface="+mn-lt"/>
                          <a:cs typeface="Arial" panose="020B0604020202020204" pitchFamily="34" charset="0"/>
                        </a:rPr>
                        <a:t>10:45-11:00 am </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BREAK</a:t>
                      </a:r>
                      <a:endParaRPr lang="en-US" sz="1000" dirty="0">
                        <a:solidFill>
                          <a:srgbClr val="53565A"/>
                        </a:solidFill>
                        <a:latin typeface="+mn-lt"/>
                        <a:cs typeface="Arial" panose="020B0604020202020204" pitchFamily="34" charset="0"/>
                      </a:endParaRP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01434639"/>
                  </a:ext>
                </a:extLst>
              </a:tr>
              <a:tr h="0">
                <a:tc>
                  <a:txBody>
                    <a:bodyPr/>
                    <a:lstStyle/>
                    <a:p>
                      <a:pPr algn="r"/>
                      <a:r>
                        <a:rPr lang="en-US" sz="1000" b="1" kern="1200" dirty="0">
                          <a:solidFill>
                            <a:srgbClr val="19285D"/>
                          </a:solidFill>
                          <a:latin typeface="+mn-lt"/>
                          <a:ea typeface="+mn-ea"/>
                          <a:cs typeface="Arial" panose="020B0604020202020204" pitchFamily="34" charset="0"/>
                        </a:rPr>
                        <a:t>11:00 am-12:00 pm </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Patient Identifiers</a:t>
                      </a:r>
                      <a:endParaRPr lang="en-US" sz="1000" b="1" dirty="0">
                        <a:solidFill>
                          <a:srgbClr val="19285D"/>
                        </a:solidFill>
                        <a:latin typeface="+mn-lt"/>
                        <a:cs typeface="Arial" panose="020B0604020202020204" pitchFamily="34" charset="0"/>
                      </a:endParaRP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897116"/>
                  </a:ext>
                </a:extLst>
              </a:tr>
            </a:tbl>
          </a:graphicData>
        </a:graphic>
      </p:graphicFrame>
      <p:sp>
        <p:nvSpPr>
          <p:cNvPr id="9" name="Isosceles Triangle 6">
            <a:extLst>
              <a:ext uri="{FF2B5EF4-FFF2-40B4-BE49-F238E27FC236}">
                <a16:creationId xmlns:a16="http://schemas.microsoft.com/office/drawing/2014/main" id="{653B4EB4-7AD8-60B6-9093-F21F0288BA40}"/>
              </a:ext>
            </a:extLst>
          </p:cNvPr>
          <p:cNvSpPr/>
          <p:nvPr/>
        </p:nvSpPr>
        <p:spPr>
          <a:xfrm rot="5400000">
            <a:off x="50887" y="3772390"/>
            <a:ext cx="224950" cy="326722"/>
          </a:xfrm>
          <a:prstGeom prst="triangle">
            <a:avLst/>
          </a:prstGeom>
          <a:solidFill>
            <a:srgbClr val="C1D7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B119AE"/>
              </a:solidFill>
            </a:endParaRPr>
          </a:p>
        </p:txBody>
      </p:sp>
      <p:graphicFrame>
        <p:nvGraphicFramePr>
          <p:cNvPr id="10" name="Table 9">
            <a:extLst>
              <a:ext uri="{FF2B5EF4-FFF2-40B4-BE49-F238E27FC236}">
                <a16:creationId xmlns:a16="http://schemas.microsoft.com/office/drawing/2014/main" id="{50B60317-A922-11AF-D7D9-42688D94ABE0}"/>
              </a:ext>
            </a:extLst>
          </p:cNvPr>
          <p:cNvGraphicFramePr>
            <a:graphicFrameLocks noGrp="1"/>
          </p:cNvGraphicFramePr>
          <p:nvPr>
            <p:extLst>
              <p:ext uri="{D42A27DB-BD31-4B8C-83A1-F6EECF244321}">
                <p14:modId xmlns:p14="http://schemas.microsoft.com/office/powerpoint/2010/main" val="3476759677"/>
              </p:ext>
            </p:extLst>
          </p:nvPr>
        </p:nvGraphicFramePr>
        <p:xfrm>
          <a:off x="240214" y="4506330"/>
          <a:ext cx="4315702" cy="1546860"/>
        </p:xfrm>
        <a:graphic>
          <a:graphicData uri="http://schemas.openxmlformats.org/drawingml/2006/table">
            <a:tbl>
              <a:tblPr firstRow="1" bandRow="1">
                <a:tableStyleId>{5C22544A-7EE6-4342-B048-85BDC9FD1C3A}</a:tableStyleId>
              </a:tblPr>
              <a:tblGrid>
                <a:gridCol w="1397298">
                  <a:extLst>
                    <a:ext uri="{9D8B030D-6E8A-4147-A177-3AD203B41FA5}">
                      <a16:colId xmlns:a16="http://schemas.microsoft.com/office/drawing/2014/main" val="3460872777"/>
                    </a:ext>
                  </a:extLst>
                </a:gridCol>
                <a:gridCol w="2918404">
                  <a:extLst>
                    <a:ext uri="{9D8B030D-6E8A-4147-A177-3AD203B41FA5}">
                      <a16:colId xmlns:a16="http://schemas.microsoft.com/office/drawing/2014/main" val="3929844881"/>
                    </a:ext>
                  </a:extLst>
                </a:gridCol>
              </a:tblGrid>
              <a:tr h="131696">
                <a:tc gridSpan="2">
                  <a:txBody>
                    <a:bodyPr/>
                    <a:lstStyle/>
                    <a:p>
                      <a:pPr marL="0" marR="0">
                        <a:spcBef>
                          <a:spcPts val="0"/>
                        </a:spcBef>
                        <a:spcAft>
                          <a:spcPts val="0"/>
                        </a:spcAft>
                      </a:pPr>
                      <a:r>
                        <a:rPr lang="en-US" sz="1000" dirty="0">
                          <a:effectLst/>
                        </a:rPr>
                        <a:t>Day 1 PM Focus – </a:t>
                      </a:r>
                      <a:r>
                        <a:rPr kumimoji="0" lang="en-US" sz="1000" b="1" i="0" u="none" strike="noStrike" kern="1200" cap="none" spc="0" normalizeH="0" baseline="0" noProof="0" dirty="0">
                          <a:ln>
                            <a:noFill/>
                          </a:ln>
                          <a:solidFill>
                            <a:prstClr val="white"/>
                          </a:solidFill>
                          <a:effectLst/>
                          <a:uLnTx/>
                          <a:uFillTx/>
                          <a:latin typeface="+mn-lt"/>
                          <a:ea typeface="+mn-ea"/>
                          <a:cs typeface="+mn-cs"/>
                        </a:rPr>
                        <a:t>Echocardiogram</a:t>
                      </a:r>
                      <a:r>
                        <a:rPr lang="en-US" sz="1000" dirty="0">
                          <a:effectLst/>
                        </a:rPr>
                        <a:t>: Connection is Crucial/Application </a:t>
                      </a:r>
                      <a:endParaRPr lang="en-US" sz="1000" dirty="0">
                        <a:effectLst/>
                        <a:latin typeface="Century Schoolbook" panose="02040604050505020304" pitchFamily="18" charset="0"/>
                        <a:ea typeface="Times New Roman" panose="02020603050405020304" pitchFamily="18" charset="0"/>
                        <a:cs typeface="Times New Roman" panose="02020603050405020304" pitchFamily="18" charset="0"/>
                      </a:endParaRPr>
                    </a:p>
                  </a:txBody>
                  <a:tcPr marL="121920" marR="121920" marT="34290" marB="3429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9285D"/>
                    </a:solidFill>
                  </a:tcPr>
                </a:tc>
                <a:tc hMerge="1">
                  <a:txBody>
                    <a:bodyPr/>
                    <a:lstStyle/>
                    <a:p>
                      <a:pPr algn="l"/>
                      <a:endParaRPr lang="en-US" sz="1100" dirty="0">
                        <a:latin typeface="+mn-lt"/>
                        <a:cs typeface="Arial" panose="020B0604020202020204" pitchFamily="34" charset="0"/>
                      </a:endParaRP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9285D"/>
                    </a:solidFill>
                  </a:tcPr>
                </a:tc>
                <a:extLst>
                  <a:ext uri="{0D108BD9-81ED-4DB2-BD59-A6C34878D82A}">
                    <a16:rowId xmlns:a16="http://schemas.microsoft.com/office/drawing/2014/main" val="150405150"/>
                  </a:ext>
                </a:extLst>
              </a:tr>
              <a:tr h="131696">
                <a:tc>
                  <a:txBody>
                    <a:bodyPr/>
                    <a:lstStyle/>
                    <a:p>
                      <a:pPr algn="r"/>
                      <a:r>
                        <a:rPr lang="en-US" sz="1000" b="1" dirty="0">
                          <a:solidFill>
                            <a:srgbClr val="19285D"/>
                          </a:solidFill>
                          <a:latin typeface="+mn-lt"/>
                          <a:cs typeface="Arial" panose="020B0604020202020204" pitchFamily="34" charset="0"/>
                        </a:rPr>
                        <a:t>12:00-1:00 pm</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LUNCH</a:t>
                      </a: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762979764"/>
                  </a:ext>
                </a:extLst>
              </a:tr>
              <a:tr h="131696">
                <a:tc>
                  <a:txBody>
                    <a:bodyPr/>
                    <a:lstStyle/>
                    <a:p>
                      <a:pPr algn="r"/>
                      <a:r>
                        <a:rPr lang="en-US" sz="1000" b="1" dirty="0">
                          <a:solidFill>
                            <a:srgbClr val="19285D"/>
                          </a:solidFill>
                          <a:latin typeface="+mn-lt"/>
                          <a:cs typeface="Arial" panose="020B0604020202020204" pitchFamily="34" charset="0"/>
                        </a:rPr>
                        <a:t>1:00-2:00 pm</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Lead the Dialogue: Listening/Questioning</a:t>
                      </a: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769089221"/>
                  </a:ext>
                </a:extLst>
              </a:tr>
              <a:tr h="131696">
                <a:tc>
                  <a:txBody>
                    <a:bodyPr/>
                    <a:lstStyle/>
                    <a:p>
                      <a:pPr marL="0" marR="0" lvl="0" indent="0" algn="r" defTabSz="412016" rtl="0" eaLnBrk="1" fontAlgn="auto" latinLnBrk="0" hangingPunct="0">
                        <a:lnSpc>
                          <a:spcPct val="100000"/>
                        </a:lnSpc>
                        <a:spcBef>
                          <a:spcPts val="0"/>
                        </a:spcBef>
                        <a:spcAft>
                          <a:spcPts val="0"/>
                        </a:spcAft>
                        <a:buClrTx/>
                        <a:buSzTx/>
                        <a:buFontTx/>
                        <a:buNone/>
                        <a:tabLst/>
                        <a:defRPr/>
                      </a:pPr>
                      <a:r>
                        <a:rPr lang="en-US" sz="1000" b="1" dirty="0">
                          <a:solidFill>
                            <a:srgbClr val="19285D"/>
                          </a:solidFill>
                          <a:latin typeface="+mn-lt"/>
                          <a:cs typeface="Arial" panose="020B0604020202020204" pitchFamily="34" charset="0"/>
                        </a:rPr>
                        <a:t>2:00-2:15 pm</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BREAK</a:t>
                      </a:r>
                      <a:endParaRPr lang="en-US" sz="1000" dirty="0">
                        <a:solidFill>
                          <a:srgbClr val="53565A"/>
                        </a:solidFill>
                        <a:latin typeface="+mn-lt"/>
                        <a:cs typeface="Arial" panose="020B0604020202020204" pitchFamily="34" charset="0"/>
                      </a:endParaRP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901434639"/>
                  </a:ext>
                </a:extLst>
              </a:tr>
              <a:tr h="131696">
                <a:tc>
                  <a:txBody>
                    <a:bodyPr/>
                    <a:lstStyle/>
                    <a:p>
                      <a:pPr algn="r"/>
                      <a:r>
                        <a:rPr lang="en-US" sz="1000" b="1" kern="1200" dirty="0">
                          <a:solidFill>
                            <a:srgbClr val="19285D"/>
                          </a:solidFill>
                          <a:latin typeface="+mn-lt"/>
                          <a:ea typeface="+mn-ea"/>
                          <a:cs typeface="Arial" panose="020B0604020202020204" pitchFamily="34" charset="0"/>
                        </a:rPr>
                        <a:t>2:15-3:15 pm</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Managing ‘Rabbit Holes’</a:t>
                      </a:r>
                      <a:endParaRPr lang="en-US" sz="1000" b="1" dirty="0">
                        <a:solidFill>
                          <a:srgbClr val="19285D"/>
                        </a:solidFill>
                        <a:latin typeface="+mn-lt"/>
                        <a:cs typeface="Arial" panose="020B0604020202020204" pitchFamily="34" charset="0"/>
                      </a:endParaRP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897116"/>
                  </a:ext>
                </a:extLst>
              </a:tr>
              <a:tr h="131696">
                <a:tc>
                  <a:txBody>
                    <a:bodyPr/>
                    <a:lstStyle/>
                    <a:p>
                      <a:pPr algn="r"/>
                      <a:r>
                        <a:rPr lang="en-US" sz="1000" b="1" kern="1200" dirty="0">
                          <a:solidFill>
                            <a:srgbClr val="19285D"/>
                          </a:solidFill>
                          <a:latin typeface="+mn-lt"/>
                          <a:ea typeface="+mn-ea"/>
                          <a:cs typeface="Arial" panose="020B0604020202020204" pitchFamily="34" charset="0"/>
                        </a:rPr>
                        <a:t>3:15-3:45 pm</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GROW</a:t>
                      </a: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007396224"/>
                  </a:ext>
                </a:extLst>
              </a:tr>
              <a:tr h="131696">
                <a:tc>
                  <a:txBody>
                    <a:bodyPr/>
                    <a:lstStyle/>
                    <a:p>
                      <a:pPr algn="r"/>
                      <a:r>
                        <a:rPr lang="en-US" sz="1000" b="1" kern="1200" dirty="0">
                          <a:solidFill>
                            <a:srgbClr val="19285D"/>
                          </a:solidFill>
                          <a:latin typeface="+mn-lt"/>
                          <a:ea typeface="+mn-ea"/>
                          <a:cs typeface="Arial" panose="020B0604020202020204" pitchFamily="34" charset="0"/>
                        </a:rPr>
                        <a:t>3:45-5:00 pm</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Dialogue Duos</a:t>
                      </a: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453478042"/>
                  </a:ext>
                </a:extLst>
              </a:tr>
            </a:tbl>
          </a:graphicData>
        </a:graphic>
      </p:graphicFrame>
    </p:spTree>
    <p:extLst>
      <p:ext uri="{BB962C8B-B14F-4D97-AF65-F5344CB8AC3E}">
        <p14:creationId xmlns:p14="http://schemas.microsoft.com/office/powerpoint/2010/main" val="3738271554"/>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6375" y="546100"/>
            <a:ext cx="4365625" cy="2455863"/>
          </a:xfrm>
        </p:spPr>
      </p:sp>
      <p:sp>
        <p:nvSpPr>
          <p:cNvPr id="3" name="Notes Placeholder 2"/>
          <p:cNvSpPr>
            <a:spLocks noGrp="1"/>
          </p:cNvSpPr>
          <p:nvPr>
            <p:ph type="body" idx="1"/>
          </p:nvPr>
        </p:nvSpPr>
        <p:spPr/>
        <p:txBody>
          <a:bodyPr/>
          <a:lstStyle/>
          <a:p>
            <a:pPr>
              <a:spcBef>
                <a:spcPts val="600"/>
              </a:spcBef>
            </a:pPr>
            <a:r>
              <a:rPr lang="en-US" b="1" dirty="0"/>
              <a:t>Say:</a:t>
            </a:r>
            <a:r>
              <a:rPr lang="en-GB" b="1" dirty="0"/>
              <a:t> </a:t>
            </a:r>
            <a:endParaRPr lang="en-US" dirty="0"/>
          </a:p>
          <a:p>
            <a:pPr lvl="1">
              <a:spcBef>
                <a:spcPts val="600"/>
              </a:spcBef>
            </a:pPr>
            <a:r>
              <a:rPr lang="en-US" i="1" dirty="0"/>
              <a:t>Leading up to or following moments of selective silence may often be the time when it’s most impactful to ask questions. </a:t>
            </a:r>
          </a:p>
          <a:p>
            <a:pPr lvl="1">
              <a:spcBef>
                <a:spcPts val="600"/>
              </a:spcBef>
            </a:pPr>
            <a:r>
              <a:rPr lang="en-US" i="1" dirty="0"/>
              <a:t>In doing so, consider what your intentions are</a:t>
            </a:r>
            <a:r>
              <a:rPr lang="en-US" dirty="0"/>
              <a:t>.</a:t>
            </a:r>
          </a:p>
          <a:p>
            <a:pPr>
              <a:spcBef>
                <a:spcPts val="600"/>
              </a:spcBef>
            </a:pPr>
            <a:r>
              <a:rPr lang="en-US" b="1" dirty="0"/>
              <a:t>Review</a:t>
            </a:r>
            <a:r>
              <a:rPr lang="en-US" dirty="0"/>
              <a:t> the on-screen content.</a:t>
            </a:r>
          </a:p>
        </p:txBody>
      </p:sp>
      <p:sp>
        <p:nvSpPr>
          <p:cNvPr id="4" name="Rectangle 3">
            <a:extLst>
              <a:ext uri="{FF2B5EF4-FFF2-40B4-BE49-F238E27FC236}">
                <a16:creationId xmlns:a16="http://schemas.microsoft.com/office/drawing/2014/main" id="{44F71815-28C4-BC95-85F0-918472324FD4}"/>
              </a:ext>
            </a:extLst>
          </p:cNvPr>
          <p:cNvSpPr/>
          <p:nvPr/>
        </p:nvSpPr>
        <p:spPr>
          <a:xfrm>
            <a:off x="116305" y="30115"/>
            <a:ext cx="4908120" cy="277785"/>
          </a:xfrm>
          <a:prstGeom prst="rect">
            <a:avLst/>
          </a:prstGeom>
        </p:spPr>
        <p:txBody>
          <a:bodyPr wrap="square" lIns="92217" tIns="46109" rIns="92217" bIns="46109" anchor="ctr">
            <a:spAutoFit/>
          </a:bodyPr>
          <a:lstStyle/>
          <a:p>
            <a:pPr algn="l">
              <a:spcBef>
                <a:spcPts val="403"/>
              </a:spcBef>
            </a:pPr>
            <a:r>
              <a:rPr lang="en-US" sz="1200" b="1" dirty="0">
                <a:solidFill>
                  <a:schemeClr val="bg1"/>
                </a:solidFill>
                <a:latin typeface="Arial" panose="020B0604020202020204" pitchFamily="34" charset="0"/>
                <a:cs typeface="Arial" panose="020B0604020202020204" pitchFamily="34" charset="0"/>
              </a:rPr>
              <a:t>DAY 2: RCPS MASTERCLASS</a:t>
            </a:r>
          </a:p>
        </p:txBody>
      </p:sp>
      <p:graphicFrame>
        <p:nvGraphicFramePr>
          <p:cNvPr id="5" name="Table 4">
            <a:extLst>
              <a:ext uri="{FF2B5EF4-FFF2-40B4-BE49-F238E27FC236}">
                <a16:creationId xmlns:a16="http://schemas.microsoft.com/office/drawing/2014/main" id="{66991E93-4592-DB56-B08D-DFAD416644D2}"/>
              </a:ext>
            </a:extLst>
          </p:cNvPr>
          <p:cNvGraphicFramePr>
            <a:graphicFrameLocks noGrp="1"/>
          </p:cNvGraphicFramePr>
          <p:nvPr>
            <p:extLst>
              <p:ext uri="{D42A27DB-BD31-4B8C-83A1-F6EECF244321}">
                <p14:modId xmlns:p14="http://schemas.microsoft.com/office/powerpoint/2010/main" val="785432616"/>
              </p:ext>
            </p:extLst>
          </p:nvPr>
        </p:nvGraphicFramePr>
        <p:xfrm>
          <a:off x="239697" y="3348164"/>
          <a:ext cx="4310908" cy="883920"/>
        </p:xfrm>
        <a:graphic>
          <a:graphicData uri="http://schemas.openxmlformats.org/drawingml/2006/table">
            <a:tbl>
              <a:tblPr firstRow="1" bandRow="1">
                <a:tableStyleId>{5C22544A-7EE6-4342-B048-85BDC9FD1C3A}</a:tableStyleId>
              </a:tblPr>
              <a:tblGrid>
                <a:gridCol w="1399032">
                  <a:extLst>
                    <a:ext uri="{9D8B030D-6E8A-4147-A177-3AD203B41FA5}">
                      <a16:colId xmlns:a16="http://schemas.microsoft.com/office/drawing/2014/main" val="3460872777"/>
                    </a:ext>
                  </a:extLst>
                </a:gridCol>
                <a:gridCol w="2911876">
                  <a:extLst>
                    <a:ext uri="{9D8B030D-6E8A-4147-A177-3AD203B41FA5}">
                      <a16:colId xmlns:a16="http://schemas.microsoft.com/office/drawing/2014/main" val="3929844881"/>
                    </a:ext>
                  </a:extLst>
                </a:gridCol>
              </a:tblGrid>
              <a:tr h="0">
                <a:tc gridSpan="2">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white"/>
                          </a:solidFill>
                          <a:effectLst/>
                          <a:uLnTx/>
                          <a:uFillTx/>
                          <a:latin typeface="+mn-lt"/>
                          <a:ea typeface="+mn-ea"/>
                          <a:cs typeface="+mn-cs"/>
                        </a:rPr>
                        <a:t>Day 2 AM Focus – Right Heart Catheterization &amp; Our Patients</a:t>
                      </a:r>
                      <a:endParaRPr kumimoji="0" lang="en-US" sz="1000" b="1" i="0" u="none" strike="noStrike" kern="1200" cap="none" spc="0" normalizeH="0" baseline="0" noProof="0" dirty="0">
                        <a:ln>
                          <a:noFill/>
                        </a:ln>
                        <a:solidFill>
                          <a:prstClr val="white"/>
                        </a:solidFill>
                        <a:effectLst/>
                        <a:uLnTx/>
                        <a:uFillTx/>
                        <a:latin typeface="Century Schoolbook" panose="02040604050505020304" pitchFamily="18" charset="0"/>
                        <a:ea typeface="Times New Roman" panose="02020603050405020304" pitchFamily="18" charset="0"/>
                        <a:cs typeface="Times New Roman" panose="02020603050405020304" pitchFamily="18" charset="0"/>
                      </a:endParaRPr>
                    </a:p>
                  </a:txBody>
                  <a:tcPr marL="121920" marR="121920" marT="34290" marB="3429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9285D"/>
                    </a:solidFill>
                  </a:tcPr>
                </a:tc>
                <a:tc hMerge="1">
                  <a:txBody>
                    <a:bodyPr/>
                    <a:lstStyle/>
                    <a:p>
                      <a:pPr algn="l"/>
                      <a:endParaRPr lang="en-US" sz="1100" dirty="0">
                        <a:latin typeface="+mn-lt"/>
                        <a:cs typeface="Arial" panose="020B0604020202020204" pitchFamily="34" charset="0"/>
                      </a:endParaRP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9285D"/>
                    </a:solidFill>
                  </a:tcPr>
                </a:tc>
                <a:extLst>
                  <a:ext uri="{0D108BD9-81ED-4DB2-BD59-A6C34878D82A}">
                    <a16:rowId xmlns:a16="http://schemas.microsoft.com/office/drawing/2014/main" val="150405150"/>
                  </a:ext>
                </a:extLst>
              </a:tr>
              <a:tr h="0">
                <a:tc>
                  <a:txBody>
                    <a:bodyPr/>
                    <a:lstStyle/>
                    <a:p>
                      <a:pPr algn="r"/>
                      <a:r>
                        <a:rPr lang="en-US" sz="1000" b="1" dirty="0">
                          <a:solidFill>
                            <a:srgbClr val="19285D"/>
                          </a:solidFill>
                          <a:latin typeface="+mn-lt"/>
                          <a:cs typeface="Arial" panose="020B0604020202020204" pitchFamily="34" charset="0"/>
                        </a:rPr>
                        <a:t>9:30-10:00 am</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Ice Breaker</a:t>
                      </a: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62979764"/>
                  </a:ext>
                </a:extLst>
              </a:tr>
              <a:tr h="0">
                <a:tc>
                  <a:txBody>
                    <a:bodyPr/>
                    <a:lstStyle/>
                    <a:p>
                      <a:pPr algn="r"/>
                      <a:r>
                        <a:rPr lang="en-US" sz="1000" b="1" dirty="0">
                          <a:solidFill>
                            <a:srgbClr val="19285D"/>
                          </a:solidFill>
                          <a:latin typeface="+mn-lt"/>
                          <a:cs typeface="Arial" panose="020B0604020202020204" pitchFamily="34" charset="0"/>
                        </a:rPr>
                        <a:t>9:30-10:45 am </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spcBef>
                          <a:spcPts val="0"/>
                        </a:spcBef>
                        <a:spcAft>
                          <a:spcPts val="0"/>
                        </a:spcAft>
                      </a:pPr>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RHC Clinical Cultivator</a:t>
                      </a: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30955845"/>
                  </a:ext>
                </a:extLst>
              </a:tr>
              <a:tr h="0">
                <a:tc>
                  <a:txBody>
                    <a:bodyPr/>
                    <a:lstStyle/>
                    <a:p>
                      <a:pPr algn="r"/>
                      <a:r>
                        <a:rPr lang="en-US" sz="1000" b="1" kern="1200" dirty="0">
                          <a:solidFill>
                            <a:srgbClr val="19285D"/>
                          </a:solidFill>
                          <a:latin typeface="+mn-lt"/>
                          <a:ea typeface="+mn-ea"/>
                          <a:cs typeface="Arial" panose="020B0604020202020204" pitchFamily="34" charset="0"/>
                        </a:rPr>
                        <a:t>11:15 am-12:00 pm </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Patient Identifiers</a:t>
                      </a:r>
                      <a:endParaRPr lang="en-US" sz="1000" b="1" dirty="0">
                        <a:solidFill>
                          <a:srgbClr val="19285D"/>
                        </a:solidFill>
                        <a:latin typeface="+mn-lt"/>
                        <a:cs typeface="Arial" panose="020B0604020202020204" pitchFamily="34" charset="0"/>
                      </a:endParaRP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897116"/>
                  </a:ext>
                </a:extLst>
              </a:tr>
            </a:tbl>
          </a:graphicData>
        </a:graphic>
      </p:graphicFrame>
      <p:graphicFrame>
        <p:nvGraphicFramePr>
          <p:cNvPr id="6" name="Table 5">
            <a:extLst>
              <a:ext uri="{FF2B5EF4-FFF2-40B4-BE49-F238E27FC236}">
                <a16:creationId xmlns:a16="http://schemas.microsoft.com/office/drawing/2014/main" id="{396D9DD7-34B8-AC46-383E-9E55D074033C}"/>
              </a:ext>
            </a:extLst>
          </p:cNvPr>
          <p:cNvGraphicFramePr>
            <a:graphicFrameLocks noGrp="1"/>
          </p:cNvGraphicFramePr>
          <p:nvPr>
            <p:extLst>
              <p:ext uri="{D42A27DB-BD31-4B8C-83A1-F6EECF244321}">
                <p14:modId xmlns:p14="http://schemas.microsoft.com/office/powerpoint/2010/main" val="836151540"/>
              </p:ext>
            </p:extLst>
          </p:nvPr>
        </p:nvGraphicFramePr>
        <p:xfrm>
          <a:off x="239697" y="4230065"/>
          <a:ext cx="4315702" cy="1310640"/>
        </p:xfrm>
        <a:graphic>
          <a:graphicData uri="http://schemas.openxmlformats.org/drawingml/2006/table">
            <a:tbl>
              <a:tblPr firstRow="1" bandRow="1">
                <a:tableStyleId>{5C22544A-7EE6-4342-B048-85BDC9FD1C3A}</a:tableStyleId>
              </a:tblPr>
              <a:tblGrid>
                <a:gridCol w="1397298">
                  <a:extLst>
                    <a:ext uri="{9D8B030D-6E8A-4147-A177-3AD203B41FA5}">
                      <a16:colId xmlns:a16="http://schemas.microsoft.com/office/drawing/2014/main" val="3460872777"/>
                    </a:ext>
                  </a:extLst>
                </a:gridCol>
                <a:gridCol w="2918404">
                  <a:extLst>
                    <a:ext uri="{9D8B030D-6E8A-4147-A177-3AD203B41FA5}">
                      <a16:colId xmlns:a16="http://schemas.microsoft.com/office/drawing/2014/main" val="3929844881"/>
                    </a:ext>
                  </a:extLst>
                </a:gridCol>
              </a:tblGrid>
              <a:tr h="131696">
                <a:tc gridSpan="2">
                  <a:txBody>
                    <a:bodyPr/>
                    <a:lstStyle/>
                    <a:p>
                      <a:pPr marL="0" marR="0">
                        <a:spcBef>
                          <a:spcPts val="0"/>
                        </a:spcBef>
                        <a:spcAft>
                          <a:spcPts val="0"/>
                        </a:spcAft>
                      </a:pPr>
                      <a:r>
                        <a:rPr lang="en-US" sz="900" dirty="0">
                          <a:effectLst/>
                        </a:rPr>
                        <a:t>Day 2 PM Focus – Right Heart Catheterization: Connection is Crucial/Application </a:t>
                      </a:r>
                      <a:endParaRPr lang="en-US" sz="900" dirty="0">
                        <a:effectLst/>
                        <a:latin typeface="Century Schoolbook" panose="02040604050505020304" pitchFamily="18" charset="0"/>
                        <a:ea typeface="Times New Roman" panose="02020603050405020304" pitchFamily="18" charset="0"/>
                        <a:cs typeface="Times New Roman" panose="02020603050405020304" pitchFamily="18" charset="0"/>
                      </a:endParaRPr>
                    </a:p>
                  </a:txBody>
                  <a:tcPr marL="121920" marR="121920" marT="34290" marB="3429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9285D"/>
                    </a:solidFill>
                  </a:tcPr>
                </a:tc>
                <a:tc hMerge="1">
                  <a:txBody>
                    <a:bodyPr/>
                    <a:lstStyle/>
                    <a:p>
                      <a:pPr algn="l"/>
                      <a:endParaRPr lang="en-US" sz="1100" dirty="0">
                        <a:latin typeface="+mn-lt"/>
                        <a:cs typeface="Arial" panose="020B0604020202020204" pitchFamily="34" charset="0"/>
                      </a:endParaRP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9285D"/>
                    </a:solidFill>
                  </a:tcPr>
                </a:tc>
                <a:extLst>
                  <a:ext uri="{0D108BD9-81ED-4DB2-BD59-A6C34878D82A}">
                    <a16:rowId xmlns:a16="http://schemas.microsoft.com/office/drawing/2014/main" val="150405150"/>
                  </a:ext>
                </a:extLst>
              </a:tr>
              <a:tr h="131696">
                <a:tc>
                  <a:txBody>
                    <a:bodyPr/>
                    <a:lstStyle/>
                    <a:p>
                      <a:pPr algn="r"/>
                      <a:r>
                        <a:rPr lang="en-US" sz="1000" b="1" dirty="0">
                          <a:solidFill>
                            <a:srgbClr val="19285D"/>
                          </a:solidFill>
                          <a:latin typeface="+mn-lt"/>
                          <a:cs typeface="Arial" panose="020B0604020202020204" pitchFamily="34" charset="0"/>
                        </a:rPr>
                        <a:t>12:00-1:15 pm</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LUNCH</a:t>
                      </a: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762979764"/>
                  </a:ext>
                </a:extLst>
              </a:tr>
              <a:tr h="131696">
                <a:tc>
                  <a:txBody>
                    <a:bodyPr/>
                    <a:lstStyle/>
                    <a:p>
                      <a:pPr algn="r"/>
                      <a:r>
                        <a:rPr lang="en-US" sz="1000" b="1" dirty="0">
                          <a:solidFill>
                            <a:srgbClr val="19285D"/>
                          </a:solidFill>
                          <a:latin typeface="+mn-lt"/>
                          <a:cs typeface="Arial" panose="020B0604020202020204" pitchFamily="34" charset="0"/>
                        </a:rPr>
                        <a:t>1:15-2:15 pm</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Lead the Dialogue: Listening/Questioning</a:t>
                      </a: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769089221"/>
                  </a:ext>
                </a:extLst>
              </a:tr>
              <a:tr h="131696">
                <a:tc>
                  <a:txBody>
                    <a:bodyPr/>
                    <a:lstStyle/>
                    <a:p>
                      <a:pPr marL="0" marR="0" lvl="0" indent="0" algn="r" defTabSz="412016" rtl="0" eaLnBrk="1" fontAlgn="auto" latinLnBrk="0" hangingPunct="0">
                        <a:lnSpc>
                          <a:spcPct val="100000"/>
                        </a:lnSpc>
                        <a:spcBef>
                          <a:spcPts val="0"/>
                        </a:spcBef>
                        <a:spcAft>
                          <a:spcPts val="0"/>
                        </a:spcAft>
                        <a:buClrTx/>
                        <a:buSzTx/>
                        <a:buFontTx/>
                        <a:buNone/>
                        <a:tabLst/>
                        <a:defRPr/>
                      </a:pPr>
                      <a:r>
                        <a:rPr lang="en-US" sz="1000" b="1" dirty="0">
                          <a:solidFill>
                            <a:srgbClr val="19285D"/>
                          </a:solidFill>
                          <a:latin typeface="+mn-lt"/>
                          <a:cs typeface="Arial" panose="020B0604020202020204" pitchFamily="34" charset="0"/>
                        </a:rPr>
                        <a:t>2:15-2:30 pm</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BREAK</a:t>
                      </a:r>
                      <a:endParaRPr lang="en-US" sz="1000" dirty="0">
                        <a:solidFill>
                          <a:srgbClr val="53565A"/>
                        </a:solidFill>
                        <a:latin typeface="+mn-lt"/>
                        <a:cs typeface="Arial" panose="020B0604020202020204" pitchFamily="34" charset="0"/>
                      </a:endParaRP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901434639"/>
                  </a:ext>
                </a:extLst>
              </a:tr>
              <a:tr h="131696">
                <a:tc>
                  <a:txBody>
                    <a:bodyPr/>
                    <a:lstStyle/>
                    <a:p>
                      <a:pPr algn="r"/>
                      <a:r>
                        <a:rPr lang="en-US" sz="1000" b="1" kern="1200" dirty="0">
                          <a:solidFill>
                            <a:srgbClr val="19285D"/>
                          </a:solidFill>
                          <a:latin typeface="+mn-lt"/>
                          <a:ea typeface="+mn-ea"/>
                          <a:cs typeface="Arial" panose="020B0604020202020204" pitchFamily="34" charset="0"/>
                        </a:rPr>
                        <a:t>2:30-3:45 pm</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Managing ‘Rabbit Holes’</a:t>
                      </a:r>
                      <a:endParaRPr lang="en-US" sz="1000" b="1" dirty="0">
                        <a:solidFill>
                          <a:srgbClr val="19285D"/>
                        </a:solidFill>
                        <a:latin typeface="+mn-lt"/>
                        <a:cs typeface="Arial" panose="020B0604020202020204" pitchFamily="34" charset="0"/>
                      </a:endParaRP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897116"/>
                  </a:ext>
                </a:extLst>
              </a:tr>
              <a:tr h="131696">
                <a:tc>
                  <a:txBody>
                    <a:bodyPr/>
                    <a:lstStyle/>
                    <a:p>
                      <a:pPr algn="r"/>
                      <a:r>
                        <a:rPr lang="en-US" sz="1000" b="1" kern="1200" dirty="0">
                          <a:solidFill>
                            <a:srgbClr val="19285D"/>
                          </a:solidFill>
                          <a:latin typeface="+mn-lt"/>
                          <a:ea typeface="+mn-ea"/>
                          <a:cs typeface="Arial" panose="020B0604020202020204" pitchFamily="34" charset="0"/>
                        </a:rPr>
                        <a:t>3:45-5:15 pm</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Dialogue Duos</a:t>
                      </a: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453478042"/>
                  </a:ext>
                </a:extLst>
              </a:tr>
            </a:tbl>
          </a:graphicData>
        </a:graphic>
      </p:graphicFrame>
      <p:sp>
        <p:nvSpPr>
          <p:cNvPr id="7" name="Isosceles Triangle 6">
            <a:extLst>
              <a:ext uri="{FF2B5EF4-FFF2-40B4-BE49-F238E27FC236}">
                <a16:creationId xmlns:a16="http://schemas.microsoft.com/office/drawing/2014/main" id="{936E9D8D-3407-B6B0-5A2D-AFA0072647B6}"/>
              </a:ext>
            </a:extLst>
          </p:cNvPr>
          <p:cNvSpPr/>
          <p:nvPr/>
        </p:nvSpPr>
        <p:spPr>
          <a:xfrm rot="5400000">
            <a:off x="50887" y="4623327"/>
            <a:ext cx="224950" cy="326722"/>
          </a:xfrm>
          <a:prstGeom prst="triangle">
            <a:avLst/>
          </a:prstGeom>
          <a:solidFill>
            <a:srgbClr val="C1D7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B119A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87963319"/>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6375" y="546100"/>
            <a:ext cx="4365625" cy="2455863"/>
          </a:xfrm>
        </p:spPr>
      </p:sp>
      <p:sp>
        <p:nvSpPr>
          <p:cNvPr id="3" name="Notes Placeholder 2"/>
          <p:cNvSpPr>
            <a:spLocks noGrp="1"/>
          </p:cNvSpPr>
          <p:nvPr>
            <p:ph type="body" idx="1"/>
          </p:nvPr>
        </p:nvSpPr>
        <p:spPr/>
        <p:txBody>
          <a:bodyPr/>
          <a:lstStyle/>
          <a:p>
            <a:pPr>
              <a:spcBef>
                <a:spcPts val="600"/>
              </a:spcBef>
            </a:pPr>
            <a:r>
              <a:rPr lang="en-US" b="1" dirty="0"/>
              <a:t>Ask</a:t>
            </a:r>
            <a:r>
              <a:rPr lang="en-US" dirty="0"/>
              <a:t>: </a:t>
            </a:r>
            <a:r>
              <a:rPr lang="en-US" sz="1200" i="1" dirty="0"/>
              <a:t>What are some questioning techniques you have used or heard of that are impactful with HCPs?</a:t>
            </a:r>
            <a:endParaRPr lang="en-US" dirty="0"/>
          </a:p>
          <a:p>
            <a:pPr>
              <a:spcBef>
                <a:spcPts val="600"/>
              </a:spcBef>
            </a:pPr>
            <a:r>
              <a:rPr lang="en-US" dirty="0"/>
              <a:t> </a:t>
            </a:r>
            <a:r>
              <a:rPr lang="en-US" b="1" dirty="0"/>
              <a:t>Allow</a:t>
            </a:r>
            <a:r>
              <a:rPr lang="en-US" dirty="0"/>
              <a:t> participants to respond.</a:t>
            </a:r>
          </a:p>
          <a:p>
            <a:pPr lvl="1">
              <a:spcBef>
                <a:spcPts val="600"/>
              </a:spcBef>
            </a:pPr>
            <a:r>
              <a:rPr lang="en-US" dirty="0"/>
              <a:t>Note: Participants may offer actual named techniques or simply offer examples of the types of questions that resonate; either is acceptable. The goal is to get them thinking about how premeditated their approach is to questioning, and therefore, how intentional and impactful the results may be.</a:t>
            </a:r>
          </a:p>
        </p:txBody>
      </p:sp>
      <p:sp>
        <p:nvSpPr>
          <p:cNvPr id="4" name="Rectangle 3">
            <a:extLst>
              <a:ext uri="{FF2B5EF4-FFF2-40B4-BE49-F238E27FC236}">
                <a16:creationId xmlns:a16="http://schemas.microsoft.com/office/drawing/2014/main" id="{A5C63DBB-92A9-2F9A-33F1-8028785C27E4}"/>
              </a:ext>
            </a:extLst>
          </p:cNvPr>
          <p:cNvSpPr/>
          <p:nvPr/>
        </p:nvSpPr>
        <p:spPr>
          <a:xfrm>
            <a:off x="116305" y="30115"/>
            <a:ext cx="4908120" cy="277785"/>
          </a:xfrm>
          <a:prstGeom prst="rect">
            <a:avLst/>
          </a:prstGeom>
        </p:spPr>
        <p:txBody>
          <a:bodyPr wrap="square" lIns="92217" tIns="46109" rIns="92217" bIns="46109" anchor="ctr">
            <a:spAutoFit/>
          </a:bodyPr>
          <a:lstStyle/>
          <a:p>
            <a:pPr algn="l">
              <a:spcBef>
                <a:spcPts val="403"/>
              </a:spcBef>
            </a:pPr>
            <a:r>
              <a:rPr lang="en-US" sz="1200" b="1" dirty="0">
                <a:solidFill>
                  <a:schemeClr val="bg1"/>
                </a:solidFill>
                <a:latin typeface="Arial" panose="020B0604020202020204" pitchFamily="34" charset="0"/>
                <a:cs typeface="Arial" panose="020B0604020202020204" pitchFamily="34" charset="0"/>
              </a:rPr>
              <a:t>DAY 2: RCPS MASTERCLASS</a:t>
            </a:r>
          </a:p>
        </p:txBody>
      </p:sp>
      <p:graphicFrame>
        <p:nvGraphicFramePr>
          <p:cNvPr id="6" name="Table 5">
            <a:extLst>
              <a:ext uri="{FF2B5EF4-FFF2-40B4-BE49-F238E27FC236}">
                <a16:creationId xmlns:a16="http://schemas.microsoft.com/office/drawing/2014/main" id="{F1DD0CE9-ED24-136F-B2C9-09E00BB1CD08}"/>
              </a:ext>
            </a:extLst>
          </p:cNvPr>
          <p:cNvGraphicFramePr>
            <a:graphicFrameLocks noGrp="1"/>
          </p:cNvGraphicFramePr>
          <p:nvPr>
            <p:extLst>
              <p:ext uri="{D42A27DB-BD31-4B8C-83A1-F6EECF244321}">
                <p14:modId xmlns:p14="http://schemas.microsoft.com/office/powerpoint/2010/main" val="785432616"/>
              </p:ext>
            </p:extLst>
          </p:nvPr>
        </p:nvGraphicFramePr>
        <p:xfrm>
          <a:off x="239697" y="3348164"/>
          <a:ext cx="4310908" cy="883920"/>
        </p:xfrm>
        <a:graphic>
          <a:graphicData uri="http://schemas.openxmlformats.org/drawingml/2006/table">
            <a:tbl>
              <a:tblPr firstRow="1" bandRow="1">
                <a:tableStyleId>{5C22544A-7EE6-4342-B048-85BDC9FD1C3A}</a:tableStyleId>
              </a:tblPr>
              <a:tblGrid>
                <a:gridCol w="1399032">
                  <a:extLst>
                    <a:ext uri="{9D8B030D-6E8A-4147-A177-3AD203B41FA5}">
                      <a16:colId xmlns:a16="http://schemas.microsoft.com/office/drawing/2014/main" val="3460872777"/>
                    </a:ext>
                  </a:extLst>
                </a:gridCol>
                <a:gridCol w="2911876">
                  <a:extLst>
                    <a:ext uri="{9D8B030D-6E8A-4147-A177-3AD203B41FA5}">
                      <a16:colId xmlns:a16="http://schemas.microsoft.com/office/drawing/2014/main" val="3929844881"/>
                    </a:ext>
                  </a:extLst>
                </a:gridCol>
              </a:tblGrid>
              <a:tr h="0">
                <a:tc gridSpan="2">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white"/>
                          </a:solidFill>
                          <a:effectLst/>
                          <a:uLnTx/>
                          <a:uFillTx/>
                          <a:latin typeface="+mn-lt"/>
                          <a:ea typeface="+mn-ea"/>
                          <a:cs typeface="+mn-cs"/>
                        </a:rPr>
                        <a:t>Day 2 AM Focus – Right Heart Catheterization &amp; Our Patients</a:t>
                      </a:r>
                      <a:endParaRPr kumimoji="0" lang="en-US" sz="1000" b="1" i="0" u="none" strike="noStrike" kern="1200" cap="none" spc="0" normalizeH="0" baseline="0" noProof="0" dirty="0">
                        <a:ln>
                          <a:noFill/>
                        </a:ln>
                        <a:solidFill>
                          <a:prstClr val="white"/>
                        </a:solidFill>
                        <a:effectLst/>
                        <a:uLnTx/>
                        <a:uFillTx/>
                        <a:latin typeface="Century Schoolbook" panose="02040604050505020304" pitchFamily="18" charset="0"/>
                        <a:ea typeface="Times New Roman" panose="02020603050405020304" pitchFamily="18" charset="0"/>
                        <a:cs typeface="Times New Roman" panose="02020603050405020304" pitchFamily="18" charset="0"/>
                      </a:endParaRPr>
                    </a:p>
                  </a:txBody>
                  <a:tcPr marL="121920" marR="121920" marT="34290" marB="3429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9285D"/>
                    </a:solidFill>
                  </a:tcPr>
                </a:tc>
                <a:tc hMerge="1">
                  <a:txBody>
                    <a:bodyPr/>
                    <a:lstStyle/>
                    <a:p>
                      <a:pPr algn="l"/>
                      <a:endParaRPr lang="en-US" sz="1100" dirty="0">
                        <a:latin typeface="+mn-lt"/>
                        <a:cs typeface="Arial" panose="020B0604020202020204" pitchFamily="34" charset="0"/>
                      </a:endParaRP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9285D"/>
                    </a:solidFill>
                  </a:tcPr>
                </a:tc>
                <a:extLst>
                  <a:ext uri="{0D108BD9-81ED-4DB2-BD59-A6C34878D82A}">
                    <a16:rowId xmlns:a16="http://schemas.microsoft.com/office/drawing/2014/main" val="150405150"/>
                  </a:ext>
                </a:extLst>
              </a:tr>
              <a:tr h="0">
                <a:tc>
                  <a:txBody>
                    <a:bodyPr/>
                    <a:lstStyle/>
                    <a:p>
                      <a:pPr algn="r"/>
                      <a:r>
                        <a:rPr lang="en-US" sz="1000" b="1" dirty="0">
                          <a:solidFill>
                            <a:srgbClr val="19285D"/>
                          </a:solidFill>
                          <a:latin typeface="+mn-lt"/>
                          <a:cs typeface="Arial" panose="020B0604020202020204" pitchFamily="34" charset="0"/>
                        </a:rPr>
                        <a:t>9:30-10:00 am</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Ice Breaker</a:t>
                      </a: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62979764"/>
                  </a:ext>
                </a:extLst>
              </a:tr>
              <a:tr h="0">
                <a:tc>
                  <a:txBody>
                    <a:bodyPr/>
                    <a:lstStyle/>
                    <a:p>
                      <a:pPr algn="r"/>
                      <a:r>
                        <a:rPr lang="en-US" sz="1000" b="1" dirty="0">
                          <a:solidFill>
                            <a:srgbClr val="19285D"/>
                          </a:solidFill>
                          <a:latin typeface="+mn-lt"/>
                          <a:cs typeface="Arial" panose="020B0604020202020204" pitchFamily="34" charset="0"/>
                        </a:rPr>
                        <a:t>9:30-10:45 am </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spcBef>
                          <a:spcPts val="0"/>
                        </a:spcBef>
                        <a:spcAft>
                          <a:spcPts val="0"/>
                        </a:spcAft>
                      </a:pPr>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RHC Clinical Cultivator</a:t>
                      </a: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30955845"/>
                  </a:ext>
                </a:extLst>
              </a:tr>
              <a:tr h="0">
                <a:tc>
                  <a:txBody>
                    <a:bodyPr/>
                    <a:lstStyle/>
                    <a:p>
                      <a:pPr algn="r"/>
                      <a:r>
                        <a:rPr lang="en-US" sz="1000" b="1" kern="1200" dirty="0">
                          <a:solidFill>
                            <a:srgbClr val="19285D"/>
                          </a:solidFill>
                          <a:latin typeface="+mn-lt"/>
                          <a:ea typeface="+mn-ea"/>
                          <a:cs typeface="Arial" panose="020B0604020202020204" pitchFamily="34" charset="0"/>
                        </a:rPr>
                        <a:t>11:15 am-12:00 pm </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Patient Identifiers</a:t>
                      </a:r>
                      <a:endParaRPr lang="en-US" sz="1000" b="1" dirty="0">
                        <a:solidFill>
                          <a:srgbClr val="19285D"/>
                        </a:solidFill>
                        <a:latin typeface="+mn-lt"/>
                        <a:cs typeface="Arial" panose="020B0604020202020204" pitchFamily="34" charset="0"/>
                      </a:endParaRP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897116"/>
                  </a:ext>
                </a:extLst>
              </a:tr>
            </a:tbl>
          </a:graphicData>
        </a:graphic>
      </p:graphicFrame>
      <p:graphicFrame>
        <p:nvGraphicFramePr>
          <p:cNvPr id="7" name="Table 6">
            <a:extLst>
              <a:ext uri="{FF2B5EF4-FFF2-40B4-BE49-F238E27FC236}">
                <a16:creationId xmlns:a16="http://schemas.microsoft.com/office/drawing/2014/main" id="{5D87B3C2-0266-A151-D0D5-F80498FFF76D}"/>
              </a:ext>
            </a:extLst>
          </p:cNvPr>
          <p:cNvGraphicFramePr>
            <a:graphicFrameLocks noGrp="1"/>
          </p:cNvGraphicFramePr>
          <p:nvPr>
            <p:extLst>
              <p:ext uri="{D42A27DB-BD31-4B8C-83A1-F6EECF244321}">
                <p14:modId xmlns:p14="http://schemas.microsoft.com/office/powerpoint/2010/main" val="836151540"/>
              </p:ext>
            </p:extLst>
          </p:nvPr>
        </p:nvGraphicFramePr>
        <p:xfrm>
          <a:off x="239697" y="4230065"/>
          <a:ext cx="4315702" cy="1310640"/>
        </p:xfrm>
        <a:graphic>
          <a:graphicData uri="http://schemas.openxmlformats.org/drawingml/2006/table">
            <a:tbl>
              <a:tblPr firstRow="1" bandRow="1">
                <a:tableStyleId>{5C22544A-7EE6-4342-B048-85BDC9FD1C3A}</a:tableStyleId>
              </a:tblPr>
              <a:tblGrid>
                <a:gridCol w="1397298">
                  <a:extLst>
                    <a:ext uri="{9D8B030D-6E8A-4147-A177-3AD203B41FA5}">
                      <a16:colId xmlns:a16="http://schemas.microsoft.com/office/drawing/2014/main" val="3460872777"/>
                    </a:ext>
                  </a:extLst>
                </a:gridCol>
                <a:gridCol w="2918404">
                  <a:extLst>
                    <a:ext uri="{9D8B030D-6E8A-4147-A177-3AD203B41FA5}">
                      <a16:colId xmlns:a16="http://schemas.microsoft.com/office/drawing/2014/main" val="3929844881"/>
                    </a:ext>
                  </a:extLst>
                </a:gridCol>
              </a:tblGrid>
              <a:tr h="131696">
                <a:tc gridSpan="2">
                  <a:txBody>
                    <a:bodyPr/>
                    <a:lstStyle/>
                    <a:p>
                      <a:pPr marL="0" marR="0">
                        <a:spcBef>
                          <a:spcPts val="0"/>
                        </a:spcBef>
                        <a:spcAft>
                          <a:spcPts val="0"/>
                        </a:spcAft>
                      </a:pPr>
                      <a:r>
                        <a:rPr lang="en-US" sz="900" dirty="0">
                          <a:effectLst/>
                        </a:rPr>
                        <a:t>Day 2 PM Focus – Right Heart Catheterization: Connection is Crucial/Application </a:t>
                      </a:r>
                      <a:endParaRPr lang="en-US" sz="900" dirty="0">
                        <a:effectLst/>
                        <a:latin typeface="Century Schoolbook" panose="02040604050505020304" pitchFamily="18" charset="0"/>
                        <a:ea typeface="Times New Roman" panose="02020603050405020304" pitchFamily="18" charset="0"/>
                        <a:cs typeface="Times New Roman" panose="02020603050405020304" pitchFamily="18" charset="0"/>
                      </a:endParaRPr>
                    </a:p>
                  </a:txBody>
                  <a:tcPr marL="121920" marR="121920" marT="34290" marB="3429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9285D"/>
                    </a:solidFill>
                  </a:tcPr>
                </a:tc>
                <a:tc hMerge="1">
                  <a:txBody>
                    <a:bodyPr/>
                    <a:lstStyle/>
                    <a:p>
                      <a:pPr algn="l"/>
                      <a:endParaRPr lang="en-US" sz="1100" dirty="0">
                        <a:latin typeface="+mn-lt"/>
                        <a:cs typeface="Arial" panose="020B0604020202020204" pitchFamily="34" charset="0"/>
                      </a:endParaRP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9285D"/>
                    </a:solidFill>
                  </a:tcPr>
                </a:tc>
                <a:extLst>
                  <a:ext uri="{0D108BD9-81ED-4DB2-BD59-A6C34878D82A}">
                    <a16:rowId xmlns:a16="http://schemas.microsoft.com/office/drawing/2014/main" val="150405150"/>
                  </a:ext>
                </a:extLst>
              </a:tr>
              <a:tr h="131696">
                <a:tc>
                  <a:txBody>
                    <a:bodyPr/>
                    <a:lstStyle/>
                    <a:p>
                      <a:pPr algn="r"/>
                      <a:r>
                        <a:rPr lang="en-US" sz="1000" b="1" dirty="0">
                          <a:solidFill>
                            <a:srgbClr val="19285D"/>
                          </a:solidFill>
                          <a:latin typeface="+mn-lt"/>
                          <a:cs typeface="Arial" panose="020B0604020202020204" pitchFamily="34" charset="0"/>
                        </a:rPr>
                        <a:t>12:00-1:15 pm</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LUNCH</a:t>
                      </a: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762979764"/>
                  </a:ext>
                </a:extLst>
              </a:tr>
              <a:tr h="131696">
                <a:tc>
                  <a:txBody>
                    <a:bodyPr/>
                    <a:lstStyle/>
                    <a:p>
                      <a:pPr algn="r"/>
                      <a:r>
                        <a:rPr lang="en-US" sz="1000" b="1" dirty="0">
                          <a:solidFill>
                            <a:srgbClr val="19285D"/>
                          </a:solidFill>
                          <a:latin typeface="+mn-lt"/>
                          <a:cs typeface="Arial" panose="020B0604020202020204" pitchFamily="34" charset="0"/>
                        </a:rPr>
                        <a:t>1:15-2:15 pm</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Lead the Dialogue: Listening/Questioning</a:t>
                      </a: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769089221"/>
                  </a:ext>
                </a:extLst>
              </a:tr>
              <a:tr h="131696">
                <a:tc>
                  <a:txBody>
                    <a:bodyPr/>
                    <a:lstStyle/>
                    <a:p>
                      <a:pPr marL="0" marR="0" lvl="0" indent="0" algn="r" defTabSz="412016" rtl="0" eaLnBrk="1" fontAlgn="auto" latinLnBrk="0" hangingPunct="0">
                        <a:lnSpc>
                          <a:spcPct val="100000"/>
                        </a:lnSpc>
                        <a:spcBef>
                          <a:spcPts val="0"/>
                        </a:spcBef>
                        <a:spcAft>
                          <a:spcPts val="0"/>
                        </a:spcAft>
                        <a:buClrTx/>
                        <a:buSzTx/>
                        <a:buFontTx/>
                        <a:buNone/>
                        <a:tabLst/>
                        <a:defRPr/>
                      </a:pPr>
                      <a:r>
                        <a:rPr lang="en-US" sz="1000" b="1" dirty="0">
                          <a:solidFill>
                            <a:srgbClr val="19285D"/>
                          </a:solidFill>
                          <a:latin typeface="+mn-lt"/>
                          <a:cs typeface="Arial" panose="020B0604020202020204" pitchFamily="34" charset="0"/>
                        </a:rPr>
                        <a:t>2:15-2:30 pm</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BREAK</a:t>
                      </a:r>
                      <a:endParaRPr lang="en-US" sz="1000" dirty="0">
                        <a:solidFill>
                          <a:srgbClr val="53565A"/>
                        </a:solidFill>
                        <a:latin typeface="+mn-lt"/>
                        <a:cs typeface="Arial" panose="020B0604020202020204" pitchFamily="34" charset="0"/>
                      </a:endParaRP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901434639"/>
                  </a:ext>
                </a:extLst>
              </a:tr>
              <a:tr h="131696">
                <a:tc>
                  <a:txBody>
                    <a:bodyPr/>
                    <a:lstStyle/>
                    <a:p>
                      <a:pPr algn="r"/>
                      <a:r>
                        <a:rPr lang="en-US" sz="1000" b="1" kern="1200" dirty="0">
                          <a:solidFill>
                            <a:srgbClr val="19285D"/>
                          </a:solidFill>
                          <a:latin typeface="+mn-lt"/>
                          <a:ea typeface="+mn-ea"/>
                          <a:cs typeface="Arial" panose="020B0604020202020204" pitchFamily="34" charset="0"/>
                        </a:rPr>
                        <a:t>2:30-3:45 pm</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Managing ‘Rabbit Holes’</a:t>
                      </a:r>
                      <a:endParaRPr lang="en-US" sz="1000" b="1" dirty="0">
                        <a:solidFill>
                          <a:srgbClr val="19285D"/>
                        </a:solidFill>
                        <a:latin typeface="+mn-lt"/>
                        <a:cs typeface="Arial" panose="020B0604020202020204" pitchFamily="34" charset="0"/>
                      </a:endParaRP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897116"/>
                  </a:ext>
                </a:extLst>
              </a:tr>
              <a:tr h="131696">
                <a:tc>
                  <a:txBody>
                    <a:bodyPr/>
                    <a:lstStyle/>
                    <a:p>
                      <a:pPr algn="r"/>
                      <a:r>
                        <a:rPr lang="en-US" sz="1000" b="1" kern="1200" dirty="0">
                          <a:solidFill>
                            <a:srgbClr val="19285D"/>
                          </a:solidFill>
                          <a:latin typeface="+mn-lt"/>
                          <a:ea typeface="+mn-ea"/>
                          <a:cs typeface="Arial" panose="020B0604020202020204" pitchFamily="34" charset="0"/>
                        </a:rPr>
                        <a:t>3:45-5:15 pm</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Dialogue Duos</a:t>
                      </a: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453478042"/>
                  </a:ext>
                </a:extLst>
              </a:tr>
            </a:tbl>
          </a:graphicData>
        </a:graphic>
      </p:graphicFrame>
      <p:sp>
        <p:nvSpPr>
          <p:cNvPr id="8" name="Isosceles Triangle 7">
            <a:extLst>
              <a:ext uri="{FF2B5EF4-FFF2-40B4-BE49-F238E27FC236}">
                <a16:creationId xmlns:a16="http://schemas.microsoft.com/office/drawing/2014/main" id="{387FFF16-EA56-A077-6D05-1B8CF54C394D}"/>
              </a:ext>
            </a:extLst>
          </p:cNvPr>
          <p:cNvSpPr/>
          <p:nvPr/>
        </p:nvSpPr>
        <p:spPr>
          <a:xfrm rot="5400000">
            <a:off x="50887" y="4623327"/>
            <a:ext cx="224950" cy="326722"/>
          </a:xfrm>
          <a:prstGeom prst="triangle">
            <a:avLst/>
          </a:prstGeom>
          <a:solidFill>
            <a:srgbClr val="C1D7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B119A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24034080"/>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6375" y="546100"/>
            <a:ext cx="4365625" cy="2455863"/>
          </a:xfrm>
        </p:spPr>
      </p:sp>
      <p:sp>
        <p:nvSpPr>
          <p:cNvPr id="3" name="Notes Placeholder 2"/>
          <p:cNvSpPr>
            <a:spLocks noGrp="1"/>
          </p:cNvSpPr>
          <p:nvPr>
            <p:ph type="body" idx="1"/>
          </p:nvPr>
        </p:nvSpPr>
        <p:spPr>
          <a:xfrm>
            <a:off x="4758723" y="875838"/>
            <a:ext cx="4290027" cy="5982162"/>
          </a:xfrm>
        </p:spPr>
        <p:txBody>
          <a:bodyPr/>
          <a:lstStyle/>
          <a:p>
            <a:r>
              <a:rPr lang="en-US" sz="850" b="1" dirty="0"/>
              <a:t>Say</a:t>
            </a:r>
            <a:r>
              <a:rPr lang="en-US" sz="850" dirty="0"/>
              <a:t>: </a:t>
            </a:r>
            <a:r>
              <a:rPr lang="en-US" sz="850" i="1" dirty="0"/>
              <a:t>When asking impactful questions, there are different potential techniques to apply, depending on your communication style and the needs of the moment.</a:t>
            </a:r>
          </a:p>
          <a:p>
            <a:r>
              <a:rPr lang="en-US" sz="850" b="1" dirty="0"/>
              <a:t>Say</a:t>
            </a:r>
            <a:r>
              <a:rPr lang="en-US" sz="850" dirty="0"/>
              <a:t>:</a:t>
            </a:r>
          </a:p>
          <a:p>
            <a:pPr lvl="1"/>
            <a:r>
              <a:rPr lang="en-US" sz="850" i="1" dirty="0"/>
              <a:t>Question Storming</a:t>
            </a:r>
            <a:r>
              <a:rPr lang="en-US" sz="850" b="1" i="1" dirty="0"/>
              <a:t> </a:t>
            </a:r>
            <a:r>
              <a:rPr lang="en-US" sz="850" i="1" dirty="0"/>
              <a:t>gives you different ways to look at the situation. </a:t>
            </a:r>
          </a:p>
          <a:p>
            <a:pPr marL="822960" lvl="2" indent="-171450">
              <a:buClr>
                <a:srgbClr val="C1D72E"/>
              </a:buClr>
              <a:buFont typeface="Wingdings" panose="05000000000000000000" pitchFamily="2" charset="2"/>
              <a:buChar char="§"/>
            </a:pPr>
            <a:r>
              <a:rPr lang="en-US" sz="850" i="1" dirty="0">
                <a:latin typeface="Arial" panose="020B0604020202020204" pitchFamily="34" charset="0"/>
                <a:cs typeface="Arial" panose="020B0604020202020204" pitchFamily="34" charset="0"/>
              </a:rPr>
              <a:t>Great results begin with great questions. Almost any problem can be solved with enough of the right questions.</a:t>
            </a:r>
          </a:p>
          <a:p>
            <a:pPr marL="822960" lvl="2" indent="-171450">
              <a:buClr>
                <a:srgbClr val="C1D72E"/>
              </a:buClr>
              <a:buFont typeface="Wingdings" panose="05000000000000000000" pitchFamily="2" charset="2"/>
              <a:buChar char="§"/>
              <a:defRPr/>
            </a:pPr>
            <a:r>
              <a:rPr lang="en-US" sz="850" i="1" dirty="0">
                <a:latin typeface="Arial" panose="020B0604020202020204" pitchFamily="34" charset="0"/>
                <a:cs typeface="Arial" panose="020B0604020202020204" pitchFamily="34" charset="0"/>
              </a:rPr>
              <a:t>While Question Storming is similar to brainstorming, its goal is to saturate the asker with options in advance, so that they may leverage these when the time comes to select which would be the most impactful in conversation. The expectation is that some of these questions will provide new openings and directions, based on the context at that time. </a:t>
            </a:r>
          </a:p>
          <a:p>
            <a:pPr marL="822960" lvl="2" indent="-171450">
              <a:buClr>
                <a:srgbClr val="C1D72E"/>
              </a:buClr>
              <a:buFont typeface="Wingdings" panose="05000000000000000000" pitchFamily="2" charset="2"/>
              <a:buChar char="§"/>
              <a:defRPr/>
            </a:pPr>
            <a:r>
              <a:rPr lang="en-US" sz="850" i="1" dirty="0">
                <a:latin typeface="Arial" panose="020B0604020202020204" pitchFamily="34" charset="0"/>
                <a:cs typeface="Arial" panose="020B0604020202020204" pitchFamily="34" charset="0"/>
              </a:rPr>
              <a:t>First, describe the situation. Then, identify what you want to change (the preferred result). Articulate your assessment of the situation. Generate as many questions as possible. All questions must be in first person (singular or plural). Use open-ended questions, not closed-ended. (“How can I?” rather than “Can I?”).</a:t>
            </a:r>
          </a:p>
          <a:p>
            <a:pPr marL="822960" lvl="2" indent="-171450">
              <a:buClr>
                <a:srgbClr val="C1D72E"/>
              </a:buClr>
              <a:buFont typeface="Wingdings" panose="05000000000000000000" pitchFamily="2" charset="2"/>
              <a:buChar char="§"/>
              <a:defRPr/>
            </a:pPr>
            <a:r>
              <a:rPr lang="en-US" sz="850" i="1" dirty="0">
                <a:latin typeface="Arial" panose="020B0604020202020204" pitchFamily="34" charset="0"/>
                <a:cs typeface="Arial" panose="020B0604020202020204" pitchFamily="34" charset="0"/>
              </a:rPr>
              <a:t>Use the fruits of this approach to fill in the blanks of a conversation, so you have potential question options for any moment (when appropriate; recall the importance of selective silence).</a:t>
            </a:r>
            <a:endParaRPr lang="en-US" sz="850" dirty="0">
              <a:latin typeface="Arial" panose="020B0604020202020204" pitchFamily="34" charset="0"/>
              <a:cs typeface="Arial" panose="020B0604020202020204" pitchFamily="34" charset="0"/>
            </a:endParaRPr>
          </a:p>
          <a:p>
            <a:pPr lvl="1"/>
            <a:r>
              <a:rPr lang="en-US" sz="850" i="1" dirty="0"/>
              <a:t>Appreciative Inquiry is a process for focusing on doing more of what is already working, rather than focusing on fixing problems. </a:t>
            </a:r>
          </a:p>
          <a:p>
            <a:pPr marL="822960" lvl="2" indent="-171450">
              <a:buClr>
                <a:srgbClr val="C1D72E"/>
              </a:buClr>
              <a:buFont typeface="Wingdings" panose="05000000000000000000" pitchFamily="2" charset="2"/>
              <a:buChar char="§"/>
              <a:defRPr/>
            </a:pPr>
            <a:r>
              <a:rPr lang="en-US" sz="850" i="1" dirty="0">
                <a:latin typeface="Arial" panose="020B0604020202020204" pitchFamily="34" charset="0"/>
                <a:cs typeface="Arial" panose="020B0604020202020204" pitchFamily="34" charset="0"/>
              </a:rPr>
              <a:t>Appreciative Inquiry focuses on possibilities, on discovering what is most effective, what is already working, what the HCP’s core strengths are, etc.</a:t>
            </a:r>
          </a:p>
          <a:p>
            <a:pPr marL="822960" lvl="2" indent="-171450">
              <a:buClr>
                <a:srgbClr val="C1D72E"/>
              </a:buClr>
              <a:buFont typeface="Wingdings" panose="05000000000000000000" pitchFamily="2" charset="2"/>
              <a:buChar char="§"/>
              <a:defRPr/>
            </a:pPr>
            <a:r>
              <a:rPr lang="en-US" sz="850" i="1" dirty="0">
                <a:latin typeface="Arial" panose="020B0604020202020204" pitchFamily="34" charset="0"/>
                <a:cs typeface="Arial" panose="020B0604020202020204" pitchFamily="34" charset="0"/>
              </a:rPr>
              <a:t>At its core, Appreciative Inquiry believes that positive phrasing leads to positive results. It is based on the non-violent communication movement used in negotiations. </a:t>
            </a:r>
          </a:p>
          <a:p>
            <a:pPr marL="822960" lvl="2" indent="-171450">
              <a:buClr>
                <a:srgbClr val="C1D72E"/>
              </a:buClr>
              <a:buFont typeface="Wingdings" panose="05000000000000000000" pitchFamily="2" charset="2"/>
              <a:buChar char="§"/>
              <a:defRPr/>
            </a:pPr>
            <a:r>
              <a:rPr lang="en-US" sz="850" i="1" dirty="0">
                <a:latin typeface="Arial" panose="020B0604020202020204" pitchFamily="34" charset="0"/>
                <a:cs typeface="Arial" panose="020B0604020202020204" pitchFamily="34" charset="0"/>
              </a:rPr>
              <a:t>Research has found that phrasing statements using Appreciative Inquiry practices reduces defensiveness and increases cooperation.</a:t>
            </a:r>
          </a:p>
          <a:p>
            <a:pPr marL="822960" lvl="2" indent="-171450">
              <a:buClr>
                <a:srgbClr val="C1D72E"/>
              </a:buClr>
              <a:buFont typeface="Wingdings" panose="05000000000000000000" pitchFamily="2" charset="2"/>
              <a:buChar char="§"/>
              <a:defRPr/>
            </a:pPr>
            <a:r>
              <a:rPr lang="en-US" sz="850" i="1" dirty="0">
                <a:latin typeface="Arial" panose="020B0604020202020204" pitchFamily="34" charset="0"/>
                <a:cs typeface="Arial" panose="020B0604020202020204" pitchFamily="34" charset="0"/>
              </a:rPr>
              <a:t>Behavioral research has found that increased cooperation leads to more creative solutions, better results, and more sustainability of actions.</a:t>
            </a:r>
          </a:p>
          <a:p>
            <a:pPr marL="822960" lvl="2" indent="-171450">
              <a:buClr>
                <a:srgbClr val="C1D72E"/>
              </a:buClr>
              <a:buFont typeface="Wingdings" panose="05000000000000000000" pitchFamily="2" charset="2"/>
              <a:buChar char="§"/>
              <a:defRPr/>
            </a:pPr>
            <a:r>
              <a:rPr lang="en-US" sz="850" i="1" dirty="0">
                <a:latin typeface="Arial" panose="020B0604020202020204" pitchFamily="34" charset="0"/>
                <a:cs typeface="Arial" panose="020B0604020202020204" pitchFamily="34" charset="0"/>
              </a:rPr>
              <a:t>A simple example would be to change “What is not working?” to “What would you like to have more of?”</a:t>
            </a:r>
            <a:endParaRPr lang="en-US" sz="850" dirty="0">
              <a:latin typeface="Arial" panose="020B0604020202020204" pitchFamily="34" charset="0"/>
              <a:cs typeface="Arial" panose="020B0604020202020204" pitchFamily="34" charset="0"/>
            </a:endParaRPr>
          </a:p>
          <a:p>
            <a:pPr lvl="1"/>
            <a:r>
              <a:rPr lang="en-US" sz="850" i="1" dirty="0"/>
              <a:t>Purposeful Questioning is a strategy that works like a funnel. It uses the tactics of clarifying and verifying to define the perceived and unperceived needs of others.</a:t>
            </a:r>
          </a:p>
          <a:p>
            <a:pPr marL="822960" lvl="2" indent="-171450">
              <a:buClr>
                <a:srgbClr val="C1D72E"/>
              </a:buClr>
              <a:buFont typeface="Wingdings" panose="05000000000000000000" pitchFamily="2" charset="2"/>
              <a:buChar char="§"/>
              <a:defRPr/>
            </a:pPr>
            <a:r>
              <a:rPr lang="en-US" sz="850" i="1" dirty="0">
                <a:latin typeface="Arial" panose="020B0604020202020204" pitchFamily="34" charset="0"/>
                <a:cs typeface="Arial" panose="020B0604020202020204" pitchFamily="34" charset="0"/>
              </a:rPr>
              <a:t>It is kind of like collecting information in the top of your head and refining it before it comes out of your mouth or the bottom of the funnel as a solution. </a:t>
            </a:r>
          </a:p>
          <a:p>
            <a:pPr marL="822960" lvl="2" indent="-171450">
              <a:buClr>
                <a:srgbClr val="C1D72E"/>
              </a:buClr>
              <a:buFont typeface="Wingdings" panose="05000000000000000000" pitchFamily="2" charset="2"/>
              <a:buChar char="§"/>
              <a:defRPr/>
            </a:pPr>
            <a:r>
              <a:rPr lang="en-US" sz="850" dirty="0">
                <a:latin typeface="Arial" panose="020B0604020202020204" pitchFamily="34" charset="0"/>
                <a:cs typeface="Arial" panose="020B0604020202020204" pitchFamily="34" charset="0"/>
              </a:rPr>
              <a:t>Note: Use the next slide, if needed, to visually explain this technique.</a:t>
            </a:r>
          </a:p>
          <a:p>
            <a:pPr marL="822960" lvl="2" indent="-171450">
              <a:spcBef>
                <a:spcPts val="600"/>
              </a:spcBef>
              <a:buClr>
                <a:srgbClr val="C1D72E"/>
              </a:buClr>
              <a:buFont typeface="Wingdings" panose="05000000000000000000" pitchFamily="2" charset="2"/>
              <a:buChar char="§"/>
              <a:defRPr/>
            </a:pPr>
            <a:endParaRPr lang="en-US" sz="800" i="1" dirty="0">
              <a:latin typeface="Calibri" panose="020F0502020204030204" pitchFamily="34" charset="0"/>
              <a:cs typeface="Calibri" panose="020F0502020204030204" pitchFamily="34" charset="0"/>
            </a:endParaRPr>
          </a:p>
          <a:p>
            <a:endParaRPr lang="en-US" sz="800" dirty="0"/>
          </a:p>
        </p:txBody>
      </p:sp>
      <p:sp>
        <p:nvSpPr>
          <p:cNvPr id="4" name="Rectangle 3">
            <a:extLst>
              <a:ext uri="{FF2B5EF4-FFF2-40B4-BE49-F238E27FC236}">
                <a16:creationId xmlns:a16="http://schemas.microsoft.com/office/drawing/2014/main" id="{24E8372F-690A-95B5-B767-E0A934C39DE4}"/>
              </a:ext>
            </a:extLst>
          </p:cNvPr>
          <p:cNvSpPr/>
          <p:nvPr/>
        </p:nvSpPr>
        <p:spPr>
          <a:xfrm>
            <a:off x="116305" y="30115"/>
            <a:ext cx="4908120" cy="277785"/>
          </a:xfrm>
          <a:prstGeom prst="rect">
            <a:avLst/>
          </a:prstGeom>
        </p:spPr>
        <p:txBody>
          <a:bodyPr wrap="square" lIns="92217" tIns="46109" rIns="92217" bIns="46109" anchor="ctr">
            <a:spAutoFit/>
          </a:bodyPr>
          <a:lstStyle/>
          <a:p>
            <a:pPr algn="l">
              <a:spcBef>
                <a:spcPts val="403"/>
              </a:spcBef>
            </a:pPr>
            <a:r>
              <a:rPr lang="en-US" sz="1200" b="1" dirty="0">
                <a:solidFill>
                  <a:schemeClr val="bg1"/>
                </a:solidFill>
                <a:latin typeface="Arial" panose="020B0604020202020204" pitchFamily="34" charset="0"/>
                <a:cs typeface="Arial" panose="020B0604020202020204" pitchFamily="34" charset="0"/>
              </a:rPr>
              <a:t>DAY 2: RCPS MASTERCLASS</a:t>
            </a:r>
          </a:p>
        </p:txBody>
      </p:sp>
      <p:graphicFrame>
        <p:nvGraphicFramePr>
          <p:cNvPr id="5" name="Table 4">
            <a:extLst>
              <a:ext uri="{FF2B5EF4-FFF2-40B4-BE49-F238E27FC236}">
                <a16:creationId xmlns:a16="http://schemas.microsoft.com/office/drawing/2014/main" id="{346FD3DA-A340-1636-ABB5-A1319D09174C}"/>
              </a:ext>
            </a:extLst>
          </p:cNvPr>
          <p:cNvGraphicFramePr>
            <a:graphicFrameLocks noGrp="1"/>
          </p:cNvGraphicFramePr>
          <p:nvPr>
            <p:extLst>
              <p:ext uri="{D42A27DB-BD31-4B8C-83A1-F6EECF244321}">
                <p14:modId xmlns:p14="http://schemas.microsoft.com/office/powerpoint/2010/main" val="785432616"/>
              </p:ext>
            </p:extLst>
          </p:nvPr>
        </p:nvGraphicFramePr>
        <p:xfrm>
          <a:off x="239697" y="3348164"/>
          <a:ext cx="4310908" cy="883920"/>
        </p:xfrm>
        <a:graphic>
          <a:graphicData uri="http://schemas.openxmlformats.org/drawingml/2006/table">
            <a:tbl>
              <a:tblPr firstRow="1" bandRow="1">
                <a:tableStyleId>{5C22544A-7EE6-4342-B048-85BDC9FD1C3A}</a:tableStyleId>
              </a:tblPr>
              <a:tblGrid>
                <a:gridCol w="1399032">
                  <a:extLst>
                    <a:ext uri="{9D8B030D-6E8A-4147-A177-3AD203B41FA5}">
                      <a16:colId xmlns:a16="http://schemas.microsoft.com/office/drawing/2014/main" val="3460872777"/>
                    </a:ext>
                  </a:extLst>
                </a:gridCol>
                <a:gridCol w="2911876">
                  <a:extLst>
                    <a:ext uri="{9D8B030D-6E8A-4147-A177-3AD203B41FA5}">
                      <a16:colId xmlns:a16="http://schemas.microsoft.com/office/drawing/2014/main" val="3929844881"/>
                    </a:ext>
                  </a:extLst>
                </a:gridCol>
              </a:tblGrid>
              <a:tr h="0">
                <a:tc gridSpan="2">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white"/>
                          </a:solidFill>
                          <a:effectLst/>
                          <a:uLnTx/>
                          <a:uFillTx/>
                          <a:latin typeface="+mn-lt"/>
                          <a:ea typeface="+mn-ea"/>
                          <a:cs typeface="+mn-cs"/>
                        </a:rPr>
                        <a:t>Day 2 AM Focus – Right Heart Catheterization &amp; Our Patients</a:t>
                      </a:r>
                      <a:endParaRPr kumimoji="0" lang="en-US" sz="1000" b="1" i="0" u="none" strike="noStrike" kern="1200" cap="none" spc="0" normalizeH="0" baseline="0" noProof="0" dirty="0">
                        <a:ln>
                          <a:noFill/>
                        </a:ln>
                        <a:solidFill>
                          <a:prstClr val="white"/>
                        </a:solidFill>
                        <a:effectLst/>
                        <a:uLnTx/>
                        <a:uFillTx/>
                        <a:latin typeface="Century Schoolbook" panose="02040604050505020304" pitchFamily="18" charset="0"/>
                        <a:ea typeface="Times New Roman" panose="02020603050405020304" pitchFamily="18" charset="0"/>
                        <a:cs typeface="Times New Roman" panose="02020603050405020304" pitchFamily="18" charset="0"/>
                      </a:endParaRPr>
                    </a:p>
                  </a:txBody>
                  <a:tcPr marL="121920" marR="121920" marT="34290" marB="3429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9285D"/>
                    </a:solidFill>
                  </a:tcPr>
                </a:tc>
                <a:tc hMerge="1">
                  <a:txBody>
                    <a:bodyPr/>
                    <a:lstStyle/>
                    <a:p>
                      <a:pPr algn="l"/>
                      <a:endParaRPr lang="en-US" sz="1100" dirty="0">
                        <a:latin typeface="+mn-lt"/>
                        <a:cs typeface="Arial" panose="020B0604020202020204" pitchFamily="34" charset="0"/>
                      </a:endParaRP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9285D"/>
                    </a:solidFill>
                  </a:tcPr>
                </a:tc>
                <a:extLst>
                  <a:ext uri="{0D108BD9-81ED-4DB2-BD59-A6C34878D82A}">
                    <a16:rowId xmlns:a16="http://schemas.microsoft.com/office/drawing/2014/main" val="150405150"/>
                  </a:ext>
                </a:extLst>
              </a:tr>
              <a:tr h="0">
                <a:tc>
                  <a:txBody>
                    <a:bodyPr/>
                    <a:lstStyle/>
                    <a:p>
                      <a:pPr algn="r"/>
                      <a:r>
                        <a:rPr lang="en-US" sz="1000" b="1" dirty="0">
                          <a:solidFill>
                            <a:srgbClr val="19285D"/>
                          </a:solidFill>
                          <a:latin typeface="+mn-lt"/>
                          <a:cs typeface="Arial" panose="020B0604020202020204" pitchFamily="34" charset="0"/>
                        </a:rPr>
                        <a:t>9:30-10:00 am</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Ice Breaker</a:t>
                      </a: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62979764"/>
                  </a:ext>
                </a:extLst>
              </a:tr>
              <a:tr h="0">
                <a:tc>
                  <a:txBody>
                    <a:bodyPr/>
                    <a:lstStyle/>
                    <a:p>
                      <a:pPr algn="r"/>
                      <a:r>
                        <a:rPr lang="en-US" sz="1000" b="1" dirty="0">
                          <a:solidFill>
                            <a:srgbClr val="19285D"/>
                          </a:solidFill>
                          <a:latin typeface="+mn-lt"/>
                          <a:cs typeface="Arial" panose="020B0604020202020204" pitchFamily="34" charset="0"/>
                        </a:rPr>
                        <a:t>9:30-10:45 am </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spcBef>
                          <a:spcPts val="0"/>
                        </a:spcBef>
                        <a:spcAft>
                          <a:spcPts val="0"/>
                        </a:spcAft>
                      </a:pPr>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RHC Clinical Cultivator</a:t>
                      </a: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30955845"/>
                  </a:ext>
                </a:extLst>
              </a:tr>
              <a:tr h="0">
                <a:tc>
                  <a:txBody>
                    <a:bodyPr/>
                    <a:lstStyle/>
                    <a:p>
                      <a:pPr algn="r"/>
                      <a:r>
                        <a:rPr lang="en-US" sz="1000" b="1" kern="1200" dirty="0">
                          <a:solidFill>
                            <a:srgbClr val="19285D"/>
                          </a:solidFill>
                          <a:latin typeface="+mn-lt"/>
                          <a:ea typeface="+mn-ea"/>
                          <a:cs typeface="Arial" panose="020B0604020202020204" pitchFamily="34" charset="0"/>
                        </a:rPr>
                        <a:t>11:15 am-12:00 pm </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Patient Identifiers</a:t>
                      </a:r>
                      <a:endParaRPr lang="en-US" sz="1000" b="1" dirty="0">
                        <a:solidFill>
                          <a:srgbClr val="19285D"/>
                        </a:solidFill>
                        <a:latin typeface="+mn-lt"/>
                        <a:cs typeface="Arial" panose="020B0604020202020204" pitchFamily="34" charset="0"/>
                      </a:endParaRP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897116"/>
                  </a:ext>
                </a:extLst>
              </a:tr>
            </a:tbl>
          </a:graphicData>
        </a:graphic>
      </p:graphicFrame>
      <p:graphicFrame>
        <p:nvGraphicFramePr>
          <p:cNvPr id="6" name="Table 5">
            <a:extLst>
              <a:ext uri="{FF2B5EF4-FFF2-40B4-BE49-F238E27FC236}">
                <a16:creationId xmlns:a16="http://schemas.microsoft.com/office/drawing/2014/main" id="{DAAFFF72-780A-2945-C12C-1D4C57A4FB38}"/>
              </a:ext>
            </a:extLst>
          </p:cNvPr>
          <p:cNvGraphicFramePr>
            <a:graphicFrameLocks noGrp="1"/>
          </p:cNvGraphicFramePr>
          <p:nvPr>
            <p:extLst>
              <p:ext uri="{D42A27DB-BD31-4B8C-83A1-F6EECF244321}">
                <p14:modId xmlns:p14="http://schemas.microsoft.com/office/powerpoint/2010/main" val="836151540"/>
              </p:ext>
            </p:extLst>
          </p:nvPr>
        </p:nvGraphicFramePr>
        <p:xfrm>
          <a:off x="239697" y="4230065"/>
          <a:ext cx="4315702" cy="1310640"/>
        </p:xfrm>
        <a:graphic>
          <a:graphicData uri="http://schemas.openxmlformats.org/drawingml/2006/table">
            <a:tbl>
              <a:tblPr firstRow="1" bandRow="1">
                <a:tableStyleId>{5C22544A-7EE6-4342-B048-85BDC9FD1C3A}</a:tableStyleId>
              </a:tblPr>
              <a:tblGrid>
                <a:gridCol w="1397298">
                  <a:extLst>
                    <a:ext uri="{9D8B030D-6E8A-4147-A177-3AD203B41FA5}">
                      <a16:colId xmlns:a16="http://schemas.microsoft.com/office/drawing/2014/main" val="3460872777"/>
                    </a:ext>
                  </a:extLst>
                </a:gridCol>
                <a:gridCol w="2918404">
                  <a:extLst>
                    <a:ext uri="{9D8B030D-6E8A-4147-A177-3AD203B41FA5}">
                      <a16:colId xmlns:a16="http://schemas.microsoft.com/office/drawing/2014/main" val="3929844881"/>
                    </a:ext>
                  </a:extLst>
                </a:gridCol>
              </a:tblGrid>
              <a:tr h="131696">
                <a:tc gridSpan="2">
                  <a:txBody>
                    <a:bodyPr/>
                    <a:lstStyle/>
                    <a:p>
                      <a:pPr marL="0" marR="0">
                        <a:spcBef>
                          <a:spcPts val="0"/>
                        </a:spcBef>
                        <a:spcAft>
                          <a:spcPts val="0"/>
                        </a:spcAft>
                      </a:pPr>
                      <a:r>
                        <a:rPr lang="en-US" sz="900" dirty="0">
                          <a:effectLst/>
                        </a:rPr>
                        <a:t>Day 2 PM Focus – Right Heart Catheterization: Connection is Crucial/Application </a:t>
                      </a:r>
                      <a:endParaRPr lang="en-US" sz="900" dirty="0">
                        <a:effectLst/>
                        <a:latin typeface="Century Schoolbook" panose="02040604050505020304" pitchFamily="18" charset="0"/>
                        <a:ea typeface="Times New Roman" panose="02020603050405020304" pitchFamily="18" charset="0"/>
                        <a:cs typeface="Times New Roman" panose="02020603050405020304" pitchFamily="18" charset="0"/>
                      </a:endParaRPr>
                    </a:p>
                  </a:txBody>
                  <a:tcPr marL="121920" marR="121920" marT="34290" marB="3429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9285D"/>
                    </a:solidFill>
                  </a:tcPr>
                </a:tc>
                <a:tc hMerge="1">
                  <a:txBody>
                    <a:bodyPr/>
                    <a:lstStyle/>
                    <a:p>
                      <a:pPr algn="l"/>
                      <a:endParaRPr lang="en-US" sz="1100" dirty="0">
                        <a:latin typeface="+mn-lt"/>
                        <a:cs typeface="Arial" panose="020B0604020202020204" pitchFamily="34" charset="0"/>
                      </a:endParaRP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9285D"/>
                    </a:solidFill>
                  </a:tcPr>
                </a:tc>
                <a:extLst>
                  <a:ext uri="{0D108BD9-81ED-4DB2-BD59-A6C34878D82A}">
                    <a16:rowId xmlns:a16="http://schemas.microsoft.com/office/drawing/2014/main" val="150405150"/>
                  </a:ext>
                </a:extLst>
              </a:tr>
              <a:tr h="131696">
                <a:tc>
                  <a:txBody>
                    <a:bodyPr/>
                    <a:lstStyle/>
                    <a:p>
                      <a:pPr algn="r"/>
                      <a:r>
                        <a:rPr lang="en-US" sz="1000" b="1" dirty="0">
                          <a:solidFill>
                            <a:srgbClr val="19285D"/>
                          </a:solidFill>
                          <a:latin typeface="+mn-lt"/>
                          <a:cs typeface="Arial" panose="020B0604020202020204" pitchFamily="34" charset="0"/>
                        </a:rPr>
                        <a:t>12:00-1:15 pm</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LUNCH</a:t>
                      </a: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762979764"/>
                  </a:ext>
                </a:extLst>
              </a:tr>
              <a:tr h="131696">
                <a:tc>
                  <a:txBody>
                    <a:bodyPr/>
                    <a:lstStyle/>
                    <a:p>
                      <a:pPr algn="r"/>
                      <a:r>
                        <a:rPr lang="en-US" sz="1000" b="1" dirty="0">
                          <a:solidFill>
                            <a:srgbClr val="19285D"/>
                          </a:solidFill>
                          <a:latin typeface="+mn-lt"/>
                          <a:cs typeface="Arial" panose="020B0604020202020204" pitchFamily="34" charset="0"/>
                        </a:rPr>
                        <a:t>1:15-2:15 pm</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Lead the Dialogue: Listening/Questioning</a:t>
                      </a: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769089221"/>
                  </a:ext>
                </a:extLst>
              </a:tr>
              <a:tr h="131696">
                <a:tc>
                  <a:txBody>
                    <a:bodyPr/>
                    <a:lstStyle/>
                    <a:p>
                      <a:pPr marL="0" marR="0" lvl="0" indent="0" algn="r" defTabSz="412016" rtl="0" eaLnBrk="1" fontAlgn="auto" latinLnBrk="0" hangingPunct="0">
                        <a:lnSpc>
                          <a:spcPct val="100000"/>
                        </a:lnSpc>
                        <a:spcBef>
                          <a:spcPts val="0"/>
                        </a:spcBef>
                        <a:spcAft>
                          <a:spcPts val="0"/>
                        </a:spcAft>
                        <a:buClrTx/>
                        <a:buSzTx/>
                        <a:buFontTx/>
                        <a:buNone/>
                        <a:tabLst/>
                        <a:defRPr/>
                      </a:pPr>
                      <a:r>
                        <a:rPr lang="en-US" sz="1000" b="1" dirty="0">
                          <a:solidFill>
                            <a:srgbClr val="19285D"/>
                          </a:solidFill>
                          <a:latin typeface="+mn-lt"/>
                          <a:cs typeface="Arial" panose="020B0604020202020204" pitchFamily="34" charset="0"/>
                        </a:rPr>
                        <a:t>2:15-2:30 pm</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BREAK</a:t>
                      </a:r>
                      <a:endParaRPr lang="en-US" sz="1000" dirty="0">
                        <a:solidFill>
                          <a:srgbClr val="53565A"/>
                        </a:solidFill>
                        <a:latin typeface="+mn-lt"/>
                        <a:cs typeface="Arial" panose="020B0604020202020204" pitchFamily="34" charset="0"/>
                      </a:endParaRP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901434639"/>
                  </a:ext>
                </a:extLst>
              </a:tr>
              <a:tr h="131696">
                <a:tc>
                  <a:txBody>
                    <a:bodyPr/>
                    <a:lstStyle/>
                    <a:p>
                      <a:pPr algn="r"/>
                      <a:r>
                        <a:rPr lang="en-US" sz="1000" b="1" kern="1200" dirty="0">
                          <a:solidFill>
                            <a:srgbClr val="19285D"/>
                          </a:solidFill>
                          <a:latin typeface="+mn-lt"/>
                          <a:ea typeface="+mn-ea"/>
                          <a:cs typeface="Arial" panose="020B0604020202020204" pitchFamily="34" charset="0"/>
                        </a:rPr>
                        <a:t>2:30-3:45 pm</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Managing ‘Rabbit Holes’</a:t>
                      </a:r>
                      <a:endParaRPr lang="en-US" sz="1000" b="1" dirty="0">
                        <a:solidFill>
                          <a:srgbClr val="19285D"/>
                        </a:solidFill>
                        <a:latin typeface="+mn-lt"/>
                        <a:cs typeface="Arial" panose="020B0604020202020204" pitchFamily="34" charset="0"/>
                      </a:endParaRP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897116"/>
                  </a:ext>
                </a:extLst>
              </a:tr>
              <a:tr h="131696">
                <a:tc>
                  <a:txBody>
                    <a:bodyPr/>
                    <a:lstStyle/>
                    <a:p>
                      <a:pPr algn="r"/>
                      <a:r>
                        <a:rPr lang="en-US" sz="1000" b="1" kern="1200" dirty="0">
                          <a:solidFill>
                            <a:srgbClr val="19285D"/>
                          </a:solidFill>
                          <a:latin typeface="+mn-lt"/>
                          <a:ea typeface="+mn-ea"/>
                          <a:cs typeface="Arial" panose="020B0604020202020204" pitchFamily="34" charset="0"/>
                        </a:rPr>
                        <a:t>3:45-5:15 pm</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Dialogue Duos</a:t>
                      </a: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453478042"/>
                  </a:ext>
                </a:extLst>
              </a:tr>
            </a:tbl>
          </a:graphicData>
        </a:graphic>
      </p:graphicFrame>
      <p:sp>
        <p:nvSpPr>
          <p:cNvPr id="8" name="Isosceles Triangle 7">
            <a:extLst>
              <a:ext uri="{FF2B5EF4-FFF2-40B4-BE49-F238E27FC236}">
                <a16:creationId xmlns:a16="http://schemas.microsoft.com/office/drawing/2014/main" id="{4A25DA2F-B5F3-1A8A-EF2F-DE4DB54EC027}"/>
              </a:ext>
            </a:extLst>
          </p:cNvPr>
          <p:cNvSpPr/>
          <p:nvPr/>
        </p:nvSpPr>
        <p:spPr>
          <a:xfrm rot="5400000">
            <a:off x="50887" y="4623327"/>
            <a:ext cx="224950" cy="326722"/>
          </a:xfrm>
          <a:prstGeom prst="triangle">
            <a:avLst/>
          </a:prstGeom>
          <a:solidFill>
            <a:srgbClr val="C1D7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B119A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45687223"/>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6375" y="546100"/>
            <a:ext cx="4365625" cy="2455863"/>
          </a:xfrm>
        </p:spPr>
      </p:sp>
      <p:sp>
        <p:nvSpPr>
          <p:cNvPr id="3" name="Notes Placeholder 2"/>
          <p:cNvSpPr>
            <a:spLocks noGrp="1"/>
          </p:cNvSpPr>
          <p:nvPr>
            <p:ph type="body" idx="1"/>
          </p:nvPr>
        </p:nvSpPr>
        <p:spPr/>
        <p:txBody>
          <a:bodyPr/>
          <a:lstStyle/>
          <a:p>
            <a:r>
              <a:rPr lang="en-US" b="1" dirty="0"/>
              <a:t>Say: </a:t>
            </a:r>
            <a:r>
              <a:rPr lang="en-US" i="1" dirty="0"/>
              <a:t>With Purposeful Questioning, you essentially start at the top and work your way down, based on the flow of conversation.</a:t>
            </a:r>
          </a:p>
          <a:p>
            <a:pPr lvl="1"/>
            <a:r>
              <a:rPr lang="en-US" i="1" dirty="0"/>
              <a:t>You begin by leveraging questions that are completely open and help explore (stated or unstated) the potential value of a given future scenario or your current context.</a:t>
            </a:r>
          </a:p>
          <a:p>
            <a:pPr lvl="1"/>
            <a:r>
              <a:rPr lang="en-US" i="1" dirty="0"/>
              <a:t>You continue by presenting open questions to lead towards dialogue that helps center in the conversation to any facts relevant to the topic/s at hand.</a:t>
            </a:r>
          </a:p>
          <a:p>
            <a:pPr lvl="1"/>
            <a:r>
              <a:rPr lang="en-US" i="1" dirty="0"/>
              <a:t>Once the potential value of the subject and any relevant factual considerations have surfaced, broaden the range of open questions to account for any impactful variables and perspectives.</a:t>
            </a:r>
          </a:p>
          <a:p>
            <a:pPr lvl="1"/>
            <a:r>
              <a:rPr lang="en-US" i="1" dirty="0"/>
              <a:t>Finish up with closed questions that help bring commitment, agreement, and alignment.</a:t>
            </a:r>
          </a:p>
        </p:txBody>
      </p:sp>
      <p:sp>
        <p:nvSpPr>
          <p:cNvPr id="4" name="Rectangle 3">
            <a:extLst>
              <a:ext uri="{FF2B5EF4-FFF2-40B4-BE49-F238E27FC236}">
                <a16:creationId xmlns:a16="http://schemas.microsoft.com/office/drawing/2014/main" id="{8B2FEDA1-BE57-2FB7-E8E7-6FC9235F0B30}"/>
              </a:ext>
            </a:extLst>
          </p:cNvPr>
          <p:cNvSpPr/>
          <p:nvPr/>
        </p:nvSpPr>
        <p:spPr>
          <a:xfrm>
            <a:off x="116305" y="30115"/>
            <a:ext cx="4908120" cy="277785"/>
          </a:xfrm>
          <a:prstGeom prst="rect">
            <a:avLst/>
          </a:prstGeom>
        </p:spPr>
        <p:txBody>
          <a:bodyPr wrap="square" lIns="92217" tIns="46109" rIns="92217" bIns="46109" anchor="ctr">
            <a:spAutoFit/>
          </a:bodyPr>
          <a:lstStyle/>
          <a:p>
            <a:pPr algn="l">
              <a:spcBef>
                <a:spcPts val="403"/>
              </a:spcBef>
            </a:pPr>
            <a:r>
              <a:rPr lang="en-US" sz="1200" b="1" dirty="0">
                <a:solidFill>
                  <a:schemeClr val="bg1"/>
                </a:solidFill>
                <a:latin typeface="Arial" panose="020B0604020202020204" pitchFamily="34" charset="0"/>
                <a:cs typeface="Arial" panose="020B0604020202020204" pitchFamily="34" charset="0"/>
              </a:rPr>
              <a:t>DAY 2: RCPS MASTERCLASS</a:t>
            </a:r>
          </a:p>
        </p:txBody>
      </p:sp>
      <p:graphicFrame>
        <p:nvGraphicFramePr>
          <p:cNvPr id="5" name="Table 4">
            <a:extLst>
              <a:ext uri="{FF2B5EF4-FFF2-40B4-BE49-F238E27FC236}">
                <a16:creationId xmlns:a16="http://schemas.microsoft.com/office/drawing/2014/main" id="{C07C72A8-6E0C-2777-5829-6B3A981EA5CC}"/>
              </a:ext>
            </a:extLst>
          </p:cNvPr>
          <p:cNvGraphicFramePr>
            <a:graphicFrameLocks noGrp="1"/>
          </p:cNvGraphicFramePr>
          <p:nvPr>
            <p:extLst>
              <p:ext uri="{D42A27DB-BD31-4B8C-83A1-F6EECF244321}">
                <p14:modId xmlns:p14="http://schemas.microsoft.com/office/powerpoint/2010/main" val="785432616"/>
              </p:ext>
            </p:extLst>
          </p:nvPr>
        </p:nvGraphicFramePr>
        <p:xfrm>
          <a:off x="239697" y="3348164"/>
          <a:ext cx="4310908" cy="883920"/>
        </p:xfrm>
        <a:graphic>
          <a:graphicData uri="http://schemas.openxmlformats.org/drawingml/2006/table">
            <a:tbl>
              <a:tblPr firstRow="1" bandRow="1">
                <a:tableStyleId>{5C22544A-7EE6-4342-B048-85BDC9FD1C3A}</a:tableStyleId>
              </a:tblPr>
              <a:tblGrid>
                <a:gridCol w="1399032">
                  <a:extLst>
                    <a:ext uri="{9D8B030D-6E8A-4147-A177-3AD203B41FA5}">
                      <a16:colId xmlns:a16="http://schemas.microsoft.com/office/drawing/2014/main" val="3460872777"/>
                    </a:ext>
                  </a:extLst>
                </a:gridCol>
                <a:gridCol w="2911876">
                  <a:extLst>
                    <a:ext uri="{9D8B030D-6E8A-4147-A177-3AD203B41FA5}">
                      <a16:colId xmlns:a16="http://schemas.microsoft.com/office/drawing/2014/main" val="3929844881"/>
                    </a:ext>
                  </a:extLst>
                </a:gridCol>
              </a:tblGrid>
              <a:tr h="0">
                <a:tc gridSpan="2">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white"/>
                          </a:solidFill>
                          <a:effectLst/>
                          <a:uLnTx/>
                          <a:uFillTx/>
                          <a:latin typeface="+mn-lt"/>
                          <a:ea typeface="+mn-ea"/>
                          <a:cs typeface="+mn-cs"/>
                        </a:rPr>
                        <a:t>Day 2 AM Focus – Right Heart Catheterization &amp; Our Patients</a:t>
                      </a:r>
                      <a:endParaRPr kumimoji="0" lang="en-US" sz="1000" b="1" i="0" u="none" strike="noStrike" kern="1200" cap="none" spc="0" normalizeH="0" baseline="0" noProof="0" dirty="0">
                        <a:ln>
                          <a:noFill/>
                        </a:ln>
                        <a:solidFill>
                          <a:prstClr val="white"/>
                        </a:solidFill>
                        <a:effectLst/>
                        <a:uLnTx/>
                        <a:uFillTx/>
                        <a:latin typeface="Century Schoolbook" panose="02040604050505020304" pitchFamily="18" charset="0"/>
                        <a:ea typeface="Times New Roman" panose="02020603050405020304" pitchFamily="18" charset="0"/>
                        <a:cs typeface="Times New Roman" panose="02020603050405020304" pitchFamily="18" charset="0"/>
                      </a:endParaRPr>
                    </a:p>
                  </a:txBody>
                  <a:tcPr marL="121920" marR="121920" marT="34290" marB="3429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9285D"/>
                    </a:solidFill>
                  </a:tcPr>
                </a:tc>
                <a:tc hMerge="1">
                  <a:txBody>
                    <a:bodyPr/>
                    <a:lstStyle/>
                    <a:p>
                      <a:pPr algn="l"/>
                      <a:endParaRPr lang="en-US" sz="1100" dirty="0">
                        <a:latin typeface="+mn-lt"/>
                        <a:cs typeface="Arial" panose="020B0604020202020204" pitchFamily="34" charset="0"/>
                      </a:endParaRP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9285D"/>
                    </a:solidFill>
                  </a:tcPr>
                </a:tc>
                <a:extLst>
                  <a:ext uri="{0D108BD9-81ED-4DB2-BD59-A6C34878D82A}">
                    <a16:rowId xmlns:a16="http://schemas.microsoft.com/office/drawing/2014/main" val="150405150"/>
                  </a:ext>
                </a:extLst>
              </a:tr>
              <a:tr h="0">
                <a:tc>
                  <a:txBody>
                    <a:bodyPr/>
                    <a:lstStyle/>
                    <a:p>
                      <a:pPr algn="r"/>
                      <a:r>
                        <a:rPr lang="en-US" sz="1000" b="1" dirty="0">
                          <a:solidFill>
                            <a:srgbClr val="19285D"/>
                          </a:solidFill>
                          <a:latin typeface="+mn-lt"/>
                          <a:cs typeface="Arial" panose="020B0604020202020204" pitchFamily="34" charset="0"/>
                        </a:rPr>
                        <a:t>9:30-10:00 am</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Ice Breaker</a:t>
                      </a: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62979764"/>
                  </a:ext>
                </a:extLst>
              </a:tr>
              <a:tr h="0">
                <a:tc>
                  <a:txBody>
                    <a:bodyPr/>
                    <a:lstStyle/>
                    <a:p>
                      <a:pPr algn="r"/>
                      <a:r>
                        <a:rPr lang="en-US" sz="1000" b="1" dirty="0">
                          <a:solidFill>
                            <a:srgbClr val="19285D"/>
                          </a:solidFill>
                          <a:latin typeface="+mn-lt"/>
                          <a:cs typeface="Arial" panose="020B0604020202020204" pitchFamily="34" charset="0"/>
                        </a:rPr>
                        <a:t>9:30-10:45 am </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spcBef>
                          <a:spcPts val="0"/>
                        </a:spcBef>
                        <a:spcAft>
                          <a:spcPts val="0"/>
                        </a:spcAft>
                      </a:pPr>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RHC Clinical Cultivator</a:t>
                      </a: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30955845"/>
                  </a:ext>
                </a:extLst>
              </a:tr>
              <a:tr h="0">
                <a:tc>
                  <a:txBody>
                    <a:bodyPr/>
                    <a:lstStyle/>
                    <a:p>
                      <a:pPr algn="r"/>
                      <a:r>
                        <a:rPr lang="en-US" sz="1000" b="1" kern="1200" dirty="0">
                          <a:solidFill>
                            <a:srgbClr val="19285D"/>
                          </a:solidFill>
                          <a:latin typeface="+mn-lt"/>
                          <a:ea typeface="+mn-ea"/>
                          <a:cs typeface="Arial" panose="020B0604020202020204" pitchFamily="34" charset="0"/>
                        </a:rPr>
                        <a:t>11:15 am-12:00 pm </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Patient Identifiers</a:t>
                      </a:r>
                      <a:endParaRPr lang="en-US" sz="1000" b="1" dirty="0">
                        <a:solidFill>
                          <a:srgbClr val="19285D"/>
                        </a:solidFill>
                        <a:latin typeface="+mn-lt"/>
                        <a:cs typeface="Arial" panose="020B0604020202020204" pitchFamily="34" charset="0"/>
                      </a:endParaRP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897116"/>
                  </a:ext>
                </a:extLst>
              </a:tr>
            </a:tbl>
          </a:graphicData>
        </a:graphic>
      </p:graphicFrame>
      <p:graphicFrame>
        <p:nvGraphicFramePr>
          <p:cNvPr id="6" name="Table 5">
            <a:extLst>
              <a:ext uri="{FF2B5EF4-FFF2-40B4-BE49-F238E27FC236}">
                <a16:creationId xmlns:a16="http://schemas.microsoft.com/office/drawing/2014/main" id="{5DD5334D-8324-666B-567A-50061528FF20}"/>
              </a:ext>
            </a:extLst>
          </p:cNvPr>
          <p:cNvGraphicFramePr>
            <a:graphicFrameLocks noGrp="1"/>
          </p:cNvGraphicFramePr>
          <p:nvPr>
            <p:extLst>
              <p:ext uri="{D42A27DB-BD31-4B8C-83A1-F6EECF244321}">
                <p14:modId xmlns:p14="http://schemas.microsoft.com/office/powerpoint/2010/main" val="836151540"/>
              </p:ext>
            </p:extLst>
          </p:nvPr>
        </p:nvGraphicFramePr>
        <p:xfrm>
          <a:off x="239697" y="4230065"/>
          <a:ext cx="4315702" cy="1310640"/>
        </p:xfrm>
        <a:graphic>
          <a:graphicData uri="http://schemas.openxmlformats.org/drawingml/2006/table">
            <a:tbl>
              <a:tblPr firstRow="1" bandRow="1">
                <a:tableStyleId>{5C22544A-7EE6-4342-B048-85BDC9FD1C3A}</a:tableStyleId>
              </a:tblPr>
              <a:tblGrid>
                <a:gridCol w="1397298">
                  <a:extLst>
                    <a:ext uri="{9D8B030D-6E8A-4147-A177-3AD203B41FA5}">
                      <a16:colId xmlns:a16="http://schemas.microsoft.com/office/drawing/2014/main" val="3460872777"/>
                    </a:ext>
                  </a:extLst>
                </a:gridCol>
                <a:gridCol w="2918404">
                  <a:extLst>
                    <a:ext uri="{9D8B030D-6E8A-4147-A177-3AD203B41FA5}">
                      <a16:colId xmlns:a16="http://schemas.microsoft.com/office/drawing/2014/main" val="3929844881"/>
                    </a:ext>
                  </a:extLst>
                </a:gridCol>
              </a:tblGrid>
              <a:tr h="131696">
                <a:tc gridSpan="2">
                  <a:txBody>
                    <a:bodyPr/>
                    <a:lstStyle/>
                    <a:p>
                      <a:pPr marL="0" marR="0">
                        <a:spcBef>
                          <a:spcPts val="0"/>
                        </a:spcBef>
                        <a:spcAft>
                          <a:spcPts val="0"/>
                        </a:spcAft>
                      </a:pPr>
                      <a:r>
                        <a:rPr lang="en-US" sz="900" dirty="0">
                          <a:effectLst/>
                        </a:rPr>
                        <a:t>Day 2 PM Focus – Right Heart Catheterization: Connection is Crucial/Application </a:t>
                      </a:r>
                      <a:endParaRPr lang="en-US" sz="900" dirty="0">
                        <a:effectLst/>
                        <a:latin typeface="Century Schoolbook" panose="02040604050505020304" pitchFamily="18" charset="0"/>
                        <a:ea typeface="Times New Roman" panose="02020603050405020304" pitchFamily="18" charset="0"/>
                        <a:cs typeface="Times New Roman" panose="02020603050405020304" pitchFamily="18" charset="0"/>
                      </a:endParaRPr>
                    </a:p>
                  </a:txBody>
                  <a:tcPr marL="121920" marR="121920" marT="34290" marB="3429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9285D"/>
                    </a:solidFill>
                  </a:tcPr>
                </a:tc>
                <a:tc hMerge="1">
                  <a:txBody>
                    <a:bodyPr/>
                    <a:lstStyle/>
                    <a:p>
                      <a:pPr algn="l"/>
                      <a:endParaRPr lang="en-US" sz="1100" dirty="0">
                        <a:latin typeface="+mn-lt"/>
                        <a:cs typeface="Arial" panose="020B0604020202020204" pitchFamily="34" charset="0"/>
                      </a:endParaRP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9285D"/>
                    </a:solidFill>
                  </a:tcPr>
                </a:tc>
                <a:extLst>
                  <a:ext uri="{0D108BD9-81ED-4DB2-BD59-A6C34878D82A}">
                    <a16:rowId xmlns:a16="http://schemas.microsoft.com/office/drawing/2014/main" val="150405150"/>
                  </a:ext>
                </a:extLst>
              </a:tr>
              <a:tr h="131696">
                <a:tc>
                  <a:txBody>
                    <a:bodyPr/>
                    <a:lstStyle/>
                    <a:p>
                      <a:pPr algn="r"/>
                      <a:r>
                        <a:rPr lang="en-US" sz="1000" b="1" dirty="0">
                          <a:solidFill>
                            <a:srgbClr val="19285D"/>
                          </a:solidFill>
                          <a:latin typeface="+mn-lt"/>
                          <a:cs typeface="Arial" panose="020B0604020202020204" pitchFamily="34" charset="0"/>
                        </a:rPr>
                        <a:t>12:00-1:15 pm</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LUNCH</a:t>
                      </a: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762979764"/>
                  </a:ext>
                </a:extLst>
              </a:tr>
              <a:tr h="131696">
                <a:tc>
                  <a:txBody>
                    <a:bodyPr/>
                    <a:lstStyle/>
                    <a:p>
                      <a:pPr algn="r"/>
                      <a:r>
                        <a:rPr lang="en-US" sz="1000" b="1" dirty="0">
                          <a:solidFill>
                            <a:srgbClr val="19285D"/>
                          </a:solidFill>
                          <a:latin typeface="+mn-lt"/>
                          <a:cs typeface="Arial" panose="020B0604020202020204" pitchFamily="34" charset="0"/>
                        </a:rPr>
                        <a:t>1:15-2:15 pm</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Lead the Dialogue: Listening/Questioning</a:t>
                      </a: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769089221"/>
                  </a:ext>
                </a:extLst>
              </a:tr>
              <a:tr h="131696">
                <a:tc>
                  <a:txBody>
                    <a:bodyPr/>
                    <a:lstStyle/>
                    <a:p>
                      <a:pPr marL="0" marR="0" lvl="0" indent="0" algn="r" defTabSz="412016" rtl="0" eaLnBrk="1" fontAlgn="auto" latinLnBrk="0" hangingPunct="0">
                        <a:lnSpc>
                          <a:spcPct val="100000"/>
                        </a:lnSpc>
                        <a:spcBef>
                          <a:spcPts val="0"/>
                        </a:spcBef>
                        <a:spcAft>
                          <a:spcPts val="0"/>
                        </a:spcAft>
                        <a:buClrTx/>
                        <a:buSzTx/>
                        <a:buFontTx/>
                        <a:buNone/>
                        <a:tabLst/>
                        <a:defRPr/>
                      </a:pPr>
                      <a:r>
                        <a:rPr lang="en-US" sz="1000" b="1" dirty="0">
                          <a:solidFill>
                            <a:srgbClr val="19285D"/>
                          </a:solidFill>
                          <a:latin typeface="+mn-lt"/>
                          <a:cs typeface="Arial" panose="020B0604020202020204" pitchFamily="34" charset="0"/>
                        </a:rPr>
                        <a:t>2:15-2:30 pm</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BREAK</a:t>
                      </a:r>
                      <a:endParaRPr lang="en-US" sz="1000" dirty="0">
                        <a:solidFill>
                          <a:srgbClr val="53565A"/>
                        </a:solidFill>
                        <a:latin typeface="+mn-lt"/>
                        <a:cs typeface="Arial" panose="020B0604020202020204" pitchFamily="34" charset="0"/>
                      </a:endParaRP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901434639"/>
                  </a:ext>
                </a:extLst>
              </a:tr>
              <a:tr h="131696">
                <a:tc>
                  <a:txBody>
                    <a:bodyPr/>
                    <a:lstStyle/>
                    <a:p>
                      <a:pPr algn="r"/>
                      <a:r>
                        <a:rPr lang="en-US" sz="1000" b="1" kern="1200" dirty="0">
                          <a:solidFill>
                            <a:srgbClr val="19285D"/>
                          </a:solidFill>
                          <a:latin typeface="+mn-lt"/>
                          <a:ea typeface="+mn-ea"/>
                          <a:cs typeface="Arial" panose="020B0604020202020204" pitchFamily="34" charset="0"/>
                        </a:rPr>
                        <a:t>2:30-3:45 pm</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Managing ‘Rabbit Holes’</a:t>
                      </a:r>
                      <a:endParaRPr lang="en-US" sz="1000" b="1" dirty="0">
                        <a:solidFill>
                          <a:srgbClr val="19285D"/>
                        </a:solidFill>
                        <a:latin typeface="+mn-lt"/>
                        <a:cs typeface="Arial" panose="020B0604020202020204" pitchFamily="34" charset="0"/>
                      </a:endParaRP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897116"/>
                  </a:ext>
                </a:extLst>
              </a:tr>
              <a:tr h="131696">
                <a:tc>
                  <a:txBody>
                    <a:bodyPr/>
                    <a:lstStyle/>
                    <a:p>
                      <a:pPr algn="r"/>
                      <a:r>
                        <a:rPr lang="en-US" sz="1000" b="1" kern="1200" dirty="0">
                          <a:solidFill>
                            <a:srgbClr val="19285D"/>
                          </a:solidFill>
                          <a:latin typeface="+mn-lt"/>
                          <a:ea typeface="+mn-ea"/>
                          <a:cs typeface="Arial" panose="020B0604020202020204" pitchFamily="34" charset="0"/>
                        </a:rPr>
                        <a:t>3:45-5:15 pm</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Dialogue Duos</a:t>
                      </a: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453478042"/>
                  </a:ext>
                </a:extLst>
              </a:tr>
            </a:tbl>
          </a:graphicData>
        </a:graphic>
      </p:graphicFrame>
      <p:sp>
        <p:nvSpPr>
          <p:cNvPr id="8" name="Isosceles Triangle 7">
            <a:extLst>
              <a:ext uri="{FF2B5EF4-FFF2-40B4-BE49-F238E27FC236}">
                <a16:creationId xmlns:a16="http://schemas.microsoft.com/office/drawing/2014/main" id="{AFA546DC-C253-791C-8A5C-866263499A85}"/>
              </a:ext>
            </a:extLst>
          </p:cNvPr>
          <p:cNvSpPr/>
          <p:nvPr/>
        </p:nvSpPr>
        <p:spPr>
          <a:xfrm rot="5400000">
            <a:off x="50887" y="4623327"/>
            <a:ext cx="224950" cy="326722"/>
          </a:xfrm>
          <a:prstGeom prst="triangle">
            <a:avLst/>
          </a:prstGeom>
          <a:solidFill>
            <a:srgbClr val="C1D7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B119A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79166672"/>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F02E968-C9B0-D336-A298-27E4189CA3CB}"/>
              </a:ext>
            </a:extLst>
          </p:cNvPr>
          <p:cNvSpPr/>
          <p:nvPr/>
        </p:nvSpPr>
        <p:spPr>
          <a:xfrm>
            <a:off x="71021" y="479395"/>
            <a:ext cx="8922059" cy="587701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57DA5B8A-824F-9922-830C-BF5D3FDAC9DF}"/>
              </a:ext>
            </a:extLst>
          </p:cNvPr>
          <p:cNvSpPr/>
          <p:nvPr/>
        </p:nvSpPr>
        <p:spPr>
          <a:xfrm>
            <a:off x="116305" y="30115"/>
            <a:ext cx="4908120" cy="277785"/>
          </a:xfrm>
          <a:prstGeom prst="rect">
            <a:avLst/>
          </a:prstGeom>
        </p:spPr>
        <p:txBody>
          <a:bodyPr wrap="square" lIns="92217" tIns="46109" rIns="92217" bIns="46109" anchor="ctr">
            <a:spAutoFit/>
          </a:bodyPr>
          <a:lstStyle/>
          <a:p>
            <a:pPr algn="l">
              <a:spcBef>
                <a:spcPts val="403"/>
              </a:spcBef>
            </a:pPr>
            <a:r>
              <a:rPr lang="en-US" sz="1200" b="1" dirty="0">
                <a:solidFill>
                  <a:schemeClr val="bg1"/>
                </a:solidFill>
                <a:latin typeface="Arial" panose="020B0604020202020204" pitchFamily="34" charset="0"/>
                <a:cs typeface="Arial" panose="020B0604020202020204" pitchFamily="34" charset="0"/>
              </a:rPr>
              <a:t>DAY 2: RCPS MASTERCLASS</a:t>
            </a:r>
          </a:p>
        </p:txBody>
      </p:sp>
      <p:pic>
        <p:nvPicPr>
          <p:cNvPr id="7" name="Picture 6">
            <a:extLst>
              <a:ext uri="{FF2B5EF4-FFF2-40B4-BE49-F238E27FC236}">
                <a16:creationId xmlns:a16="http://schemas.microsoft.com/office/drawing/2014/main" id="{FD9F0546-2FE4-1620-A3E5-E45DDBC8D53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362144" y="537461"/>
            <a:ext cx="4419710" cy="5783078"/>
          </a:xfrm>
          <a:prstGeom prst="rect">
            <a:avLst/>
          </a:prstGeom>
          <a:ln>
            <a:solidFill>
              <a:schemeClr val="tx2"/>
            </a:solidFill>
          </a:ln>
        </p:spPr>
      </p:pic>
    </p:spTree>
    <p:extLst>
      <p:ext uri="{BB962C8B-B14F-4D97-AF65-F5344CB8AC3E}">
        <p14:creationId xmlns:p14="http://schemas.microsoft.com/office/powerpoint/2010/main" val="3159086544"/>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F02E968-C9B0-D336-A298-27E4189CA3CB}"/>
              </a:ext>
            </a:extLst>
          </p:cNvPr>
          <p:cNvSpPr/>
          <p:nvPr/>
        </p:nvSpPr>
        <p:spPr>
          <a:xfrm>
            <a:off x="71021" y="479395"/>
            <a:ext cx="8922059" cy="587701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57DA5B8A-824F-9922-830C-BF5D3FDAC9DF}"/>
              </a:ext>
            </a:extLst>
          </p:cNvPr>
          <p:cNvSpPr/>
          <p:nvPr/>
        </p:nvSpPr>
        <p:spPr>
          <a:xfrm>
            <a:off x="116305" y="30115"/>
            <a:ext cx="4908120" cy="277785"/>
          </a:xfrm>
          <a:prstGeom prst="rect">
            <a:avLst/>
          </a:prstGeom>
        </p:spPr>
        <p:txBody>
          <a:bodyPr wrap="square" lIns="92217" tIns="46109" rIns="92217" bIns="46109" anchor="ctr">
            <a:spAutoFit/>
          </a:bodyPr>
          <a:lstStyle/>
          <a:p>
            <a:pPr algn="l">
              <a:spcBef>
                <a:spcPts val="403"/>
              </a:spcBef>
            </a:pPr>
            <a:r>
              <a:rPr lang="en-US" sz="1200" b="1" dirty="0">
                <a:solidFill>
                  <a:schemeClr val="bg1"/>
                </a:solidFill>
                <a:latin typeface="Arial" panose="020B0604020202020204" pitchFamily="34" charset="0"/>
                <a:cs typeface="Arial" panose="020B0604020202020204" pitchFamily="34" charset="0"/>
              </a:rPr>
              <a:t>DAY 2: RCPS MASTERCLASS</a:t>
            </a:r>
          </a:p>
        </p:txBody>
      </p:sp>
      <p:pic>
        <p:nvPicPr>
          <p:cNvPr id="7" name="Picture 6">
            <a:extLst>
              <a:ext uri="{FF2B5EF4-FFF2-40B4-BE49-F238E27FC236}">
                <a16:creationId xmlns:a16="http://schemas.microsoft.com/office/drawing/2014/main" id="{FD9F0546-2FE4-1620-A3E5-E45DDBC8D53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362144" y="537461"/>
            <a:ext cx="4419710" cy="5783078"/>
          </a:xfrm>
          <a:prstGeom prst="rect">
            <a:avLst/>
          </a:prstGeom>
          <a:ln>
            <a:solidFill>
              <a:schemeClr val="tx2"/>
            </a:solidFill>
          </a:ln>
        </p:spPr>
      </p:pic>
    </p:spTree>
    <p:extLst>
      <p:ext uri="{BB962C8B-B14F-4D97-AF65-F5344CB8AC3E}">
        <p14:creationId xmlns:p14="http://schemas.microsoft.com/office/powerpoint/2010/main" val="3786748420"/>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6375" y="546100"/>
            <a:ext cx="4365625" cy="2455863"/>
          </a:xfrm>
        </p:spPr>
      </p:sp>
      <p:sp>
        <p:nvSpPr>
          <p:cNvPr id="3" name="Notes Placeholder 2"/>
          <p:cNvSpPr>
            <a:spLocks noGrp="1"/>
          </p:cNvSpPr>
          <p:nvPr>
            <p:ph type="body" idx="1"/>
          </p:nvPr>
        </p:nvSpPr>
        <p:spPr/>
        <p:txBody>
          <a:bodyPr/>
          <a:lstStyle/>
          <a:p>
            <a:pPr>
              <a:spcBef>
                <a:spcPts val="600"/>
              </a:spcBef>
            </a:pPr>
            <a:r>
              <a:rPr lang="en-US" b="1" dirty="0"/>
              <a:t>Tell</a:t>
            </a:r>
            <a:r>
              <a:rPr lang="en-US" dirty="0"/>
              <a:t> participants that they will now take a break.</a:t>
            </a:r>
          </a:p>
          <a:p>
            <a:pPr>
              <a:spcBef>
                <a:spcPts val="600"/>
              </a:spcBef>
            </a:pPr>
            <a:r>
              <a:rPr lang="en-US" b="1" dirty="0"/>
              <a:t>Ensure</a:t>
            </a:r>
            <a:r>
              <a:rPr lang="en-US" dirty="0"/>
              <a:t> they know what time to reconvene.</a:t>
            </a:r>
          </a:p>
          <a:p>
            <a:pPr>
              <a:spcBef>
                <a:spcPts val="600"/>
              </a:spcBef>
            </a:pPr>
            <a:r>
              <a:rPr lang="en-US" b="1" dirty="0"/>
              <a:t>Dismiss</a:t>
            </a:r>
            <a:r>
              <a:rPr lang="en-US" dirty="0"/>
              <a:t> participants for their break.</a:t>
            </a:r>
          </a:p>
          <a:p>
            <a:pPr>
              <a:spcBef>
                <a:spcPts val="600"/>
              </a:spcBef>
            </a:pPr>
            <a:r>
              <a:rPr lang="en-US" dirty="0"/>
              <a:t>When time is up, </a:t>
            </a:r>
            <a:r>
              <a:rPr lang="en-US" b="1" dirty="0"/>
              <a:t>reconvene</a:t>
            </a:r>
            <a:r>
              <a:rPr lang="en-US" dirty="0"/>
              <a:t> participants</a:t>
            </a:r>
          </a:p>
          <a:p>
            <a:endParaRPr lang="en-US" dirty="0"/>
          </a:p>
        </p:txBody>
      </p:sp>
      <p:sp>
        <p:nvSpPr>
          <p:cNvPr id="5" name="Rectangle 4">
            <a:extLst>
              <a:ext uri="{FF2B5EF4-FFF2-40B4-BE49-F238E27FC236}">
                <a16:creationId xmlns:a16="http://schemas.microsoft.com/office/drawing/2014/main" id="{855B3DEE-EFE5-6ED9-F8C3-90572EED421F}"/>
              </a:ext>
            </a:extLst>
          </p:cNvPr>
          <p:cNvSpPr/>
          <p:nvPr/>
        </p:nvSpPr>
        <p:spPr>
          <a:xfrm>
            <a:off x="116305" y="30115"/>
            <a:ext cx="4908120" cy="277785"/>
          </a:xfrm>
          <a:prstGeom prst="rect">
            <a:avLst/>
          </a:prstGeom>
        </p:spPr>
        <p:txBody>
          <a:bodyPr wrap="square" lIns="92217" tIns="46109" rIns="92217" bIns="46109" anchor="ctr">
            <a:spAutoFit/>
          </a:bodyPr>
          <a:lstStyle/>
          <a:p>
            <a:pPr algn="l">
              <a:spcBef>
                <a:spcPts val="403"/>
              </a:spcBef>
            </a:pPr>
            <a:r>
              <a:rPr lang="en-US" sz="1200" b="1" dirty="0">
                <a:solidFill>
                  <a:schemeClr val="bg1"/>
                </a:solidFill>
                <a:latin typeface="Arial" panose="020B0604020202020204" pitchFamily="34" charset="0"/>
                <a:cs typeface="Arial" panose="020B0604020202020204" pitchFamily="34" charset="0"/>
              </a:rPr>
              <a:t>DAY 2: RCPS MASTERCLASS</a:t>
            </a:r>
          </a:p>
        </p:txBody>
      </p:sp>
      <p:graphicFrame>
        <p:nvGraphicFramePr>
          <p:cNvPr id="6" name="Table 5">
            <a:extLst>
              <a:ext uri="{FF2B5EF4-FFF2-40B4-BE49-F238E27FC236}">
                <a16:creationId xmlns:a16="http://schemas.microsoft.com/office/drawing/2014/main" id="{F544EC5C-2052-6346-AC90-BBA85FA121E8}"/>
              </a:ext>
            </a:extLst>
          </p:cNvPr>
          <p:cNvGraphicFramePr>
            <a:graphicFrameLocks noGrp="1"/>
          </p:cNvGraphicFramePr>
          <p:nvPr>
            <p:extLst>
              <p:ext uri="{D42A27DB-BD31-4B8C-83A1-F6EECF244321}">
                <p14:modId xmlns:p14="http://schemas.microsoft.com/office/powerpoint/2010/main" val="785432616"/>
              </p:ext>
            </p:extLst>
          </p:nvPr>
        </p:nvGraphicFramePr>
        <p:xfrm>
          <a:off x="239697" y="3348164"/>
          <a:ext cx="4310908" cy="883920"/>
        </p:xfrm>
        <a:graphic>
          <a:graphicData uri="http://schemas.openxmlformats.org/drawingml/2006/table">
            <a:tbl>
              <a:tblPr firstRow="1" bandRow="1">
                <a:tableStyleId>{5C22544A-7EE6-4342-B048-85BDC9FD1C3A}</a:tableStyleId>
              </a:tblPr>
              <a:tblGrid>
                <a:gridCol w="1399032">
                  <a:extLst>
                    <a:ext uri="{9D8B030D-6E8A-4147-A177-3AD203B41FA5}">
                      <a16:colId xmlns:a16="http://schemas.microsoft.com/office/drawing/2014/main" val="3460872777"/>
                    </a:ext>
                  </a:extLst>
                </a:gridCol>
                <a:gridCol w="2911876">
                  <a:extLst>
                    <a:ext uri="{9D8B030D-6E8A-4147-A177-3AD203B41FA5}">
                      <a16:colId xmlns:a16="http://schemas.microsoft.com/office/drawing/2014/main" val="3929844881"/>
                    </a:ext>
                  </a:extLst>
                </a:gridCol>
              </a:tblGrid>
              <a:tr h="0">
                <a:tc gridSpan="2">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white"/>
                          </a:solidFill>
                          <a:effectLst/>
                          <a:uLnTx/>
                          <a:uFillTx/>
                          <a:latin typeface="+mn-lt"/>
                          <a:ea typeface="+mn-ea"/>
                          <a:cs typeface="+mn-cs"/>
                        </a:rPr>
                        <a:t>Day 2 AM Focus – Right Heart Catheterization &amp; Our Patients</a:t>
                      </a:r>
                      <a:endParaRPr kumimoji="0" lang="en-US" sz="1000" b="1" i="0" u="none" strike="noStrike" kern="1200" cap="none" spc="0" normalizeH="0" baseline="0" noProof="0" dirty="0">
                        <a:ln>
                          <a:noFill/>
                        </a:ln>
                        <a:solidFill>
                          <a:prstClr val="white"/>
                        </a:solidFill>
                        <a:effectLst/>
                        <a:uLnTx/>
                        <a:uFillTx/>
                        <a:latin typeface="Century Schoolbook" panose="02040604050505020304" pitchFamily="18" charset="0"/>
                        <a:ea typeface="Times New Roman" panose="02020603050405020304" pitchFamily="18" charset="0"/>
                        <a:cs typeface="Times New Roman" panose="02020603050405020304" pitchFamily="18" charset="0"/>
                      </a:endParaRPr>
                    </a:p>
                  </a:txBody>
                  <a:tcPr marL="121920" marR="121920" marT="34290" marB="3429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9285D"/>
                    </a:solidFill>
                  </a:tcPr>
                </a:tc>
                <a:tc hMerge="1">
                  <a:txBody>
                    <a:bodyPr/>
                    <a:lstStyle/>
                    <a:p>
                      <a:pPr algn="l"/>
                      <a:endParaRPr lang="en-US" sz="1100" dirty="0">
                        <a:latin typeface="+mn-lt"/>
                        <a:cs typeface="Arial" panose="020B0604020202020204" pitchFamily="34" charset="0"/>
                      </a:endParaRP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9285D"/>
                    </a:solidFill>
                  </a:tcPr>
                </a:tc>
                <a:extLst>
                  <a:ext uri="{0D108BD9-81ED-4DB2-BD59-A6C34878D82A}">
                    <a16:rowId xmlns:a16="http://schemas.microsoft.com/office/drawing/2014/main" val="150405150"/>
                  </a:ext>
                </a:extLst>
              </a:tr>
              <a:tr h="0">
                <a:tc>
                  <a:txBody>
                    <a:bodyPr/>
                    <a:lstStyle/>
                    <a:p>
                      <a:pPr algn="r"/>
                      <a:r>
                        <a:rPr lang="en-US" sz="1000" b="1" dirty="0">
                          <a:solidFill>
                            <a:srgbClr val="19285D"/>
                          </a:solidFill>
                          <a:latin typeface="+mn-lt"/>
                          <a:cs typeface="Arial" panose="020B0604020202020204" pitchFamily="34" charset="0"/>
                        </a:rPr>
                        <a:t>9:30-10:00 am</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Ice Breaker</a:t>
                      </a: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62979764"/>
                  </a:ext>
                </a:extLst>
              </a:tr>
              <a:tr h="0">
                <a:tc>
                  <a:txBody>
                    <a:bodyPr/>
                    <a:lstStyle/>
                    <a:p>
                      <a:pPr algn="r"/>
                      <a:r>
                        <a:rPr lang="en-US" sz="1000" b="1" dirty="0">
                          <a:solidFill>
                            <a:srgbClr val="19285D"/>
                          </a:solidFill>
                          <a:latin typeface="+mn-lt"/>
                          <a:cs typeface="Arial" panose="020B0604020202020204" pitchFamily="34" charset="0"/>
                        </a:rPr>
                        <a:t>9:30-10:45 am </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spcBef>
                          <a:spcPts val="0"/>
                        </a:spcBef>
                        <a:spcAft>
                          <a:spcPts val="0"/>
                        </a:spcAft>
                      </a:pPr>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RHC Clinical Cultivator</a:t>
                      </a: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30955845"/>
                  </a:ext>
                </a:extLst>
              </a:tr>
              <a:tr h="0">
                <a:tc>
                  <a:txBody>
                    <a:bodyPr/>
                    <a:lstStyle/>
                    <a:p>
                      <a:pPr algn="r"/>
                      <a:r>
                        <a:rPr lang="en-US" sz="1000" b="1" kern="1200" dirty="0">
                          <a:solidFill>
                            <a:srgbClr val="19285D"/>
                          </a:solidFill>
                          <a:latin typeface="+mn-lt"/>
                          <a:ea typeface="+mn-ea"/>
                          <a:cs typeface="Arial" panose="020B0604020202020204" pitchFamily="34" charset="0"/>
                        </a:rPr>
                        <a:t>11:15 am-12:00 pm </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Patient Identifiers</a:t>
                      </a:r>
                      <a:endParaRPr lang="en-US" sz="1000" b="1" dirty="0">
                        <a:solidFill>
                          <a:srgbClr val="19285D"/>
                        </a:solidFill>
                        <a:latin typeface="+mn-lt"/>
                        <a:cs typeface="Arial" panose="020B0604020202020204" pitchFamily="34" charset="0"/>
                      </a:endParaRP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897116"/>
                  </a:ext>
                </a:extLst>
              </a:tr>
            </a:tbl>
          </a:graphicData>
        </a:graphic>
      </p:graphicFrame>
      <p:graphicFrame>
        <p:nvGraphicFramePr>
          <p:cNvPr id="7" name="Table 6">
            <a:extLst>
              <a:ext uri="{FF2B5EF4-FFF2-40B4-BE49-F238E27FC236}">
                <a16:creationId xmlns:a16="http://schemas.microsoft.com/office/drawing/2014/main" id="{666BF8E1-C22C-2475-073B-C1C9DE7283F2}"/>
              </a:ext>
            </a:extLst>
          </p:cNvPr>
          <p:cNvGraphicFramePr>
            <a:graphicFrameLocks noGrp="1"/>
          </p:cNvGraphicFramePr>
          <p:nvPr>
            <p:extLst>
              <p:ext uri="{D42A27DB-BD31-4B8C-83A1-F6EECF244321}">
                <p14:modId xmlns:p14="http://schemas.microsoft.com/office/powerpoint/2010/main" val="836151540"/>
              </p:ext>
            </p:extLst>
          </p:nvPr>
        </p:nvGraphicFramePr>
        <p:xfrm>
          <a:off x="239697" y="4230065"/>
          <a:ext cx="4315702" cy="1310640"/>
        </p:xfrm>
        <a:graphic>
          <a:graphicData uri="http://schemas.openxmlformats.org/drawingml/2006/table">
            <a:tbl>
              <a:tblPr firstRow="1" bandRow="1">
                <a:tableStyleId>{5C22544A-7EE6-4342-B048-85BDC9FD1C3A}</a:tableStyleId>
              </a:tblPr>
              <a:tblGrid>
                <a:gridCol w="1397298">
                  <a:extLst>
                    <a:ext uri="{9D8B030D-6E8A-4147-A177-3AD203B41FA5}">
                      <a16:colId xmlns:a16="http://schemas.microsoft.com/office/drawing/2014/main" val="3460872777"/>
                    </a:ext>
                  </a:extLst>
                </a:gridCol>
                <a:gridCol w="2918404">
                  <a:extLst>
                    <a:ext uri="{9D8B030D-6E8A-4147-A177-3AD203B41FA5}">
                      <a16:colId xmlns:a16="http://schemas.microsoft.com/office/drawing/2014/main" val="3929844881"/>
                    </a:ext>
                  </a:extLst>
                </a:gridCol>
              </a:tblGrid>
              <a:tr h="131696">
                <a:tc gridSpan="2">
                  <a:txBody>
                    <a:bodyPr/>
                    <a:lstStyle/>
                    <a:p>
                      <a:pPr marL="0" marR="0">
                        <a:spcBef>
                          <a:spcPts val="0"/>
                        </a:spcBef>
                        <a:spcAft>
                          <a:spcPts val="0"/>
                        </a:spcAft>
                      </a:pPr>
                      <a:r>
                        <a:rPr lang="en-US" sz="900" dirty="0">
                          <a:effectLst/>
                        </a:rPr>
                        <a:t>Day 2 PM Focus – Right Heart Catheterization: Connection is Crucial/Application </a:t>
                      </a:r>
                      <a:endParaRPr lang="en-US" sz="900" dirty="0">
                        <a:effectLst/>
                        <a:latin typeface="Century Schoolbook" panose="02040604050505020304" pitchFamily="18" charset="0"/>
                        <a:ea typeface="Times New Roman" panose="02020603050405020304" pitchFamily="18" charset="0"/>
                        <a:cs typeface="Times New Roman" panose="02020603050405020304" pitchFamily="18" charset="0"/>
                      </a:endParaRPr>
                    </a:p>
                  </a:txBody>
                  <a:tcPr marL="121920" marR="121920" marT="34290" marB="3429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9285D"/>
                    </a:solidFill>
                  </a:tcPr>
                </a:tc>
                <a:tc hMerge="1">
                  <a:txBody>
                    <a:bodyPr/>
                    <a:lstStyle/>
                    <a:p>
                      <a:pPr algn="l"/>
                      <a:endParaRPr lang="en-US" sz="1100" dirty="0">
                        <a:latin typeface="+mn-lt"/>
                        <a:cs typeface="Arial" panose="020B0604020202020204" pitchFamily="34" charset="0"/>
                      </a:endParaRP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9285D"/>
                    </a:solidFill>
                  </a:tcPr>
                </a:tc>
                <a:extLst>
                  <a:ext uri="{0D108BD9-81ED-4DB2-BD59-A6C34878D82A}">
                    <a16:rowId xmlns:a16="http://schemas.microsoft.com/office/drawing/2014/main" val="150405150"/>
                  </a:ext>
                </a:extLst>
              </a:tr>
              <a:tr h="131696">
                <a:tc>
                  <a:txBody>
                    <a:bodyPr/>
                    <a:lstStyle/>
                    <a:p>
                      <a:pPr algn="r"/>
                      <a:r>
                        <a:rPr lang="en-US" sz="1000" b="1" dirty="0">
                          <a:solidFill>
                            <a:srgbClr val="19285D"/>
                          </a:solidFill>
                          <a:latin typeface="+mn-lt"/>
                          <a:cs typeface="Arial" panose="020B0604020202020204" pitchFamily="34" charset="0"/>
                        </a:rPr>
                        <a:t>12:00-1:15 pm</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LUNCH</a:t>
                      </a: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762979764"/>
                  </a:ext>
                </a:extLst>
              </a:tr>
              <a:tr h="131696">
                <a:tc>
                  <a:txBody>
                    <a:bodyPr/>
                    <a:lstStyle/>
                    <a:p>
                      <a:pPr algn="r"/>
                      <a:r>
                        <a:rPr lang="en-US" sz="1000" b="1" dirty="0">
                          <a:solidFill>
                            <a:srgbClr val="19285D"/>
                          </a:solidFill>
                          <a:latin typeface="+mn-lt"/>
                          <a:cs typeface="Arial" panose="020B0604020202020204" pitchFamily="34" charset="0"/>
                        </a:rPr>
                        <a:t>1:15-2:15 pm</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Lead the Dialogue: Listening/Questioning</a:t>
                      </a: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769089221"/>
                  </a:ext>
                </a:extLst>
              </a:tr>
              <a:tr h="131696">
                <a:tc>
                  <a:txBody>
                    <a:bodyPr/>
                    <a:lstStyle/>
                    <a:p>
                      <a:pPr marL="0" marR="0" lvl="0" indent="0" algn="r" defTabSz="412016" rtl="0" eaLnBrk="1" fontAlgn="auto" latinLnBrk="0" hangingPunct="0">
                        <a:lnSpc>
                          <a:spcPct val="100000"/>
                        </a:lnSpc>
                        <a:spcBef>
                          <a:spcPts val="0"/>
                        </a:spcBef>
                        <a:spcAft>
                          <a:spcPts val="0"/>
                        </a:spcAft>
                        <a:buClrTx/>
                        <a:buSzTx/>
                        <a:buFontTx/>
                        <a:buNone/>
                        <a:tabLst/>
                        <a:defRPr/>
                      </a:pPr>
                      <a:r>
                        <a:rPr lang="en-US" sz="1000" b="1" dirty="0">
                          <a:solidFill>
                            <a:srgbClr val="19285D"/>
                          </a:solidFill>
                          <a:latin typeface="+mn-lt"/>
                          <a:cs typeface="Arial" panose="020B0604020202020204" pitchFamily="34" charset="0"/>
                        </a:rPr>
                        <a:t>2:15-2:30 pm</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BREAK</a:t>
                      </a:r>
                      <a:endParaRPr lang="en-US" sz="1000" dirty="0">
                        <a:solidFill>
                          <a:srgbClr val="53565A"/>
                        </a:solidFill>
                        <a:latin typeface="+mn-lt"/>
                        <a:cs typeface="Arial" panose="020B0604020202020204" pitchFamily="34" charset="0"/>
                      </a:endParaRP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901434639"/>
                  </a:ext>
                </a:extLst>
              </a:tr>
              <a:tr h="131696">
                <a:tc>
                  <a:txBody>
                    <a:bodyPr/>
                    <a:lstStyle/>
                    <a:p>
                      <a:pPr algn="r"/>
                      <a:r>
                        <a:rPr lang="en-US" sz="1000" b="1" kern="1200" dirty="0">
                          <a:solidFill>
                            <a:srgbClr val="19285D"/>
                          </a:solidFill>
                          <a:latin typeface="+mn-lt"/>
                          <a:ea typeface="+mn-ea"/>
                          <a:cs typeface="Arial" panose="020B0604020202020204" pitchFamily="34" charset="0"/>
                        </a:rPr>
                        <a:t>2:30-3:45 pm</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Managing ‘Rabbit Holes’</a:t>
                      </a:r>
                      <a:endParaRPr lang="en-US" sz="1000" b="1" dirty="0">
                        <a:solidFill>
                          <a:srgbClr val="19285D"/>
                        </a:solidFill>
                        <a:latin typeface="+mn-lt"/>
                        <a:cs typeface="Arial" panose="020B0604020202020204" pitchFamily="34" charset="0"/>
                      </a:endParaRP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897116"/>
                  </a:ext>
                </a:extLst>
              </a:tr>
              <a:tr h="131696">
                <a:tc>
                  <a:txBody>
                    <a:bodyPr/>
                    <a:lstStyle/>
                    <a:p>
                      <a:pPr algn="r"/>
                      <a:r>
                        <a:rPr lang="en-US" sz="1000" b="1" kern="1200" dirty="0">
                          <a:solidFill>
                            <a:srgbClr val="19285D"/>
                          </a:solidFill>
                          <a:latin typeface="+mn-lt"/>
                          <a:ea typeface="+mn-ea"/>
                          <a:cs typeface="Arial" panose="020B0604020202020204" pitchFamily="34" charset="0"/>
                        </a:rPr>
                        <a:t>3:45-5:15 pm</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Dialogue Duos</a:t>
                      </a: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453478042"/>
                  </a:ext>
                </a:extLst>
              </a:tr>
            </a:tbl>
          </a:graphicData>
        </a:graphic>
      </p:graphicFrame>
      <p:sp>
        <p:nvSpPr>
          <p:cNvPr id="8" name="Isosceles Triangle 7">
            <a:extLst>
              <a:ext uri="{FF2B5EF4-FFF2-40B4-BE49-F238E27FC236}">
                <a16:creationId xmlns:a16="http://schemas.microsoft.com/office/drawing/2014/main" id="{E6060854-30B3-CAA4-D732-C1C594989F11}"/>
              </a:ext>
            </a:extLst>
          </p:cNvPr>
          <p:cNvSpPr/>
          <p:nvPr/>
        </p:nvSpPr>
        <p:spPr>
          <a:xfrm rot="5400000">
            <a:off x="50887" y="4828605"/>
            <a:ext cx="224950" cy="326722"/>
          </a:xfrm>
          <a:prstGeom prst="triangle">
            <a:avLst/>
          </a:prstGeom>
          <a:solidFill>
            <a:srgbClr val="C1D7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B119A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38585645"/>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Image Placeholder 4">
            <a:extLst>
              <a:ext uri="{FF2B5EF4-FFF2-40B4-BE49-F238E27FC236}">
                <a16:creationId xmlns:a16="http://schemas.microsoft.com/office/drawing/2014/main" id="{7CFA5034-538A-49EE-9071-0D5E1FEECD6B}"/>
              </a:ext>
            </a:extLst>
          </p:cNvPr>
          <p:cNvSpPr>
            <a:spLocks noGrp="1" noRot="1" noChangeAspect="1"/>
          </p:cNvSpPr>
          <p:nvPr>
            <p:ph type="sldImg"/>
          </p:nvPr>
        </p:nvSpPr>
        <p:spPr>
          <a:xfrm>
            <a:off x="206375" y="546100"/>
            <a:ext cx="4365625" cy="2455863"/>
          </a:xfrm>
        </p:spPr>
      </p:sp>
      <p:sp>
        <p:nvSpPr>
          <p:cNvPr id="6" name="Notes Placeholder 5">
            <a:extLst>
              <a:ext uri="{FF2B5EF4-FFF2-40B4-BE49-F238E27FC236}">
                <a16:creationId xmlns:a16="http://schemas.microsoft.com/office/drawing/2014/main" id="{3C3CF719-FA8E-46B6-A84B-1DF430680CCF}"/>
              </a:ext>
            </a:extLst>
          </p:cNvPr>
          <p:cNvSpPr>
            <a:spLocks noGrp="1"/>
          </p:cNvSpPr>
          <p:nvPr>
            <p:ph type="body" idx="1"/>
          </p:nvPr>
        </p:nvSpPr>
        <p:spPr/>
        <p:txBody>
          <a:bodyPr/>
          <a:lstStyle/>
          <a:p>
            <a:pPr>
              <a:spcBef>
                <a:spcPts val="600"/>
              </a:spcBef>
            </a:pPr>
            <a:r>
              <a:rPr lang="en-US" b="1" dirty="0"/>
              <a:t>Say</a:t>
            </a:r>
            <a:r>
              <a:rPr lang="en-US" dirty="0"/>
              <a:t>: </a:t>
            </a:r>
            <a:r>
              <a:rPr lang="en-US" i="1" dirty="0"/>
              <a:t>In HCP conversations, not everything will always go your way, so it’s important to be able to pivot while keeping a productive momentum. In this next section, we’ll explore a process for managing conversational disconnects. </a:t>
            </a:r>
          </a:p>
          <a:p>
            <a:endParaRPr lang="en-US" dirty="0"/>
          </a:p>
        </p:txBody>
      </p:sp>
      <p:sp>
        <p:nvSpPr>
          <p:cNvPr id="2" name="Rectangle 1">
            <a:extLst>
              <a:ext uri="{FF2B5EF4-FFF2-40B4-BE49-F238E27FC236}">
                <a16:creationId xmlns:a16="http://schemas.microsoft.com/office/drawing/2014/main" id="{8AA7A07F-0401-8E3B-A67F-0AFEDA676208}"/>
              </a:ext>
            </a:extLst>
          </p:cNvPr>
          <p:cNvSpPr/>
          <p:nvPr/>
        </p:nvSpPr>
        <p:spPr>
          <a:xfrm>
            <a:off x="116305" y="30115"/>
            <a:ext cx="4908120" cy="277785"/>
          </a:xfrm>
          <a:prstGeom prst="rect">
            <a:avLst/>
          </a:prstGeom>
        </p:spPr>
        <p:txBody>
          <a:bodyPr wrap="square" lIns="92217" tIns="46109" rIns="92217" bIns="46109" anchor="ctr">
            <a:spAutoFit/>
          </a:bodyPr>
          <a:lstStyle/>
          <a:p>
            <a:pPr algn="l">
              <a:spcBef>
                <a:spcPts val="403"/>
              </a:spcBef>
            </a:pPr>
            <a:r>
              <a:rPr lang="en-US" sz="1200" b="1" dirty="0">
                <a:solidFill>
                  <a:schemeClr val="bg1"/>
                </a:solidFill>
                <a:latin typeface="Arial" panose="020B0604020202020204" pitchFamily="34" charset="0"/>
                <a:cs typeface="Arial" panose="020B0604020202020204" pitchFamily="34" charset="0"/>
              </a:rPr>
              <a:t>DAY 2: RCPS MASTERCLASS</a:t>
            </a:r>
          </a:p>
        </p:txBody>
      </p:sp>
      <p:graphicFrame>
        <p:nvGraphicFramePr>
          <p:cNvPr id="3" name="Table 2">
            <a:extLst>
              <a:ext uri="{FF2B5EF4-FFF2-40B4-BE49-F238E27FC236}">
                <a16:creationId xmlns:a16="http://schemas.microsoft.com/office/drawing/2014/main" id="{D0161745-CFAC-426B-2E36-604C6FBDBD00}"/>
              </a:ext>
            </a:extLst>
          </p:cNvPr>
          <p:cNvGraphicFramePr>
            <a:graphicFrameLocks noGrp="1"/>
          </p:cNvGraphicFramePr>
          <p:nvPr>
            <p:extLst>
              <p:ext uri="{D42A27DB-BD31-4B8C-83A1-F6EECF244321}">
                <p14:modId xmlns:p14="http://schemas.microsoft.com/office/powerpoint/2010/main" val="785432616"/>
              </p:ext>
            </p:extLst>
          </p:nvPr>
        </p:nvGraphicFramePr>
        <p:xfrm>
          <a:off x="239697" y="3348164"/>
          <a:ext cx="4310908" cy="883920"/>
        </p:xfrm>
        <a:graphic>
          <a:graphicData uri="http://schemas.openxmlformats.org/drawingml/2006/table">
            <a:tbl>
              <a:tblPr firstRow="1" bandRow="1">
                <a:tableStyleId>{5C22544A-7EE6-4342-B048-85BDC9FD1C3A}</a:tableStyleId>
              </a:tblPr>
              <a:tblGrid>
                <a:gridCol w="1399032">
                  <a:extLst>
                    <a:ext uri="{9D8B030D-6E8A-4147-A177-3AD203B41FA5}">
                      <a16:colId xmlns:a16="http://schemas.microsoft.com/office/drawing/2014/main" val="3460872777"/>
                    </a:ext>
                  </a:extLst>
                </a:gridCol>
                <a:gridCol w="2911876">
                  <a:extLst>
                    <a:ext uri="{9D8B030D-6E8A-4147-A177-3AD203B41FA5}">
                      <a16:colId xmlns:a16="http://schemas.microsoft.com/office/drawing/2014/main" val="3929844881"/>
                    </a:ext>
                  </a:extLst>
                </a:gridCol>
              </a:tblGrid>
              <a:tr h="0">
                <a:tc gridSpan="2">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white"/>
                          </a:solidFill>
                          <a:effectLst/>
                          <a:uLnTx/>
                          <a:uFillTx/>
                          <a:latin typeface="+mn-lt"/>
                          <a:ea typeface="+mn-ea"/>
                          <a:cs typeface="+mn-cs"/>
                        </a:rPr>
                        <a:t>Day 2 AM Focus – Right Heart Catheterization &amp; Our Patients</a:t>
                      </a:r>
                      <a:endParaRPr kumimoji="0" lang="en-US" sz="1000" b="1" i="0" u="none" strike="noStrike" kern="1200" cap="none" spc="0" normalizeH="0" baseline="0" noProof="0" dirty="0">
                        <a:ln>
                          <a:noFill/>
                        </a:ln>
                        <a:solidFill>
                          <a:prstClr val="white"/>
                        </a:solidFill>
                        <a:effectLst/>
                        <a:uLnTx/>
                        <a:uFillTx/>
                        <a:latin typeface="Century Schoolbook" panose="02040604050505020304" pitchFamily="18" charset="0"/>
                        <a:ea typeface="Times New Roman" panose="02020603050405020304" pitchFamily="18" charset="0"/>
                        <a:cs typeface="Times New Roman" panose="02020603050405020304" pitchFamily="18" charset="0"/>
                      </a:endParaRPr>
                    </a:p>
                  </a:txBody>
                  <a:tcPr marL="121920" marR="121920" marT="34290" marB="3429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9285D"/>
                    </a:solidFill>
                  </a:tcPr>
                </a:tc>
                <a:tc hMerge="1">
                  <a:txBody>
                    <a:bodyPr/>
                    <a:lstStyle/>
                    <a:p>
                      <a:pPr algn="l"/>
                      <a:endParaRPr lang="en-US" sz="1100" dirty="0">
                        <a:latin typeface="+mn-lt"/>
                        <a:cs typeface="Arial" panose="020B0604020202020204" pitchFamily="34" charset="0"/>
                      </a:endParaRP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9285D"/>
                    </a:solidFill>
                  </a:tcPr>
                </a:tc>
                <a:extLst>
                  <a:ext uri="{0D108BD9-81ED-4DB2-BD59-A6C34878D82A}">
                    <a16:rowId xmlns:a16="http://schemas.microsoft.com/office/drawing/2014/main" val="150405150"/>
                  </a:ext>
                </a:extLst>
              </a:tr>
              <a:tr h="0">
                <a:tc>
                  <a:txBody>
                    <a:bodyPr/>
                    <a:lstStyle/>
                    <a:p>
                      <a:pPr algn="r"/>
                      <a:r>
                        <a:rPr lang="en-US" sz="1000" b="1" dirty="0">
                          <a:solidFill>
                            <a:srgbClr val="19285D"/>
                          </a:solidFill>
                          <a:latin typeface="+mn-lt"/>
                          <a:cs typeface="Arial" panose="020B0604020202020204" pitchFamily="34" charset="0"/>
                        </a:rPr>
                        <a:t>9:30-10:00 am</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Ice Breaker</a:t>
                      </a: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62979764"/>
                  </a:ext>
                </a:extLst>
              </a:tr>
              <a:tr h="0">
                <a:tc>
                  <a:txBody>
                    <a:bodyPr/>
                    <a:lstStyle/>
                    <a:p>
                      <a:pPr algn="r"/>
                      <a:r>
                        <a:rPr lang="en-US" sz="1000" b="1" dirty="0">
                          <a:solidFill>
                            <a:srgbClr val="19285D"/>
                          </a:solidFill>
                          <a:latin typeface="+mn-lt"/>
                          <a:cs typeface="Arial" panose="020B0604020202020204" pitchFamily="34" charset="0"/>
                        </a:rPr>
                        <a:t>9:30-10:45 am </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spcBef>
                          <a:spcPts val="0"/>
                        </a:spcBef>
                        <a:spcAft>
                          <a:spcPts val="0"/>
                        </a:spcAft>
                      </a:pPr>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RHC Clinical Cultivator</a:t>
                      </a: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30955845"/>
                  </a:ext>
                </a:extLst>
              </a:tr>
              <a:tr h="0">
                <a:tc>
                  <a:txBody>
                    <a:bodyPr/>
                    <a:lstStyle/>
                    <a:p>
                      <a:pPr algn="r"/>
                      <a:r>
                        <a:rPr lang="en-US" sz="1000" b="1" kern="1200" dirty="0">
                          <a:solidFill>
                            <a:srgbClr val="19285D"/>
                          </a:solidFill>
                          <a:latin typeface="+mn-lt"/>
                          <a:ea typeface="+mn-ea"/>
                          <a:cs typeface="Arial" panose="020B0604020202020204" pitchFamily="34" charset="0"/>
                        </a:rPr>
                        <a:t>11:15 am-12:00 pm </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Patient Identifiers</a:t>
                      </a:r>
                      <a:endParaRPr lang="en-US" sz="1000" b="1" dirty="0">
                        <a:solidFill>
                          <a:srgbClr val="19285D"/>
                        </a:solidFill>
                        <a:latin typeface="+mn-lt"/>
                        <a:cs typeface="Arial" panose="020B0604020202020204" pitchFamily="34" charset="0"/>
                      </a:endParaRP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897116"/>
                  </a:ext>
                </a:extLst>
              </a:tr>
            </a:tbl>
          </a:graphicData>
        </a:graphic>
      </p:graphicFrame>
      <p:graphicFrame>
        <p:nvGraphicFramePr>
          <p:cNvPr id="4" name="Table 3">
            <a:extLst>
              <a:ext uri="{FF2B5EF4-FFF2-40B4-BE49-F238E27FC236}">
                <a16:creationId xmlns:a16="http://schemas.microsoft.com/office/drawing/2014/main" id="{3745093A-53A6-C39F-3C0A-0E5CC8B0D49B}"/>
              </a:ext>
            </a:extLst>
          </p:cNvPr>
          <p:cNvGraphicFramePr>
            <a:graphicFrameLocks noGrp="1"/>
          </p:cNvGraphicFramePr>
          <p:nvPr>
            <p:extLst>
              <p:ext uri="{D42A27DB-BD31-4B8C-83A1-F6EECF244321}">
                <p14:modId xmlns:p14="http://schemas.microsoft.com/office/powerpoint/2010/main" val="836151540"/>
              </p:ext>
            </p:extLst>
          </p:nvPr>
        </p:nvGraphicFramePr>
        <p:xfrm>
          <a:off x="239697" y="4230065"/>
          <a:ext cx="4315702" cy="1310640"/>
        </p:xfrm>
        <a:graphic>
          <a:graphicData uri="http://schemas.openxmlformats.org/drawingml/2006/table">
            <a:tbl>
              <a:tblPr firstRow="1" bandRow="1">
                <a:tableStyleId>{5C22544A-7EE6-4342-B048-85BDC9FD1C3A}</a:tableStyleId>
              </a:tblPr>
              <a:tblGrid>
                <a:gridCol w="1397298">
                  <a:extLst>
                    <a:ext uri="{9D8B030D-6E8A-4147-A177-3AD203B41FA5}">
                      <a16:colId xmlns:a16="http://schemas.microsoft.com/office/drawing/2014/main" val="3460872777"/>
                    </a:ext>
                  </a:extLst>
                </a:gridCol>
                <a:gridCol w="2918404">
                  <a:extLst>
                    <a:ext uri="{9D8B030D-6E8A-4147-A177-3AD203B41FA5}">
                      <a16:colId xmlns:a16="http://schemas.microsoft.com/office/drawing/2014/main" val="3929844881"/>
                    </a:ext>
                  </a:extLst>
                </a:gridCol>
              </a:tblGrid>
              <a:tr h="131696">
                <a:tc gridSpan="2">
                  <a:txBody>
                    <a:bodyPr/>
                    <a:lstStyle/>
                    <a:p>
                      <a:pPr marL="0" marR="0">
                        <a:spcBef>
                          <a:spcPts val="0"/>
                        </a:spcBef>
                        <a:spcAft>
                          <a:spcPts val="0"/>
                        </a:spcAft>
                      </a:pPr>
                      <a:r>
                        <a:rPr lang="en-US" sz="900" dirty="0">
                          <a:effectLst/>
                        </a:rPr>
                        <a:t>Day 2 PM Focus – Right Heart Catheterization: Connection is Crucial/Application </a:t>
                      </a:r>
                      <a:endParaRPr lang="en-US" sz="900" dirty="0">
                        <a:effectLst/>
                        <a:latin typeface="Century Schoolbook" panose="02040604050505020304" pitchFamily="18" charset="0"/>
                        <a:ea typeface="Times New Roman" panose="02020603050405020304" pitchFamily="18" charset="0"/>
                        <a:cs typeface="Times New Roman" panose="02020603050405020304" pitchFamily="18" charset="0"/>
                      </a:endParaRPr>
                    </a:p>
                  </a:txBody>
                  <a:tcPr marL="121920" marR="121920" marT="34290" marB="3429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9285D"/>
                    </a:solidFill>
                  </a:tcPr>
                </a:tc>
                <a:tc hMerge="1">
                  <a:txBody>
                    <a:bodyPr/>
                    <a:lstStyle/>
                    <a:p>
                      <a:pPr algn="l"/>
                      <a:endParaRPr lang="en-US" sz="1100" dirty="0">
                        <a:latin typeface="+mn-lt"/>
                        <a:cs typeface="Arial" panose="020B0604020202020204" pitchFamily="34" charset="0"/>
                      </a:endParaRP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9285D"/>
                    </a:solidFill>
                  </a:tcPr>
                </a:tc>
                <a:extLst>
                  <a:ext uri="{0D108BD9-81ED-4DB2-BD59-A6C34878D82A}">
                    <a16:rowId xmlns:a16="http://schemas.microsoft.com/office/drawing/2014/main" val="150405150"/>
                  </a:ext>
                </a:extLst>
              </a:tr>
              <a:tr h="131696">
                <a:tc>
                  <a:txBody>
                    <a:bodyPr/>
                    <a:lstStyle/>
                    <a:p>
                      <a:pPr algn="r"/>
                      <a:r>
                        <a:rPr lang="en-US" sz="1000" b="1" dirty="0">
                          <a:solidFill>
                            <a:srgbClr val="19285D"/>
                          </a:solidFill>
                          <a:latin typeface="+mn-lt"/>
                          <a:cs typeface="Arial" panose="020B0604020202020204" pitchFamily="34" charset="0"/>
                        </a:rPr>
                        <a:t>12:00-1:15 pm</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LUNCH</a:t>
                      </a: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762979764"/>
                  </a:ext>
                </a:extLst>
              </a:tr>
              <a:tr h="131696">
                <a:tc>
                  <a:txBody>
                    <a:bodyPr/>
                    <a:lstStyle/>
                    <a:p>
                      <a:pPr algn="r"/>
                      <a:r>
                        <a:rPr lang="en-US" sz="1000" b="1" dirty="0">
                          <a:solidFill>
                            <a:srgbClr val="19285D"/>
                          </a:solidFill>
                          <a:latin typeface="+mn-lt"/>
                          <a:cs typeface="Arial" panose="020B0604020202020204" pitchFamily="34" charset="0"/>
                        </a:rPr>
                        <a:t>1:15-2:15 pm</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Lead the Dialogue: Listening/Questioning</a:t>
                      </a: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769089221"/>
                  </a:ext>
                </a:extLst>
              </a:tr>
              <a:tr h="131696">
                <a:tc>
                  <a:txBody>
                    <a:bodyPr/>
                    <a:lstStyle/>
                    <a:p>
                      <a:pPr marL="0" marR="0" lvl="0" indent="0" algn="r" defTabSz="412016" rtl="0" eaLnBrk="1" fontAlgn="auto" latinLnBrk="0" hangingPunct="0">
                        <a:lnSpc>
                          <a:spcPct val="100000"/>
                        </a:lnSpc>
                        <a:spcBef>
                          <a:spcPts val="0"/>
                        </a:spcBef>
                        <a:spcAft>
                          <a:spcPts val="0"/>
                        </a:spcAft>
                        <a:buClrTx/>
                        <a:buSzTx/>
                        <a:buFontTx/>
                        <a:buNone/>
                        <a:tabLst/>
                        <a:defRPr/>
                      </a:pPr>
                      <a:r>
                        <a:rPr lang="en-US" sz="1000" b="1" dirty="0">
                          <a:solidFill>
                            <a:srgbClr val="19285D"/>
                          </a:solidFill>
                          <a:latin typeface="+mn-lt"/>
                          <a:cs typeface="Arial" panose="020B0604020202020204" pitchFamily="34" charset="0"/>
                        </a:rPr>
                        <a:t>2:15-2:30 pm</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BREAK</a:t>
                      </a:r>
                      <a:endParaRPr lang="en-US" sz="1000" dirty="0">
                        <a:solidFill>
                          <a:srgbClr val="53565A"/>
                        </a:solidFill>
                        <a:latin typeface="+mn-lt"/>
                        <a:cs typeface="Arial" panose="020B0604020202020204" pitchFamily="34" charset="0"/>
                      </a:endParaRP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901434639"/>
                  </a:ext>
                </a:extLst>
              </a:tr>
              <a:tr h="131696">
                <a:tc>
                  <a:txBody>
                    <a:bodyPr/>
                    <a:lstStyle/>
                    <a:p>
                      <a:pPr algn="r"/>
                      <a:r>
                        <a:rPr lang="en-US" sz="1000" b="1" kern="1200" dirty="0">
                          <a:solidFill>
                            <a:srgbClr val="19285D"/>
                          </a:solidFill>
                          <a:latin typeface="+mn-lt"/>
                          <a:ea typeface="+mn-ea"/>
                          <a:cs typeface="Arial" panose="020B0604020202020204" pitchFamily="34" charset="0"/>
                        </a:rPr>
                        <a:t>2:30-3:45 pm</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Managing ‘Rabbit Holes’</a:t>
                      </a:r>
                      <a:endParaRPr lang="en-US" sz="1000" b="1" dirty="0">
                        <a:solidFill>
                          <a:srgbClr val="19285D"/>
                        </a:solidFill>
                        <a:latin typeface="+mn-lt"/>
                        <a:cs typeface="Arial" panose="020B0604020202020204" pitchFamily="34" charset="0"/>
                      </a:endParaRP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897116"/>
                  </a:ext>
                </a:extLst>
              </a:tr>
              <a:tr h="131696">
                <a:tc>
                  <a:txBody>
                    <a:bodyPr/>
                    <a:lstStyle/>
                    <a:p>
                      <a:pPr algn="r"/>
                      <a:r>
                        <a:rPr lang="en-US" sz="1000" b="1" kern="1200" dirty="0">
                          <a:solidFill>
                            <a:srgbClr val="19285D"/>
                          </a:solidFill>
                          <a:latin typeface="+mn-lt"/>
                          <a:ea typeface="+mn-ea"/>
                          <a:cs typeface="Arial" panose="020B0604020202020204" pitchFamily="34" charset="0"/>
                        </a:rPr>
                        <a:t>3:45-5:15 pm</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Dialogue Duos</a:t>
                      </a: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453478042"/>
                  </a:ext>
                </a:extLst>
              </a:tr>
            </a:tbl>
          </a:graphicData>
        </a:graphic>
      </p:graphicFrame>
      <p:sp>
        <p:nvSpPr>
          <p:cNvPr id="8" name="Isosceles Triangle 7">
            <a:extLst>
              <a:ext uri="{FF2B5EF4-FFF2-40B4-BE49-F238E27FC236}">
                <a16:creationId xmlns:a16="http://schemas.microsoft.com/office/drawing/2014/main" id="{6F134101-234E-DE49-7922-73BA8D59068D}"/>
              </a:ext>
            </a:extLst>
          </p:cNvPr>
          <p:cNvSpPr/>
          <p:nvPr/>
        </p:nvSpPr>
        <p:spPr>
          <a:xfrm rot="5400000">
            <a:off x="50887" y="5033875"/>
            <a:ext cx="224950" cy="326722"/>
          </a:xfrm>
          <a:prstGeom prst="triangle">
            <a:avLst/>
          </a:prstGeom>
          <a:solidFill>
            <a:srgbClr val="C1D7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B119A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17005402"/>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6375" y="546100"/>
            <a:ext cx="4365625" cy="2455863"/>
          </a:xfrm>
        </p:spPr>
      </p:sp>
      <p:sp>
        <p:nvSpPr>
          <p:cNvPr id="3" name="Notes Placeholder 2"/>
          <p:cNvSpPr>
            <a:spLocks noGrp="1"/>
          </p:cNvSpPr>
          <p:nvPr>
            <p:ph type="body" idx="1"/>
          </p:nvPr>
        </p:nvSpPr>
        <p:spPr>
          <a:xfrm>
            <a:off x="4758724" y="875838"/>
            <a:ext cx="4270976" cy="5509284"/>
          </a:xfrm>
        </p:spPr>
        <p:txBody>
          <a:bodyPr/>
          <a:lstStyle/>
          <a:p>
            <a:pPr marL="171450" marR="0" indent="-171450" algn="l" defTabSz="914400" rtl="0" eaLnBrk="1" latinLnBrk="0" hangingPunct="1">
              <a:spcBef>
                <a:spcPts val="600"/>
              </a:spcBef>
              <a:buClr>
                <a:srgbClr val="C1D72E"/>
              </a:buClr>
              <a:buFont typeface="Arial" panose="020B0604020202020204" pitchFamily="34" charset="0"/>
              <a:buChar char="•"/>
            </a:pPr>
            <a:r>
              <a:rPr lang="en-US" sz="1100" b="1" kern="1200" dirty="0">
                <a:solidFill>
                  <a:schemeClr val="tx1"/>
                </a:solidFill>
              </a:rPr>
              <a:t>Introduce</a:t>
            </a:r>
            <a:r>
              <a:rPr lang="en-US" sz="1100" kern="1200" dirty="0">
                <a:solidFill>
                  <a:schemeClr val="tx1"/>
                </a:solidFill>
              </a:rPr>
              <a:t> </a:t>
            </a:r>
            <a:r>
              <a:rPr lang="en-US" sz="1100" dirty="0"/>
              <a:t>the</a:t>
            </a:r>
            <a:r>
              <a:rPr lang="en-US" sz="1100" kern="1200" dirty="0">
                <a:solidFill>
                  <a:schemeClr val="tx1"/>
                </a:solidFill>
              </a:rPr>
              <a:t> on-screen 4-step process for managing conversational disconnects. </a:t>
            </a:r>
          </a:p>
          <a:p>
            <a:pPr marL="171450" marR="0" indent="-171450" algn="l" defTabSz="914400" rtl="0" eaLnBrk="1" latinLnBrk="0" hangingPunct="1">
              <a:spcBef>
                <a:spcPts val="600"/>
              </a:spcBef>
              <a:buClr>
                <a:srgbClr val="C1D72E"/>
              </a:buClr>
              <a:buFont typeface="Arial" panose="020B0604020202020204" pitchFamily="34" charset="0"/>
              <a:buChar char="•"/>
            </a:pPr>
            <a:r>
              <a:rPr lang="en-US" sz="1100" b="1" dirty="0"/>
              <a:t>Say</a:t>
            </a:r>
            <a:r>
              <a:rPr lang="en-US" sz="1100" dirty="0"/>
              <a:t>:</a:t>
            </a:r>
            <a:endParaRPr lang="en-US" sz="1100" kern="1200" dirty="0">
              <a:solidFill>
                <a:schemeClr val="tx1"/>
              </a:solidFill>
            </a:endParaRPr>
          </a:p>
          <a:p>
            <a:pPr lvl="1">
              <a:spcBef>
                <a:spcPts val="600"/>
              </a:spcBef>
              <a:buFont typeface="Arial" panose="020B0604020202020204" pitchFamily="34" charset="0"/>
              <a:buChar char="•"/>
              <a:tabLst>
                <a:tab pos="457200" algn="l"/>
              </a:tabLst>
            </a:pPr>
            <a:r>
              <a:rPr lang="en-US" sz="1100" i="1" kern="1200" dirty="0">
                <a:solidFill>
                  <a:schemeClr val="tx1"/>
                </a:solidFill>
              </a:rPr>
              <a:t>Step 1: Evaluate the situation. Quickly and silently reflect on the full context of the interaction, as you are aware of it, to try and reframe your 360-degree perspective of what’s driving the disconnect. Take a breath, pause for a moment to center yourself, and hold any knee-jerk response.</a:t>
            </a:r>
          </a:p>
          <a:p>
            <a:pPr lvl="1">
              <a:spcBef>
                <a:spcPts val="600"/>
              </a:spcBef>
              <a:buFont typeface="Arial" panose="020B0604020202020204" pitchFamily="34" charset="0"/>
              <a:buChar char="•"/>
              <a:tabLst>
                <a:tab pos="457200" algn="l"/>
              </a:tabLst>
            </a:pPr>
            <a:r>
              <a:rPr lang="en-US" sz="1100" i="1" kern="1200" dirty="0">
                <a:solidFill>
                  <a:schemeClr val="tx1"/>
                </a:solidFill>
              </a:rPr>
              <a:t>Step 2: Describe what you’re hearing. In moments of disconnect, it is helpful to restate what you’ve just heard the HCP say so that they know you are listening to understand their perspective. This may be as simple as restating what they’ve just said, bookended with acknowledging statements such as, “I understand that you are concerned that ”…” tell me more about that.” You can use this moment to further engage them by prompting them to share more or just to affirm the meaning of whatever disconnect they may have just shared.</a:t>
            </a:r>
          </a:p>
          <a:p>
            <a:pPr lvl="1">
              <a:spcBef>
                <a:spcPts val="600"/>
              </a:spcBef>
              <a:buFont typeface="Arial" panose="020B0604020202020204" pitchFamily="34" charset="0"/>
              <a:buChar char="•"/>
              <a:tabLst>
                <a:tab pos="457200" algn="l"/>
              </a:tabLst>
            </a:pPr>
            <a:r>
              <a:rPr lang="en-US" sz="1100" i="1" kern="1200" dirty="0">
                <a:solidFill>
                  <a:schemeClr val="tx1"/>
                </a:solidFill>
              </a:rPr>
              <a:t>Step 3: Find common ground. This doesn’t necessarily mean a full resolution of the situation and any concern points the HCP shared that you reiterated in Step 2. It may mean agreeing to bookmark a subject for you to check on later, for example. Common ground doesn’t equal fully identical perspectives so much as it means a shared understanding of the value of each other’s perspectives.</a:t>
            </a:r>
          </a:p>
          <a:p>
            <a:pPr lvl="1">
              <a:spcBef>
                <a:spcPts val="600"/>
              </a:spcBef>
              <a:buFont typeface="Arial" panose="020B0604020202020204" pitchFamily="34" charset="0"/>
              <a:buChar char="•"/>
            </a:pPr>
            <a:r>
              <a:rPr lang="en-US" sz="1100" i="1" kern="1200" dirty="0">
                <a:solidFill>
                  <a:schemeClr val="tx1"/>
                </a:solidFill>
              </a:rPr>
              <a:t>Step 4: Move forward. Keep the momentum. Don’t let any disconnect derail the conversation. Remember the GROW model and keep your goals and options in mind, but prioritize what’s next. Don’t allow a disconnect to become a roadblock</a:t>
            </a:r>
            <a:r>
              <a:rPr lang="en-US" sz="1100" i="1" dirty="0">
                <a:effectLst/>
                <a:ea typeface="Times New Roman" panose="02020603050405020304" pitchFamily="18" charset="0"/>
              </a:rPr>
              <a:t>.</a:t>
            </a:r>
            <a:r>
              <a:rPr lang="en-US" sz="1100" i="1" dirty="0">
                <a:effectLst/>
              </a:rPr>
              <a:t> </a:t>
            </a:r>
            <a:endParaRPr lang="en-US" sz="1100" i="1" kern="1200" dirty="0">
              <a:solidFill>
                <a:schemeClr val="tx1"/>
              </a:solidFill>
            </a:endParaRPr>
          </a:p>
        </p:txBody>
      </p:sp>
      <p:sp>
        <p:nvSpPr>
          <p:cNvPr id="4" name="Rectangle 3">
            <a:extLst>
              <a:ext uri="{FF2B5EF4-FFF2-40B4-BE49-F238E27FC236}">
                <a16:creationId xmlns:a16="http://schemas.microsoft.com/office/drawing/2014/main" id="{B9667ECA-1647-32D6-C494-AE78BD6973B3}"/>
              </a:ext>
            </a:extLst>
          </p:cNvPr>
          <p:cNvSpPr/>
          <p:nvPr/>
        </p:nvSpPr>
        <p:spPr>
          <a:xfrm>
            <a:off x="116305" y="30115"/>
            <a:ext cx="4908120" cy="277785"/>
          </a:xfrm>
          <a:prstGeom prst="rect">
            <a:avLst/>
          </a:prstGeom>
        </p:spPr>
        <p:txBody>
          <a:bodyPr wrap="square" lIns="92217" tIns="46109" rIns="92217" bIns="46109" anchor="ctr">
            <a:spAutoFit/>
          </a:bodyPr>
          <a:lstStyle/>
          <a:p>
            <a:pPr algn="l">
              <a:spcBef>
                <a:spcPts val="403"/>
              </a:spcBef>
            </a:pPr>
            <a:r>
              <a:rPr lang="en-US" sz="1200" b="1" dirty="0">
                <a:solidFill>
                  <a:schemeClr val="bg1"/>
                </a:solidFill>
                <a:latin typeface="Arial" panose="020B0604020202020204" pitchFamily="34" charset="0"/>
                <a:cs typeface="Arial" panose="020B0604020202020204" pitchFamily="34" charset="0"/>
              </a:rPr>
              <a:t>DAY 2: RCPS MASTERCLASS</a:t>
            </a:r>
          </a:p>
        </p:txBody>
      </p:sp>
      <p:graphicFrame>
        <p:nvGraphicFramePr>
          <p:cNvPr id="6" name="Table 5">
            <a:extLst>
              <a:ext uri="{FF2B5EF4-FFF2-40B4-BE49-F238E27FC236}">
                <a16:creationId xmlns:a16="http://schemas.microsoft.com/office/drawing/2014/main" id="{77A61C26-2082-7156-F4F5-26E3D223D463}"/>
              </a:ext>
            </a:extLst>
          </p:cNvPr>
          <p:cNvGraphicFramePr>
            <a:graphicFrameLocks noGrp="1"/>
          </p:cNvGraphicFramePr>
          <p:nvPr>
            <p:extLst>
              <p:ext uri="{D42A27DB-BD31-4B8C-83A1-F6EECF244321}">
                <p14:modId xmlns:p14="http://schemas.microsoft.com/office/powerpoint/2010/main" val="3427708550"/>
              </p:ext>
            </p:extLst>
          </p:nvPr>
        </p:nvGraphicFramePr>
        <p:xfrm>
          <a:off x="239697" y="3348164"/>
          <a:ext cx="4310908" cy="883920"/>
        </p:xfrm>
        <a:graphic>
          <a:graphicData uri="http://schemas.openxmlformats.org/drawingml/2006/table">
            <a:tbl>
              <a:tblPr firstRow="1" bandRow="1">
                <a:tableStyleId>{5C22544A-7EE6-4342-B048-85BDC9FD1C3A}</a:tableStyleId>
              </a:tblPr>
              <a:tblGrid>
                <a:gridCol w="1399032">
                  <a:extLst>
                    <a:ext uri="{9D8B030D-6E8A-4147-A177-3AD203B41FA5}">
                      <a16:colId xmlns:a16="http://schemas.microsoft.com/office/drawing/2014/main" val="3460872777"/>
                    </a:ext>
                  </a:extLst>
                </a:gridCol>
                <a:gridCol w="2911876">
                  <a:extLst>
                    <a:ext uri="{9D8B030D-6E8A-4147-A177-3AD203B41FA5}">
                      <a16:colId xmlns:a16="http://schemas.microsoft.com/office/drawing/2014/main" val="3929844881"/>
                    </a:ext>
                  </a:extLst>
                </a:gridCol>
              </a:tblGrid>
              <a:tr h="0">
                <a:tc gridSpan="2">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white"/>
                          </a:solidFill>
                          <a:effectLst/>
                          <a:uLnTx/>
                          <a:uFillTx/>
                          <a:latin typeface="+mn-lt"/>
                          <a:ea typeface="+mn-ea"/>
                          <a:cs typeface="+mn-cs"/>
                        </a:rPr>
                        <a:t>Day 2 AM Focus – Right Heart Catheterization &amp; Our Patients</a:t>
                      </a:r>
                      <a:endParaRPr kumimoji="0" lang="en-US" sz="1000" b="1" i="0" u="none" strike="noStrike" kern="1200" cap="none" spc="0" normalizeH="0" baseline="0" noProof="0" dirty="0">
                        <a:ln>
                          <a:noFill/>
                        </a:ln>
                        <a:solidFill>
                          <a:prstClr val="white"/>
                        </a:solidFill>
                        <a:effectLst/>
                        <a:uLnTx/>
                        <a:uFillTx/>
                        <a:latin typeface="Century Schoolbook" panose="02040604050505020304" pitchFamily="18" charset="0"/>
                        <a:ea typeface="Times New Roman" panose="02020603050405020304" pitchFamily="18" charset="0"/>
                        <a:cs typeface="Times New Roman" panose="02020603050405020304" pitchFamily="18" charset="0"/>
                      </a:endParaRPr>
                    </a:p>
                  </a:txBody>
                  <a:tcPr marL="121920" marR="121920" marT="34290" marB="3429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9285D"/>
                    </a:solidFill>
                  </a:tcPr>
                </a:tc>
                <a:tc hMerge="1">
                  <a:txBody>
                    <a:bodyPr/>
                    <a:lstStyle/>
                    <a:p>
                      <a:pPr algn="l"/>
                      <a:endParaRPr lang="en-US" sz="1100" dirty="0">
                        <a:latin typeface="+mn-lt"/>
                        <a:cs typeface="Arial" panose="020B0604020202020204" pitchFamily="34" charset="0"/>
                      </a:endParaRP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9285D"/>
                    </a:solidFill>
                  </a:tcPr>
                </a:tc>
                <a:extLst>
                  <a:ext uri="{0D108BD9-81ED-4DB2-BD59-A6C34878D82A}">
                    <a16:rowId xmlns:a16="http://schemas.microsoft.com/office/drawing/2014/main" val="150405150"/>
                  </a:ext>
                </a:extLst>
              </a:tr>
              <a:tr h="0">
                <a:tc>
                  <a:txBody>
                    <a:bodyPr/>
                    <a:lstStyle/>
                    <a:p>
                      <a:pPr algn="r"/>
                      <a:r>
                        <a:rPr lang="en-US" sz="1000" b="1" dirty="0">
                          <a:solidFill>
                            <a:srgbClr val="19285D"/>
                          </a:solidFill>
                          <a:latin typeface="+mn-lt"/>
                          <a:cs typeface="Arial" panose="020B0604020202020204" pitchFamily="34" charset="0"/>
                        </a:rPr>
                        <a:t>9:30-10:00 am</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Ice Breaker</a:t>
                      </a: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62979764"/>
                  </a:ext>
                </a:extLst>
              </a:tr>
              <a:tr h="0">
                <a:tc>
                  <a:txBody>
                    <a:bodyPr/>
                    <a:lstStyle/>
                    <a:p>
                      <a:pPr algn="r"/>
                      <a:r>
                        <a:rPr lang="en-US" sz="1000" b="1" dirty="0">
                          <a:solidFill>
                            <a:srgbClr val="19285D"/>
                          </a:solidFill>
                          <a:latin typeface="+mn-lt"/>
                          <a:cs typeface="Arial" panose="020B0604020202020204" pitchFamily="34" charset="0"/>
                        </a:rPr>
                        <a:t>9:30-10:45 am </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spcBef>
                          <a:spcPts val="0"/>
                        </a:spcBef>
                        <a:spcAft>
                          <a:spcPts val="0"/>
                        </a:spcAft>
                      </a:pPr>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RHC Clinical Cultivator</a:t>
                      </a: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30955845"/>
                  </a:ext>
                </a:extLst>
              </a:tr>
              <a:tr h="0">
                <a:tc>
                  <a:txBody>
                    <a:bodyPr/>
                    <a:lstStyle/>
                    <a:p>
                      <a:pPr algn="r"/>
                      <a:r>
                        <a:rPr lang="en-US" sz="1000" b="1" kern="1200" dirty="0">
                          <a:solidFill>
                            <a:srgbClr val="19285D"/>
                          </a:solidFill>
                          <a:latin typeface="+mn-lt"/>
                          <a:ea typeface="+mn-ea"/>
                          <a:cs typeface="Arial" panose="020B0604020202020204" pitchFamily="34" charset="0"/>
                        </a:rPr>
                        <a:t>11:15 am-12:00 pm </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Patient Identifiers</a:t>
                      </a:r>
                      <a:endParaRPr lang="en-US" sz="1000" b="1" dirty="0">
                        <a:solidFill>
                          <a:srgbClr val="19285D"/>
                        </a:solidFill>
                        <a:latin typeface="+mn-lt"/>
                        <a:cs typeface="Arial" panose="020B0604020202020204" pitchFamily="34" charset="0"/>
                      </a:endParaRP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897116"/>
                  </a:ext>
                </a:extLst>
              </a:tr>
            </a:tbl>
          </a:graphicData>
        </a:graphic>
      </p:graphicFrame>
      <p:graphicFrame>
        <p:nvGraphicFramePr>
          <p:cNvPr id="7" name="Table 6">
            <a:extLst>
              <a:ext uri="{FF2B5EF4-FFF2-40B4-BE49-F238E27FC236}">
                <a16:creationId xmlns:a16="http://schemas.microsoft.com/office/drawing/2014/main" id="{AE5907B1-240C-FA39-233C-6E9F2383D8BA}"/>
              </a:ext>
            </a:extLst>
          </p:cNvPr>
          <p:cNvGraphicFramePr>
            <a:graphicFrameLocks noGrp="1"/>
          </p:cNvGraphicFramePr>
          <p:nvPr>
            <p:extLst>
              <p:ext uri="{D42A27DB-BD31-4B8C-83A1-F6EECF244321}">
                <p14:modId xmlns:p14="http://schemas.microsoft.com/office/powerpoint/2010/main" val="1279076327"/>
              </p:ext>
            </p:extLst>
          </p:nvPr>
        </p:nvGraphicFramePr>
        <p:xfrm>
          <a:off x="239697" y="4230065"/>
          <a:ext cx="4315702" cy="1310640"/>
        </p:xfrm>
        <a:graphic>
          <a:graphicData uri="http://schemas.openxmlformats.org/drawingml/2006/table">
            <a:tbl>
              <a:tblPr firstRow="1" bandRow="1">
                <a:tableStyleId>{5C22544A-7EE6-4342-B048-85BDC9FD1C3A}</a:tableStyleId>
              </a:tblPr>
              <a:tblGrid>
                <a:gridCol w="1397298">
                  <a:extLst>
                    <a:ext uri="{9D8B030D-6E8A-4147-A177-3AD203B41FA5}">
                      <a16:colId xmlns:a16="http://schemas.microsoft.com/office/drawing/2014/main" val="3460872777"/>
                    </a:ext>
                  </a:extLst>
                </a:gridCol>
                <a:gridCol w="2918404">
                  <a:extLst>
                    <a:ext uri="{9D8B030D-6E8A-4147-A177-3AD203B41FA5}">
                      <a16:colId xmlns:a16="http://schemas.microsoft.com/office/drawing/2014/main" val="3929844881"/>
                    </a:ext>
                  </a:extLst>
                </a:gridCol>
              </a:tblGrid>
              <a:tr h="131696">
                <a:tc gridSpan="2">
                  <a:txBody>
                    <a:bodyPr/>
                    <a:lstStyle/>
                    <a:p>
                      <a:pPr marL="0" marR="0">
                        <a:spcBef>
                          <a:spcPts val="0"/>
                        </a:spcBef>
                        <a:spcAft>
                          <a:spcPts val="0"/>
                        </a:spcAft>
                      </a:pPr>
                      <a:r>
                        <a:rPr lang="en-US" sz="900" dirty="0">
                          <a:effectLst/>
                        </a:rPr>
                        <a:t>Day 2 PM Focus – Right Heart Catheterization: Connection is Crucial/Application </a:t>
                      </a:r>
                      <a:endParaRPr lang="en-US" sz="900" dirty="0">
                        <a:effectLst/>
                        <a:latin typeface="Century Schoolbook" panose="02040604050505020304" pitchFamily="18" charset="0"/>
                        <a:ea typeface="Times New Roman" panose="02020603050405020304" pitchFamily="18" charset="0"/>
                        <a:cs typeface="Times New Roman" panose="02020603050405020304" pitchFamily="18" charset="0"/>
                      </a:endParaRPr>
                    </a:p>
                  </a:txBody>
                  <a:tcPr marL="121920" marR="121920" marT="34290" marB="3429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9285D"/>
                    </a:solidFill>
                  </a:tcPr>
                </a:tc>
                <a:tc hMerge="1">
                  <a:txBody>
                    <a:bodyPr/>
                    <a:lstStyle/>
                    <a:p>
                      <a:pPr algn="l"/>
                      <a:endParaRPr lang="en-US" sz="1100" dirty="0">
                        <a:latin typeface="+mn-lt"/>
                        <a:cs typeface="Arial" panose="020B0604020202020204" pitchFamily="34" charset="0"/>
                      </a:endParaRP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9285D"/>
                    </a:solidFill>
                  </a:tcPr>
                </a:tc>
                <a:extLst>
                  <a:ext uri="{0D108BD9-81ED-4DB2-BD59-A6C34878D82A}">
                    <a16:rowId xmlns:a16="http://schemas.microsoft.com/office/drawing/2014/main" val="150405150"/>
                  </a:ext>
                </a:extLst>
              </a:tr>
              <a:tr h="131696">
                <a:tc>
                  <a:txBody>
                    <a:bodyPr/>
                    <a:lstStyle/>
                    <a:p>
                      <a:pPr algn="r"/>
                      <a:r>
                        <a:rPr lang="en-US" sz="1000" b="1" dirty="0">
                          <a:solidFill>
                            <a:srgbClr val="19285D"/>
                          </a:solidFill>
                          <a:latin typeface="+mn-lt"/>
                          <a:cs typeface="Arial" panose="020B0604020202020204" pitchFamily="34" charset="0"/>
                        </a:rPr>
                        <a:t>12:00-1:15 pm</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LUNCH</a:t>
                      </a: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762979764"/>
                  </a:ext>
                </a:extLst>
              </a:tr>
              <a:tr h="131696">
                <a:tc>
                  <a:txBody>
                    <a:bodyPr/>
                    <a:lstStyle/>
                    <a:p>
                      <a:pPr algn="r"/>
                      <a:r>
                        <a:rPr lang="en-US" sz="1000" b="1" dirty="0">
                          <a:solidFill>
                            <a:srgbClr val="19285D"/>
                          </a:solidFill>
                          <a:latin typeface="+mn-lt"/>
                          <a:cs typeface="Arial" panose="020B0604020202020204" pitchFamily="34" charset="0"/>
                        </a:rPr>
                        <a:t>1:15-2:15 pm</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Lead the Dialogue: Listening/Questioning</a:t>
                      </a: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769089221"/>
                  </a:ext>
                </a:extLst>
              </a:tr>
              <a:tr h="131696">
                <a:tc>
                  <a:txBody>
                    <a:bodyPr/>
                    <a:lstStyle/>
                    <a:p>
                      <a:pPr marL="0" marR="0" lvl="0" indent="0" algn="r" defTabSz="412016" rtl="0" eaLnBrk="1" fontAlgn="auto" latinLnBrk="0" hangingPunct="0">
                        <a:lnSpc>
                          <a:spcPct val="100000"/>
                        </a:lnSpc>
                        <a:spcBef>
                          <a:spcPts val="0"/>
                        </a:spcBef>
                        <a:spcAft>
                          <a:spcPts val="0"/>
                        </a:spcAft>
                        <a:buClrTx/>
                        <a:buSzTx/>
                        <a:buFontTx/>
                        <a:buNone/>
                        <a:tabLst/>
                        <a:defRPr/>
                      </a:pPr>
                      <a:r>
                        <a:rPr lang="en-US" sz="1000" b="1" dirty="0">
                          <a:solidFill>
                            <a:srgbClr val="19285D"/>
                          </a:solidFill>
                          <a:latin typeface="+mn-lt"/>
                          <a:cs typeface="Arial" panose="020B0604020202020204" pitchFamily="34" charset="0"/>
                        </a:rPr>
                        <a:t>2:15-2:30 pm</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BREAK</a:t>
                      </a:r>
                      <a:endParaRPr lang="en-US" sz="1000" dirty="0">
                        <a:solidFill>
                          <a:srgbClr val="53565A"/>
                        </a:solidFill>
                        <a:latin typeface="+mn-lt"/>
                        <a:cs typeface="Arial" panose="020B0604020202020204" pitchFamily="34" charset="0"/>
                      </a:endParaRP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901434639"/>
                  </a:ext>
                </a:extLst>
              </a:tr>
              <a:tr h="131696">
                <a:tc>
                  <a:txBody>
                    <a:bodyPr/>
                    <a:lstStyle/>
                    <a:p>
                      <a:pPr algn="r"/>
                      <a:r>
                        <a:rPr lang="en-US" sz="1000" b="1" kern="1200" dirty="0">
                          <a:solidFill>
                            <a:srgbClr val="19285D"/>
                          </a:solidFill>
                          <a:latin typeface="+mn-lt"/>
                          <a:ea typeface="+mn-ea"/>
                          <a:cs typeface="Arial" panose="020B0604020202020204" pitchFamily="34" charset="0"/>
                        </a:rPr>
                        <a:t>2:30-3:45 pm</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Managing ‘Rabbit Holes’</a:t>
                      </a:r>
                      <a:endParaRPr lang="en-US" sz="1000" b="1" dirty="0">
                        <a:solidFill>
                          <a:srgbClr val="19285D"/>
                        </a:solidFill>
                        <a:latin typeface="+mn-lt"/>
                        <a:cs typeface="Arial" panose="020B0604020202020204" pitchFamily="34" charset="0"/>
                      </a:endParaRP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897116"/>
                  </a:ext>
                </a:extLst>
              </a:tr>
              <a:tr h="131696">
                <a:tc>
                  <a:txBody>
                    <a:bodyPr/>
                    <a:lstStyle/>
                    <a:p>
                      <a:pPr algn="r"/>
                      <a:r>
                        <a:rPr lang="en-US" sz="1000" b="1" kern="1200" dirty="0">
                          <a:solidFill>
                            <a:srgbClr val="19285D"/>
                          </a:solidFill>
                          <a:latin typeface="+mn-lt"/>
                          <a:ea typeface="+mn-ea"/>
                          <a:cs typeface="Arial" panose="020B0604020202020204" pitchFamily="34" charset="0"/>
                        </a:rPr>
                        <a:t>3:45-5:15 pm</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Dialogue Duos</a:t>
                      </a: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453478042"/>
                  </a:ext>
                </a:extLst>
              </a:tr>
            </a:tbl>
          </a:graphicData>
        </a:graphic>
      </p:graphicFrame>
      <p:sp>
        <p:nvSpPr>
          <p:cNvPr id="8" name="Isosceles Triangle 7">
            <a:extLst>
              <a:ext uri="{FF2B5EF4-FFF2-40B4-BE49-F238E27FC236}">
                <a16:creationId xmlns:a16="http://schemas.microsoft.com/office/drawing/2014/main" id="{EC3CB597-70D0-7511-A195-FAB07AE87C19}"/>
              </a:ext>
            </a:extLst>
          </p:cNvPr>
          <p:cNvSpPr/>
          <p:nvPr/>
        </p:nvSpPr>
        <p:spPr>
          <a:xfrm rot="5400000">
            <a:off x="50887" y="5033875"/>
            <a:ext cx="224950" cy="326722"/>
          </a:xfrm>
          <a:prstGeom prst="triangle">
            <a:avLst/>
          </a:prstGeom>
          <a:solidFill>
            <a:srgbClr val="C1D7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B119A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14849639"/>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6375" y="546100"/>
            <a:ext cx="4365625" cy="2455863"/>
          </a:xfrm>
        </p:spPr>
      </p:sp>
      <p:sp>
        <p:nvSpPr>
          <p:cNvPr id="3" name="Notes Placeholder 2"/>
          <p:cNvSpPr>
            <a:spLocks noGrp="1"/>
          </p:cNvSpPr>
          <p:nvPr>
            <p:ph type="body" idx="1"/>
          </p:nvPr>
        </p:nvSpPr>
        <p:spPr/>
        <p:txBody>
          <a:bodyPr/>
          <a:lstStyle/>
          <a:p>
            <a:r>
              <a:rPr lang="en-US" b="1" dirty="0"/>
              <a:t>Facilitate</a:t>
            </a:r>
            <a:r>
              <a:rPr lang="en-US" dirty="0"/>
              <a:t> a short discussion, prompting participants to share their experiences and perspectives in response to the two on-screen questions.</a:t>
            </a:r>
          </a:p>
        </p:txBody>
      </p:sp>
      <p:sp>
        <p:nvSpPr>
          <p:cNvPr id="4" name="Rectangle 3">
            <a:extLst>
              <a:ext uri="{FF2B5EF4-FFF2-40B4-BE49-F238E27FC236}">
                <a16:creationId xmlns:a16="http://schemas.microsoft.com/office/drawing/2014/main" id="{5E7D1B1E-FA1D-C88E-DA51-D83AB728F4CB}"/>
              </a:ext>
            </a:extLst>
          </p:cNvPr>
          <p:cNvSpPr/>
          <p:nvPr/>
        </p:nvSpPr>
        <p:spPr>
          <a:xfrm>
            <a:off x="116305" y="30115"/>
            <a:ext cx="4908120" cy="277785"/>
          </a:xfrm>
          <a:prstGeom prst="rect">
            <a:avLst/>
          </a:prstGeom>
        </p:spPr>
        <p:txBody>
          <a:bodyPr wrap="square" lIns="92217" tIns="46109" rIns="92217" bIns="46109" anchor="ctr">
            <a:spAutoFit/>
          </a:bodyPr>
          <a:lstStyle/>
          <a:p>
            <a:pPr algn="l">
              <a:spcBef>
                <a:spcPts val="403"/>
              </a:spcBef>
            </a:pPr>
            <a:r>
              <a:rPr lang="en-US" sz="1200" b="1" dirty="0">
                <a:solidFill>
                  <a:schemeClr val="bg1"/>
                </a:solidFill>
                <a:latin typeface="Arial" panose="020B0604020202020204" pitchFamily="34" charset="0"/>
                <a:cs typeface="Arial" panose="020B0604020202020204" pitchFamily="34" charset="0"/>
              </a:rPr>
              <a:t>DAY 2: RCPS MASTERCLASS</a:t>
            </a:r>
          </a:p>
        </p:txBody>
      </p:sp>
      <p:graphicFrame>
        <p:nvGraphicFramePr>
          <p:cNvPr id="6" name="Table 5">
            <a:extLst>
              <a:ext uri="{FF2B5EF4-FFF2-40B4-BE49-F238E27FC236}">
                <a16:creationId xmlns:a16="http://schemas.microsoft.com/office/drawing/2014/main" id="{8D9549EE-F2F1-9F88-1D97-0BF19F8C02F3}"/>
              </a:ext>
            </a:extLst>
          </p:cNvPr>
          <p:cNvGraphicFramePr>
            <a:graphicFrameLocks noGrp="1"/>
          </p:cNvGraphicFramePr>
          <p:nvPr>
            <p:extLst>
              <p:ext uri="{D42A27DB-BD31-4B8C-83A1-F6EECF244321}">
                <p14:modId xmlns:p14="http://schemas.microsoft.com/office/powerpoint/2010/main" val="3427708550"/>
              </p:ext>
            </p:extLst>
          </p:nvPr>
        </p:nvGraphicFramePr>
        <p:xfrm>
          <a:off x="239697" y="3348164"/>
          <a:ext cx="4310908" cy="883920"/>
        </p:xfrm>
        <a:graphic>
          <a:graphicData uri="http://schemas.openxmlformats.org/drawingml/2006/table">
            <a:tbl>
              <a:tblPr firstRow="1" bandRow="1">
                <a:tableStyleId>{5C22544A-7EE6-4342-B048-85BDC9FD1C3A}</a:tableStyleId>
              </a:tblPr>
              <a:tblGrid>
                <a:gridCol w="1399032">
                  <a:extLst>
                    <a:ext uri="{9D8B030D-6E8A-4147-A177-3AD203B41FA5}">
                      <a16:colId xmlns:a16="http://schemas.microsoft.com/office/drawing/2014/main" val="3460872777"/>
                    </a:ext>
                  </a:extLst>
                </a:gridCol>
                <a:gridCol w="2911876">
                  <a:extLst>
                    <a:ext uri="{9D8B030D-6E8A-4147-A177-3AD203B41FA5}">
                      <a16:colId xmlns:a16="http://schemas.microsoft.com/office/drawing/2014/main" val="3929844881"/>
                    </a:ext>
                  </a:extLst>
                </a:gridCol>
              </a:tblGrid>
              <a:tr h="0">
                <a:tc gridSpan="2">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white"/>
                          </a:solidFill>
                          <a:effectLst/>
                          <a:uLnTx/>
                          <a:uFillTx/>
                          <a:latin typeface="+mn-lt"/>
                          <a:ea typeface="+mn-ea"/>
                          <a:cs typeface="+mn-cs"/>
                        </a:rPr>
                        <a:t>Day 2 AM Focus – Right Heart Catheterization &amp; Our Patients</a:t>
                      </a:r>
                      <a:endParaRPr kumimoji="0" lang="en-US" sz="1000" b="1" i="0" u="none" strike="noStrike" kern="1200" cap="none" spc="0" normalizeH="0" baseline="0" noProof="0" dirty="0">
                        <a:ln>
                          <a:noFill/>
                        </a:ln>
                        <a:solidFill>
                          <a:prstClr val="white"/>
                        </a:solidFill>
                        <a:effectLst/>
                        <a:uLnTx/>
                        <a:uFillTx/>
                        <a:latin typeface="Century Schoolbook" panose="02040604050505020304" pitchFamily="18" charset="0"/>
                        <a:ea typeface="Times New Roman" panose="02020603050405020304" pitchFamily="18" charset="0"/>
                        <a:cs typeface="Times New Roman" panose="02020603050405020304" pitchFamily="18" charset="0"/>
                      </a:endParaRPr>
                    </a:p>
                  </a:txBody>
                  <a:tcPr marL="121920" marR="121920" marT="34290" marB="3429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9285D"/>
                    </a:solidFill>
                  </a:tcPr>
                </a:tc>
                <a:tc hMerge="1">
                  <a:txBody>
                    <a:bodyPr/>
                    <a:lstStyle/>
                    <a:p>
                      <a:pPr algn="l"/>
                      <a:endParaRPr lang="en-US" sz="1100" dirty="0">
                        <a:latin typeface="+mn-lt"/>
                        <a:cs typeface="Arial" panose="020B0604020202020204" pitchFamily="34" charset="0"/>
                      </a:endParaRP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9285D"/>
                    </a:solidFill>
                  </a:tcPr>
                </a:tc>
                <a:extLst>
                  <a:ext uri="{0D108BD9-81ED-4DB2-BD59-A6C34878D82A}">
                    <a16:rowId xmlns:a16="http://schemas.microsoft.com/office/drawing/2014/main" val="150405150"/>
                  </a:ext>
                </a:extLst>
              </a:tr>
              <a:tr h="0">
                <a:tc>
                  <a:txBody>
                    <a:bodyPr/>
                    <a:lstStyle/>
                    <a:p>
                      <a:pPr algn="r"/>
                      <a:r>
                        <a:rPr lang="en-US" sz="1000" b="1" dirty="0">
                          <a:solidFill>
                            <a:srgbClr val="19285D"/>
                          </a:solidFill>
                          <a:latin typeface="+mn-lt"/>
                          <a:cs typeface="Arial" panose="020B0604020202020204" pitchFamily="34" charset="0"/>
                        </a:rPr>
                        <a:t>9:30-10:00 am</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Ice Breaker</a:t>
                      </a: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62979764"/>
                  </a:ext>
                </a:extLst>
              </a:tr>
              <a:tr h="0">
                <a:tc>
                  <a:txBody>
                    <a:bodyPr/>
                    <a:lstStyle/>
                    <a:p>
                      <a:pPr algn="r"/>
                      <a:r>
                        <a:rPr lang="en-US" sz="1000" b="1" dirty="0">
                          <a:solidFill>
                            <a:srgbClr val="19285D"/>
                          </a:solidFill>
                          <a:latin typeface="+mn-lt"/>
                          <a:cs typeface="Arial" panose="020B0604020202020204" pitchFamily="34" charset="0"/>
                        </a:rPr>
                        <a:t>9:30-10:45 am </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spcBef>
                          <a:spcPts val="0"/>
                        </a:spcBef>
                        <a:spcAft>
                          <a:spcPts val="0"/>
                        </a:spcAft>
                      </a:pPr>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RHC Clinical Cultivator</a:t>
                      </a: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30955845"/>
                  </a:ext>
                </a:extLst>
              </a:tr>
              <a:tr h="0">
                <a:tc>
                  <a:txBody>
                    <a:bodyPr/>
                    <a:lstStyle/>
                    <a:p>
                      <a:pPr algn="r"/>
                      <a:r>
                        <a:rPr lang="en-US" sz="1000" b="1" kern="1200" dirty="0">
                          <a:solidFill>
                            <a:srgbClr val="19285D"/>
                          </a:solidFill>
                          <a:latin typeface="+mn-lt"/>
                          <a:ea typeface="+mn-ea"/>
                          <a:cs typeface="Arial" panose="020B0604020202020204" pitchFamily="34" charset="0"/>
                        </a:rPr>
                        <a:t>11:15 am-12:00 pm </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Patient Identifiers</a:t>
                      </a:r>
                      <a:endParaRPr lang="en-US" sz="1000" b="1" dirty="0">
                        <a:solidFill>
                          <a:srgbClr val="19285D"/>
                        </a:solidFill>
                        <a:latin typeface="+mn-lt"/>
                        <a:cs typeface="Arial" panose="020B0604020202020204" pitchFamily="34" charset="0"/>
                      </a:endParaRP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897116"/>
                  </a:ext>
                </a:extLst>
              </a:tr>
            </a:tbl>
          </a:graphicData>
        </a:graphic>
      </p:graphicFrame>
      <p:graphicFrame>
        <p:nvGraphicFramePr>
          <p:cNvPr id="7" name="Table 6">
            <a:extLst>
              <a:ext uri="{FF2B5EF4-FFF2-40B4-BE49-F238E27FC236}">
                <a16:creationId xmlns:a16="http://schemas.microsoft.com/office/drawing/2014/main" id="{5164A499-CEB8-ACB3-5140-8DD7FBC35C3A}"/>
              </a:ext>
            </a:extLst>
          </p:cNvPr>
          <p:cNvGraphicFramePr>
            <a:graphicFrameLocks noGrp="1"/>
          </p:cNvGraphicFramePr>
          <p:nvPr>
            <p:extLst>
              <p:ext uri="{D42A27DB-BD31-4B8C-83A1-F6EECF244321}">
                <p14:modId xmlns:p14="http://schemas.microsoft.com/office/powerpoint/2010/main" val="1279076327"/>
              </p:ext>
            </p:extLst>
          </p:nvPr>
        </p:nvGraphicFramePr>
        <p:xfrm>
          <a:off x="239697" y="4230065"/>
          <a:ext cx="4315702" cy="1310640"/>
        </p:xfrm>
        <a:graphic>
          <a:graphicData uri="http://schemas.openxmlformats.org/drawingml/2006/table">
            <a:tbl>
              <a:tblPr firstRow="1" bandRow="1">
                <a:tableStyleId>{5C22544A-7EE6-4342-B048-85BDC9FD1C3A}</a:tableStyleId>
              </a:tblPr>
              <a:tblGrid>
                <a:gridCol w="1397298">
                  <a:extLst>
                    <a:ext uri="{9D8B030D-6E8A-4147-A177-3AD203B41FA5}">
                      <a16:colId xmlns:a16="http://schemas.microsoft.com/office/drawing/2014/main" val="3460872777"/>
                    </a:ext>
                  </a:extLst>
                </a:gridCol>
                <a:gridCol w="2918404">
                  <a:extLst>
                    <a:ext uri="{9D8B030D-6E8A-4147-A177-3AD203B41FA5}">
                      <a16:colId xmlns:a16="http://schemas.microsoft.com/office/drawing/2014/main" val="3929844881"/>
                    </a:ext>
                  </a:extLst>
                </a:gridCol>
              </a:tblGrid>
              <a:tr h="131696">
                <a:tc gridSpan="2">
                  <a:txBody>
                    <a:bodyPr/>
                    <a:lstStyle/>
                    <a:p>
                      <a:pPr marL="0" marR="0">
                        <a:spcBef>
                          <a:spcPts val="0"/>
                        </a:spcBef>
                        <a:spcAft>
                          <a:spcPts val="0"/>
                        </a:spcAft>
                      </a:pPr>
                      <a:r>
                        <a:rPr lang="en-US" sz="900" dirty="0">
                          <a:effectLst/>
                        </a:rPr>
                        <a:t>Day 2 PM Focus – Right Heart Catheterization: Connection is Crucial/Application </a:t>
                      </a:r>
                      <a:endParaRPr lang="en-US" sz="900" dirty="0">
                        <a:effectLst/>
                        <a:latin typeface="Century Schoolbook" panose="02040604050505020304" pitchFamily="18" charset="0"/>
                        <a:ea typeface="Times New Roman" panose="02020603050405020304" pitchFamily="18" charset="0"/>
                        <a:cs typeface="Times New Roman" panose="02020603050405020304" pitchFamily="18" charset="0"/>
                      </a:endParaRPr>
                    </a:p>
                  </a:txBody>
                  <a:tcPr marL="121920" marR="121920" marT="34290" marB="3429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9285D"/>
                    </a:solidFill>
                  </a:tcPr>
                </a:tc>
                <a:tc hMerge="1">
                  <a:txBody>
                    <a:bodyPr/>
                    <a:lstStyle/>
                    <a:p>
                      <a:pPr algn="l"/>
                      <a:endParaRPr lang="en-US" sz="1100" dirty="0">
                        <a:latin typeface="+mn-lt"/>
                        <a:cs typeface="Arial" panose="020B0604020202020204" pitchFamily="34" charset="0"/>
                      </a:endParaRP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9285D"/>
                    </a:solidFill>
                  </a:tcPr>
                </a:tc>
                <a:extLst>
                  <a:ext uri="{0D108BD9-81ED-4DB2-BD59-A6C34878D82A}">
                    <a16:rowId xmlns:a16="http://schemas.microsoft.com/office/drawing/2014/main" val="150405150"/>
                  </a:ext>
                </a:extLst>
              </a:tr>
              <a:tr h="131696">
                <a:tc>
                  <a:txBody>
                    <a:bodyPr/>
                    <a:lstStyle/>
                    <a:p>
                      <a:pPr algn="r"/>
                      <a:r>
                        <a:rPr lang="en-US" sz="1000" b="1" dirty="0">
                          <a:solidFill>
                            <a:srgbClr val="19285D"/>
                          </a:solidFill>
                          <a:latin typeface="+mn-lt"/>
                          <a:cs typeface="Arial" panose="020B0604020202020204" pitchFamily="34" charset="0"/>
                        </a:rPr>
                        <a:t>12:00-1:15 pm</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LUNCH</a:t>
                      </a: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762979764"/>
                  </a:ext>
                </a:extLst>
              </a:tr>
              <a:tr h="131696">
                <a:tc>
                  <a:txBody>
                    <a:bodyPr/>
                    <a:lstStyle/>
                    <a:p>
                      <a:pPr algn="r"/>
                      <a:r>
                        <a:rPr lang="en-US" sz="1000" b="1" dirty="0">
                          <a:solidFill>
                            <a:srgbClr val="19285D"/>
                          </a:solidFill>
                          <a:latin typeface="+mn-lt"/>
                          <a:cs typeface="Arial" panose="020B0604020202020204" pitchFamily="34" charset="0"/>
                        </a:rPr>
                        <a:t>1:15-2:15 pm</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Lead the Dialogue: Listening/Questioning</a:t>
                      </a: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769089221"/>
                  </a:ext>
                </a:extLst>
              </a:tr>
              <a:tr h="131696">
                <a:tc>
                  <a:txBody>
                    <a:bodyPr/>
                    <a:lstStyle/>
                    <a:p>
                      <a:pPr marL="0" marR="0" lvl="0" indent="0" algn="r" defTabSz="412016" rtl="0" eaLnBrk="1" fontAlgn="auto" latinLnBrk="0" hangingPunct="0">
                        <a:lnSpc>
                          <a:spcPct val="100000"/>
                        </a:lnSpc>
                        <a:spcBef>
                          <a:spcPts val="0"/>
                        </a:spcBef>
                        <a:spcAft>
                          <a:spcPts val="0"/>
                        </a:spcAft>
                        <a:buClrTx/>
                        <a:buSzTx/>
                        <a:buFontTx/>
                        <a:buNone/>
                        <a:tabLst/>
                        <a:defRPr/>
                      </a:pPr>
                      <a:r>
                        <a:rPr lang="en-US" sz="1000" b="1" dirty="0">
                          <a:solidFill>
                            <a:srgbClr val="19285D"/>
                          </a:solidFill>
                          <a:latin typeface="+mn-lt"/>
                          <a:cs typeface="Arial" panose="020B0604020202020204" pitchFamily="34" charset="0"/>
                        </a:rPr>
                        <a:t>2:15-2:30 pm</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BREAK</a:t>
                      </a:r>
                      <a:endParaRPr lang="en-US" sz="1000" dirty="0">
                        <a:solidFill>
                          <a:srgbClr val="53565A"/>
                        </a:solidFill>
                        <a:latin typeface="+mn-lt"/>
                        <a:cs typeface="Arial" panose="020B0604020202020204" pitchFamily="34" charset="0"/>
                      </a:endParaRP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901434639"/>
                  </a:ext>
                </a:extLst>
              </a:tr>
              <a:tr h="131696">
                <a:tc>
                  <a:txBody>
                    <a:bodyPr/>
                    <a:lstStyle/>
                    <a:p>
                      <a:pPr algn="r"/>
                      <a:r>
                        <a:rPr lang="en-US" sz="1000" b="1" kern="1200" dirty="0">
                          <a:solidFill>
                            <a:srgbClr val="19285D"/>
                          </a:solidFill>
                          <a:latin typeface="+mn-lt"/>
                          <a:ea typeface="+mn-ea"/>
                          <a:cs typeface="Arial" panose="020B0604020202020204" pitchFamily="34" charset="0"/>
                        </a:rPr>
                        <a:t>2:30-3:45 pm</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Managing ‘Rabbit Holes’</a:t>
                      </a:r>
                      <a:endParaRPr lang="en-US" sz="1000" b="1" dirty="0">
                        <a:solidFill>
                          <a:srgbClr val="19285D"/>
                        </a:solidFill>
                        <a:latin typeface="+mn-lt"/>
                        <a:cs typeface="Arial" panose="020B0604020202020204" pitchFamily="34" charset="0"/>
                      </a:endParaRP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897116"/>
                  </a:ext>
                </a:extLst>
              </a:tr>
              <a:tr h="131696">
                <a:tc>
                  <a:txBody>
                    <a:bodyPr/>
                    <a:lstStyle/>
                    <a:p>
                      <a:pPr algn="r"/>
                      <a:r>
                        <a:rPr lang="en-US" sz="1000" b="1" kern="1200" dirty="0">
                          <a:solidFill>
                            <a:srgbClr val="19285D"/>
                          </a:solidFill>
                          <a:latin typeface="+mn-lt"/>
                          <a:ea typeface="+mn-ea"/>
                          <a:cs typeface="Arial" panose="020B0604020202020204" pitchFamily="34" charset="0"/>
                        </a:rPr>
                        <a:t>3:45-5:15 pm</a:t>
                      </a:r>
                    </a:p>
                  </a:txBody>
                  <a:tcPr marL="121920" marR="121920" marT="34290" marB="34290"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00" b="0" kern="1200" dirty="0">
                          <a:solidFill>
                            <a:srgbClr val="53565A"/>
                          </a:solidFill>
                          <a:latin typeface="Calibri" panose="020F0502020204030204" pitchFamily="34" charset="0"/>
                          <a:ea typeface="Geneva" pitchFamily="123" charset="-128"/>
                          <a:cs typeface="Calibri" panose="020F0502020204030204" pitchFamily="34" charset="0"/>
                        </a:rPr>
                        <a:t>Dialogue Duos</a:t>
                      </a:r>
                    </a:p>
                  </a:txBody>
                  <a:tcPr marL="121920" marR="121920" marT="34290" marB="34290"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453478042"/>
                  </a:ext>
                </a:extLst>
              </a:tr>
            </a:tbl>
          </a:graphicData>
        </a:graphic>
      </p:graphicFrame>
      <p:sp>
        <p:nvSpPr>
          <p:cNvPr id="8" name="Isosceles Triangle 7">
            <a:extLst>
              <a:ext uri="{FF2B5EF4-FFF2-40B4-BE49-F238E27FC236}">
                <a16:creationId xmlns:a16="http://schemas.microsoft.com/office/drawing/2014/main" id="{B35037A3-2541-6603-8F31-C0BABB8FD5FE}"/>
              </a:ext>
            </a:extLst>
          </p:cNvPr>
          <p:cNvSpPr/>
          <p:nvPr/>
        </p:nvSpPr>
        <p:spPr>
          <a:xfrm rot="5400000">
            <a:off x="50887" y="5033875"/>
            <a:ext cx="224950" cy="326722"/>
          </a:xfrm>
          <a:prstGeom prst="triangle">
            <a:avLst/>
          </a:prstGeom>
          <a:solidFill>
            <a:srgbClr val="C1D7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B119A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9212169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71C10795-C10B-DFD3-28AC-32CA2C8F48C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9051" y="1281"/>
            <a:ext cx="12230100" cy="6855437"/>
          </a:xfrm>
          <a:prstGeom prst="rect">
            <a:avLst/>
          </a:prstGeom>
        </p:spPr>
      </p:pic>
      <p:sp>
        <p:nvSpPr>
          <p:cNvPr id="4" name="Date Placeholder 3"/>
          <p:cNvSpPr>
            <a:spLocks noGrp="1"/>
          </p:cNvSpPr>
          <p:nvPr>
            <p:ph type="dt" sz="half" idx="10"/>
          </p:nvPr>
        </p:nvSpPr>
        <p:spPr/>
        <p:txBody>
          <a:bodyPr/>
          <a:lstStyle/>
          <a:p>
            <a:fld id="{977995FE-2085-F44F-884A-2459CDB76A73}" type="datetimeFigureOut">
              <a:rPr lang="en-US" smtClean="0"/>
              <a:t>4/24/2023</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02B7F74-3E4D-48EF-B92A-910B65F28FDF}" type="slidenum">
              <a:rPr lang="en-US" smtClean="0"/>
              <a:t>‹#›</a:t>
            </a:fld>
            <a:endParaRPr lang="en-US"/>
          </a:p>
        </p:txBody>
      </p:sp>
    </p:spTree>
    <p:extLst>
      <p:ext uri="{BB962C8B-B14F-4D97-AF65-F5344CB8AC3E}">
        <p14:creationId xmlns:p14="http://schemas.microsoft.com/office/powerpoint/2010/main" val="400625750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dirty="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977995FE-2085-F44F-884A-2459CDB76A73}" type="datetimeFigureOut">
              <a:rPr lang="en-US" smtClean="0"/>
              <a:t>4/24/2023</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02B7F74-3E4D-48EF-B92A-910B65F28FDF}" type="slidenum">
              <a:rPr lang="en-US" smtClean="0"/>
              <a:pPr/>
              <a:t>‹#›</a:t>
            </a:fld>
            <a:endParaRPr lang="en-US" dirty="0"/>
          </a:p>
        </p:txBody>
      </p:sp>
    </p:spTree>
    <p:extLst>
      <p:ext uri="{BB962C8B-B14F-4D97-AF65-F5344CB8AC3E}">
        <p14:creationId xmlns:p14="http://schemas.microsoft.com/office/powerpoint/2010/main" val="6149158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977995FE-2085-F44F-884A-2459CDB76A73}" type="datetimeFigureOut">
              <a:rPr lang="en-US" smtClean="0"/>
              <a:t>4/24/2023</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02B7F74-3E4D-48EF-B92A-910B65F28FDF}" type="slidenum">
              <a:rPr lang="en-US" smtClean="0"/>
              <a:pPr/>
              <a:t>‹#›</a:t>
            </a:fld>
            <a:endParaRPr lang="en-US" dirty="0"/>
          </a:p>
        </p:txBody>
      </p:sp>
    </p:spTree>
    <p:extLst>
      <p:ext uri="{BB962C8B-B14F-4D97-AF65-F5344CB8AC3E}">
        <p14:creationId xmlns:p14="http://schemas.microsoft.com/office/powerpoint/2010/main" val="39447706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and HEAVY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088A8AA-6C5B-4621-B262-947BA94B03B8}"/>
              </a:ext>
            </a:extLst>
          </p:cNvPr>
          <p:cNvSpPr>
            <a:spLocks noGrp="1"/>
          </p:cNvSpPr>
          <p:nvPr>
            <p:ph idx="1"/>
          </p:nvPr>
        </p:nvSpPr>
        <p:spPr>
          <a:xfrm>
            <a:off x="497541" y="1293326"/>
            <a:ext cx="11196918" cy="504691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D397D3D7-ED60-48A2-B7DB-04E14736C81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D0AA511-B87E-4E8D-A78D-37D3B6035B97}"/>
              </a:ext>
            </a:extLst>
          </p:cNvPr>
          <p:cNvSpPr>
            <a:spLocks noGrp="1"/>
          </p:cNvSpPr>
          <p:nvPr>
            <p:ph type="sldNum" sz="quarter" idx="12"/>
          </p:nvPr>
        </p:nvSpPr>
        <p:spPr/>
        <p:txBody>
          <a:bodyPr/>
          <a:lstStyle/>
          <a:p>
            <a:fld id="{D02B7F74-3E4D-48EF-B92A-910B65F28FDF}" type="slidenum">
              <a:rPr lang="en-US" smtClean="0"/>
              <a:t>‹#›</a:t>
            </a:fld>
            <a:endParaRPr lang="en-US"/>
          </a:p>
        </p:txBody>
      </p:sp>
      <p:sp>
        <p:nvSpPr>
          <p:cNvPr id="7" name="Title 6">
            <a:extLst>
              <a:ext uri="{FF2B5EF4-FFF2-40B4-BE49-F238E27FC236}">
                <a16:creationId xmlns:a16="http://schemas.microsoft.com/office/drawing/2014/main" id="{EB778EEA-CED1-440B-8A6D-B99C7F69838F}"/>
              </a:ext>
            </a:extLst>
          </p:cNvPr>
          <p:cNvSpPr>
            <a:spLocks noGrp="1"/>
          </p:cNvSpPr>
          <p:nvPr>
            <p:ph type="title" hasCustomPrompt="1"/>
          </p:nvPr>
        </p:nvSpPr>
        <p:spPr>
          <a:xfrm>
            <a:off x="497541" y="228600"/>
            <a:ext cx="11196918" cy="928025"/>
          </a:xfrm>
        </p:spPr>
        <p:txBody>
          <a:bodyPr/>
          <a:lstStyle/>
          <a:p>
            <a:r>
              <a:rPr lang="en-US" dirty="0"/>
              <a:t>CLICK TO EDIT MASTER TITLE STYLE</a:t>
            </a:r>
          </a:p>
        </p:txBody>
      </p:sp>
    </p:spTree>
    <p:extLst>
      <p:ext uri="{BB962C8B-B14F-4D97-AF65-F5344CB8AC3E}">
        <p14:creationId xmlns:p14="http://schemas.microsoft.com/office/powerpoint/2010/main" val="28194079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Picture with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319395-C78B-4DAA-8572-5F0672B716D9}"/>
              </a:ext>
            </a:extLst>
          </p:cNvPr>
          <p:cNvSpPr>
            <a:spLocks noGrp="1"/>
          </p:cNvSpPr>
          <p:nvPr>
            <p:ph type="title" hasCustomPrompt="1"/>
          </p:nvPr>
        </p:nvSpPr>
        <p:spPr>
          <a:xfrm>
            <a:off x="5898183" y="635616"/>
            <a:ext cx="5455617" cy="1600200"/>
          </a:xfrm>
        </p:spPr>
        <p:txBody>
          <a:bodyPr anchor="b">
            <a:normAutofit/>
          </a:bodyPr>
          <a:lstStyle>
            <a:lvl1pPr>
              <a:defRPr sz="3400"/>
            </a:lvl1pPr>
          </a:lstStyle>
          <a:p>
            <a:r>
              <a:rPr lang="en-US" dirty="0"/>
              <a:t>CLICK TO EDIT MASTER TITLE STYLE</a:t>
            </a:r>
          </a:p>
        </p:txBody>
      </p:sp>
      <p:sp>
        <p:nvSpPr>
          <p:cNvPr id="6" name="Footer Placeholder 5">
            <a:extLst>
              <a:ext uri="{FF2B5EF4-FFF2-40B4-BE49-F238E27FC236}">
                <a16:creationId xmlns:a16="http://schemas.microsoft.com/office/drawing/2014/main" id="{0469F614-B986-41D0-AA57-8415A12D5DB4}"/>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1621E541-0673-42BD-BB86-10BBE901ED62}"/>
              </a:ext>
            </a:extLst>
          </p:cNvPr>
          <p:cNvSpPr>
            <a:spLocks noGrp="1"/>
          </p:cNvSpPr>
          <p:nvPr>
            <p:ph type="sldNum" sz="quarter" idx="12"/>
          </p:nvPr>
        </p:nvSpPr>
        <p:spPr/>
        <p:txBody>
          <a:bodyPr/>
          <a:lstStyle/>
          <a:p>
            <a:fld id="{AD539F2E-9B58-4566-9393-7A40F4C2CCB8}" type="slidenum">
              <a:rPr lang="en-US" smtClean="0"/>
              <a:t>‹#›</a:t>
            </a:fld>
            <a:endParaRPr lang="en-US"/>
          </a:p>
        </p:txBody>
      </p:sp>
      <p:sp>
        <p:nvSpPr>
          <p:cNvPr id="30" name="Content Placeholder 3">
            <a:extLst>
              <a:ext uri="{FF2B5EF4-FFF2-40B4-BE49-F238E27FC236}">
                <a16:creationId xmlns:a16="http://schemas.microsoft.com/office/drawing/2014/main" id="{C6D8308A-47E5-4EB8-9BA4-9E0C2638913C}"/>
              </a:ext>
            </a:extLst>
          </p:cNvPr>
          <p:cNvSpPr>
            <a:spLocks noGrp="1"/>
          </p:cNvSpPr>
          <p:nvPr>
            <p:ph sz="half" idx="13"/>
          </p:nvPr>
        </p:nvSpPr>
        <p:spPr>
          <a:xfrm>
            <a:off x="5898183" y="2430838"/>
            <a:ext cx="5455617" cy="3710884"/>
          </a:xfrm>
        </p:spPr>
        <p:txBody>
          <a:bodyPr>
            <a:normAutofit/>
          </a:bodyPr>
          <a:lstStyle>
            <a:lvl1pPr>
              <a:defRPr sz="2000"/>
            </a:lvl1pPr>
            <a:lvl2pPr>
              <a:defRPr sz="1800"/>
            </a:lvl2pPr>
            <a:lvl3pPr>
              <a:defRPr sz="16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Picture Placeholder 2">
            <a:extLst>
              <a:ext uri="{FF2B5EF4-FFF2-40B4-BE49-F238E27FC236}">
                <a16:creationId xmlns:a16="http://schemas.microsoft.com/office/drawing/2014/main" id="{825007AA-B90E-4B70-A6DF-F9AD2F36D23C}"/>
              </a:ext>
            </a:extLst>
          </p:cNvPr>
          <p:cNvSpPr>
            <a:spLocks noGrp="1"/>
          </p:cNvSpPr>
          <p:nvPr userDrawn="1">
            <p:ph type="pic" idx="1"/>
          </p:nvPr>
        </p:nvSpPr>
        <p:spPr>
          <a:xfrm>
            <a:off x="0" y="-1"/>
            <a:ext cx="5651292" cy="6691681"/>
          </a:xfrm>
          <a:solidFill>
            <a:schemeClr val="tx1"/>
          </a:solidFill>
          <a:ln w="12700">
            <a:noFill/>
            <a:miter lim="800000"/>
          </a:ln>
          <a:effectLst/>
        </p:spPr>
        <p:txBody>
          <a:bodyPr lIns="0" tIns="0" rIns="0" bIns="0" anchor="ctr" anchorCtr="0">
            <a:normAutofit/>
          </a:bodyPr>
          <a:lstStyle>
            <a:lvl1pPr marL="0" indent="0" algn="ctr">
              <a:buNone/>
              <a:defRPr sz="2399">
                <a:solidFill>
                  <a:schemeClr val="bg2">
                    <a:lumMod val="75000"/>
                  </a:schemeClr>
                </a:solidFill>
              </a:defRPr>
            </a:lvl1pPr>
            <a:lvl2pPr marL="457063" indent="0">
              <a:buNone/>
              <a:defRPr sz="2799"/>
            </a:lvl2pPr>
            <a:lvl3pPr marL="914126" indent="0">
              <a:buNone/>
              <a:defRPr sz="2399"/>
            </a:lvl3pPr>
            <a:lvl4pPr marL="1371189" indent="0">
              <a:buNone/>
              <a:defRPr sz="1999"/>
            </a:lvl4pPr>
            <a:lvl5pPr marL="1828251" indent="0">
              <a:buNone/>
              <a:defRPr sz="1999"/>
            </a:lvl5pPr>
            <a:lvl6pPr marL="2285314" indent="0">
              <a:buNone/>
              <a:defRPr sz="1999"/>
            </a:lvl6pPr>
            <a:lvl7pPr marL="2742377" indent="0">
              <a:buNone/>
              <a:defRPr sz="1999"/>
            </a:lvl7pPr>
            <a:lvl8pPr marL="3199440" indent="0">
              <a:buNone/>
              <a:defRPr sz="1999"/>
            </a:lvl8pPr>
            <a:lvl9pPr marL="3656503" indent="0">
              <a:buNone/>
              <a:defRPr sz="1999"/>
            </a:lvl9pPr>
          </a:lstStyle>
          <a:p>
            <a:pPr marL="228600" lvl="0" indent="-228600" algn="ctr"/>
            <a:r>
              <a:rPr lang="en-US" dirty="0"/>
              <a:t>Click icon to add picture</a:t>
            </a:r>
          </a:p>
        </p:txBody>
      </p:sp>
    </p:spTree>
    <p:extLst>
      <p:ext uri="{BB962C8B-B14F-4D97-AF65-F5344CB8AC3E}">
        <p14:creationId xmlns:p14="http://schemas.microsoft.com/office/powerpoint/2010/main" val="320583963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itle and captions with 3 pictur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A69C60-9E44-4D1D-8AFC-4536EF840DC5}"/>
              </a:ext>
            </a:extLst>
          </p:cNvPr>
          <p:cNvSpPr>
            <a:spLocks noGrp="1"/>
          </p:cNvSpPr>
          <p:nvPr>
            <p:ph type="title" hasCustomPrompt="1"/>
          </p:nvPr>
        </p:nvSpPr>
        <p:spPr/>
        <p:txBody>
          <a:bodyPr/>
          <a:lstStyle/>
          <a:p>
            <a:r>
              <a:rPr lang="en-US" dirty="0"/>
              <a:t>CLICK TO EDIT MASTER TITLE STYLE</a:t>
            </a:r>
          </a:p>
        </p:txBody>
      </p:sp>
      <p:sp>
        <p:nvSpPr>
          <p:cNvPr id="4" name="Footer Placeholder 3">
            <a:extLst>
              <a:ext uri="{FF2B5EF4-FFF2-40B4-BE49-F238E27FC236}">
                <a16:creationId xmlns:a16="http://schemas.microsoft.com/office/drawing/2014/main" id="{6949D193-BC57-4BF1-AAB8-FFDF1543D08B}"/>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70F2B924-CB20-4E3E-B2A6-F3A5BAA13F8E}"/>
              </a:ext>
            </a:extLst>
          </p:cNvPr>
          <p:cNvSpPr>
            <a:spLocks noGrp="1"/>
          </p:cNvSpPr>
          <p:nvPr>
            <p:ph type="sldNum" sz="quarter" idx="12"/>
          </p:nvPr>
        </p:nvSpPr>
        <p:spPr/>
        <p:txBody>
          <a:bodyPr/>
          <a:lstStyle/>
          <a:p>
            <a:fld id="{AD539F2E-9B58-4566-9393-7A40F4C2CCB8}" type="slidenum">
              <a:rPr lang="en-US" smtClean="0"/>
              <a:t>‹#›</a:t>
            </a:fld>
            <a:endParaRPr lang="en-US"/>
          </a:p>
        </p:txBody>
      </p:sp>
      <p:sp>
        <p:nvSpPr>
          <p:cNvPr id="21" name="Picture Placeholder 2">
            <a:extLst>
              <a:ext uri="{FF2B5EF4-FFF2-40B4-BE49-F238E27FC236}">
                <a16:creationId xmlns:a16="http://schemas.microsoft.com/office/drawing/2014/main" id="{543025E8-A89D-4CDC-88B2-AB5850BD89E4}"/>
              </a:ext>
            </a:extLst>
          </p:cNvPr>
          <p:cNvSpPr>
            <a:spLocks noGrp="1"/>
          </p:cNvSpPr>
          <p:nvPr>
            <p:ph type="pic" idx="1"/>
          </p:nvPr>
        </p:nvSpPr>
        <p:spPr>
          <a:xfrm>
            <a:off x="766577" y="2104008"/>
            <a:ext cx="3262663" cy="3014822"/>
          </a:xfrm>
          <a:solidFill>
            <a:schemeClr val="tx1"/>
          </a:solidFill>
          <a:ln w="12700">
            <a:noFill/>
            <a:miter lim="800000"/>
          </a:ln>
          <a:effectLst/>
        </p:spPr>
        <p:txBody>
          <a:bodyPr lIns="0" tIns="0" rIns="0" bIns="0" anchor="ctr" anchorCtr="0">
            <a:normAutofit/>
          </a:bodyPr>
          <a:lstStyle>
            <a:lvl1pPr marL="0" indent="0" algn="ctr">
              <a:buNone/>
              <a:defRPr sz="2000">
                <a:solidFill>
                  <a:schemeClr val="bg2">
                    <a:lumMod val="75000"/>
                  </a:schemeClr>
                </a:solidFill>
              </a:defRPr>
            </a:lvl1pPr>
            <a:lvl2pPr marL="457063" indent="0">
              <a:buNone/>
              <a:defRPr sz="2799"/>
            </a:lvl2pPr>
            <a:lvl3pPr marL="914126" indent="0">
              <a:buNone/>
              <a:defRPr sz="2399"/>
            </a:lvl3pPr>
            <a:lvl4pPr marL="1371189" indent="0">
              <a:buNone/>
              <a:defRPr sz="1999"/>
            </a:lvl4pPr>
            <a:lvl5pPr marL="1828251" indent="0">
              <a:buNone/>
              <a:defRPr sz="1999"/>
            </a:lvl5pPr>
            <a:lvl6pPr marL="2285314" indent="0">
              <a:buNone/>
              <a:defRPr sz="1999"/>
            </a:lvl6pPr>
            <a:lvl7pPr marL="2742377" indent="0">
              <a:buNone/>
              <a:defRPr sz="1999"/>
            </a:lvl7pPr>
            <a:lvl8pPr marL="3199440" indent="0">
              <a:buNone/>
              <a:defRPr sz="1999"/>
            </a:lvl8pPr>
            <a:lvl9pPr marL="3656503" indent="0">
              <a:buNone/>
              <a:defRPr sz="1999"/>
            </a:lvl9pPr>
          </a:lstStyle>
          <a:p>
            <a:pPr marL="228600" lvl="0" indent="-228600" algn="ctr"/>
            <a:r>
              <a:rPr lang="en-US" dirty="0"/>
              <a:t>Click icon to add picture</a:t>
            </a:r>
          </a:p>
        </p:txBody>
      </p:sp>
      <p:sp>
        <p:nvSpPr>
          <p:cNvPr id="23" name="Picture Placeholder 2">
            <a:extLst>
              <a:ext uri="{FF2B5EF4-FFF2-40B4-BE49-F238E27FC236}">
                <a16:creationId xmlns:a16="http://schemas.microsoft.com/office/drawing/2014/main" id="{FEEC63CA-322F-406C-AEA7-E67C61D54E02}"/>
              </a:ext>
            </a:extLst>
          </p:cNvPr>
          <p:cNvSpPr>
            <a:spLocks noGrp="1"/>
          </p:cNvSpPr>
          <p:nvPr>
            <p:ph type="pic" idx="13"/>
          </p:nvPr>
        </p:nvSpPr>
        <p:spPr>
          <a:xfrm>
            <a:off x="4493825" y="2107406"/>
            <a:ext cx="3262663" cy="3014822"/>
          </a:xfrm>
          <a:solidFill>
            <a:schemeClr val="tx1"/>
          </a:solidFill>
          <a:ln w="12700">
            <a:noFill/>
            <a:miter lim="800000"/>
          </a:ln>
          <a:effectLst/>
        </p:spPr>
        <p:txBody>
          <a:bodyPr lIns="0" tIns="0" rIns="0" bIns="0" anchor="ctr" anchorCtr="0">
            <a:normAutofit/>
          </a:bodyPr>
          <a:lstStyle>
            <a:lvl1pPr marL="0" indent="0" algn="ctr">
              <a:buNone/>
              <a:defRPr sz="2000">
                <a:solidFill>
                  <a:schemeClr val="bg2">
                    <a:lumMod val="75000"/>
                  </a:schemeClr>
                </a:solidFill>
              </a:defRPr>
            </a:lvl1pPr>
            <a:lvl2pPr marL="457063" indent="0">
              <a:buNone/>
              <a:defRPr sz="2799"/>
            </a:lvl2pPr>
            <a:lvl3pPr marL="914126" indent="0">
              <a:buNone/>
              <a:defRPr sz="2399"/>
            </a:lvl3pPr>
            <a:lvl4pPr marL="1371189" indent="0">
              <a:buNone/>
              <a:defRPr sz="1999"/>
            </a:lvl4pPr>
            <a:lvl5pPr marL="1828251" indent="0">
              <a:buNone/>
              <a:defRPr sz="1999"/>
            </a:lvl5pPr>
            <a:lvl6pPr marL="2285314" indent="0">
              <a:buNone/>
              <a:defRPr sz="1999"/>
            </a:lvl6pPr>
            <a:lvl7pPr marL="2742377" indent="0">
              <a:buNone/>
              <a:defRPr sz="1999"/>
            </a:lvl7pPr>
            <a:lvl8pPr marL="3199440" indent="0">
              <a:buNone/>
              <a:defRPr sz="1999"/>
            </a:lvl8pPr>
            <a:lvl9pPr marL="3656503" indent="0">
              <a:buNone/>
              <a:defRPr sz="1999"/>
            </a:lvl9pPr>
          </a:lstStyle>
          <a:p>
            <a:pPr marL="228600" lvl="0" indent="-228600" algn="ctr"/>
            <a:r>
              <a:rPr lang="en-US" dirty="0"/>
              <a:t>Click icon to add picture</a:t>
            </a:r>
          </a:p>
        </p:txBody>
      </p:sp>
      <p:sp>
        <p:nvSpPr>
          <p:cNvPr id="25" name="Picture Placeholder 2">
            <a:extLst>
              <a:ext uri="{FF2B5EF4-FFF2-40B4-BE49-F238E27FC236}">
                <a16:creationId xmlns:a16="http://schemas.microsoft.com/office/drawing/2014/main" id="{48F09856-EDA7-46F2-AD6B-F8FFAE02CD70}"/>
              </a:ext>
            </a:extLst>
          </p:cNvPr>
          <p:cNvSpPr>
            <a:spLocks noGrp="1"/>
          </p:cNvSpPr>
          <p:nvPr>
            <p:ph type="pic" idx="14"/>
          </p:nvPr>
        </p:nvSpPr>
        <p:spPr>
          <a:xfrm>
            <a:off x="8221073" y="2104008"/>
            <a:ext cx="3262663" cy="3014822"/>
          </a:xfrm>
          <a:solidFill>
            <a:schemeClr val="tx1"/>
          </a:solidFill>
          <a:ln w="12700">
            <a:noFill/>
            <a:miter lim="800000"/>
          </a:ln>
          <a:effectLst/>
        </p:spPr>
        <p:txBody>
          <a:bodyPr lIns="0" tIns="0" rIns="0" bIns="0" anchor="ctr" anchorCtr="0">
            <a:normAutofit/>
          </a:bodyPr>
          <a:lstStyle>
            <a:lvl1pPr marL="0" indent="0" algn="ctr">
              <a:buNone/>
              <a:defRPr sz="2000">
                <a:solidFill>
                  <a:schemeClr val="bg2">
                    <a:lumMod val="75000"/>
                  </a:schemeClr>
                </a:solidFill>
              </a:defRPr>
            </a:lvl1pPr>
            <a:lvl2pPr marL="457063" indent="0">
              <a:buNone/>
              <a:defRPr sz="2799"/>
            </a:lvl2pPr>
            <a:lvl3pPr marL="914126" indent="0">
              <a:buNone/>
              <a:defRPr sz="2399"/>
            </a:lvl3pPr>
            <a:lvl4pPr marL="1371189" indent="0">
              <a:buNone/>
              <a:defRPr sz="1999"/>
            </a:lvl4pPr>
            <a:lvl5pPr marL="1828251" indent="0">
              <a:buNone/>
              <a:defRPr sz="1999"/>
            </a:lvl5pPr>
            <a:lvl6pPr marL="2285314" indent="0">
              <a:buNone/>
              <a:defRPr sz="1999"/>
            </a:lvl6pPr>
            <a:lvl7pPr marL="2742377" indent="0">
              <a:buNone/>
              <a:defRPr sz="1999"/>
            </a:lvl7pPr>
            <a:lvl8pPr marL="3199440" indent="0">
              <a:buNone/>
              <a:defRPr sz="1999"/>
            </a:lvl8pPr>
            <a:lvl9pPr marL="3656503" indent="0">
              <a:buNone/>
              <a:defRPr sz="1999"/>
            </a:lvl9pPr>
          </a:lstStyle>
          <a:p>
            <a:pPr marL="228600" lvl="0" indent="-228600" algn="ctr"/>
            <a:r>
              <a:rPr lang="en-US" dirty="0"/>
              <a:t>Click icon to add picture</a:t>
            </a:r>
          </a:p>
        </p:txBody>
      </p:sp>
      <p:sp>
        <p:nvSpPr>
          <p:cNvPr id="26" name="Text Placeholder 3">
            <a:extLst>
              <a:ext uri="{FF2B5EF4-FFF2-40B4-BE49-F238E27FC236}">
                <a16:creationId xmlns:a16="http://schemas.microsoft.com/office/drawing/2014/main" id="{D90775DA-B15F-404E-84D7-0B8C9CB68FD3}"/>
              </a:ext>
            </a:extLst>
          </p:cNvPr>
          <p:cNvSpPr>
            <a:spLocks noGrp="1"/>
          </p:cNvSpPr>
          <p:nvPr>
            <p:ph type="body" sz="half" idx="2"/>
          </p:nvPr>
        </p:nvSpPr>
        <p:spPr>
          <a:xfrm>
            <a:off x="665048" y="5418381"/>
            <a:ext cx="3401208" cy="1005840"/>
          </a:xfrm>
        </p:spPr>
        <p:txBody>
          <a:bodyPr>
            <a:normAutofit/>
          </a:bodyPr>
          <a:lstStyle>
            <a:lvl1pPr marL="0" indent="0">
              <a:buNone/>
              <a:defRPr sz="1799"/>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dirty="0"/>
              <a:t>Click to edit Master text styles</a:t>
            </a:r>
          </a:p>
        </p:txBody>
      </p:sp>
      <p:sp>
        <p:nvSpPr>
          <p:cNvPr id="27" name="Text Placeholder 3">
            <a:extLst>
              <a:ext uri="{FF2B5EF4-FFF2-40B4-BE49-F238E27FC236}">
                <a16:creationId xmlns:a16="http://schemas.microsoft.com/office/drawing/2014/main" id="{5AE6364C-390A-4EAF-B85B-0378B218571B}"/>
              </a:ext>
            </a:extLst>
          </p:cNvPr>
          <p:cNvSpPr>
            <a:spLocks noGrp="1"/>
          </p:cNvSpPr>
          <p:nvPr>
            <p:ph type="body" sz="half" idx="15"/>
          </p:nvPr>
        </p:nvSpPr>
        <p:spPr>
          <a:xfrm>
            <a:off x="4404280" y="5418381"/>
            <a:ext cx="3401208" cy="1005840"/>
          </a:xfrm>
        </p:spPr>
        <p:txBody>
          <a:bodyPr>
            <a:normAutofit/>
          </a:bodyPr>
          <a:lstStyle>
            <a:lvl1pPr marL="0" indent="0">
              <a:buNone/>
              <a:defRPr sz="1799"/>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dirty="0"/>
              <a:t>Click to edit Master text styles</a:t>
            </a:r>
          </a:p>
        </p:txBody>
      </p:sp>
      <p:sp>
        <p:nvSpPr>
          <p:cNvPr id="28" name="Text Placeholder 3">
            <a:extLst>
              <a:ext uri="{FF2B5EF4-FFF2-40B4-BE49-F238E27FC236}">
                <a16:creationId xmlns:a16="http://schemas.microsoft.com/office/drawing/2014/main" id="{CC6CABBA-98DB-4FA8-9233-A9D0493D8B44}"/>
              </a:ext>
            </a:extLst>
          </p:cNvPr>
          <p:cNvSpPr>
            <a:spLocks noGrp="1"/>
          </p:cNvSpPr>
          <p:nvPr>
            <p:ph type="body" sz="half" idx="16"/>
          </p:nvPr>
        </p:nvSpPr>
        <p:spPr>
          <a:xfrm>
            <a:off x="8125743" y="5418381"/>
            <a:ext cx="3401208" cy="1005840"/>
          </a:xfrm>
        </p:spPr>
        <p:txBody>
          <a:bodyPr>
            <a:normAutofit/>
          </a:bodyPr>
          <a:lstStyle>
            <a:lvl1pPr marL="0" indent="0">
              <a:buNone/>
              <a:defRPr sz="1799"/>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dirty="0"/>
              <a:t>Click to edit Master text styles</a:t>
            </a:r>
          </a:p>
        </p:txBody>
      </p:sp>
    </p:spTree>
    <p:extLst>
      <p:ext uri="{BB962C8B-B14F-4D97-AF65-F5344CB8AC3E}">
        <p14:creationId xmlns:p14="http://schemas.microsoft.com/office/powerpoint/2010/main" val="223709936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Picture with Content_ALT bkg">
    <p:bg>
      <p:bgPr>
        <a:gradFill>
          <a:gsLst>
            <a:gs pos="0">
              <a:schemeClr val="accent1"/>
            </a:gs>
            <a:gs pos="69000">
              <a:schemeClr val="accent2"/>
            </a:gs>
          </a:gsLst>
          <a:lin ang="16200000" scaled="1"/>
        </a:gradFill>
        <a:effectLst/>
      </p:bgPr>
    </p:bg>
    <p:spTree>
      <p:nvGrpSpPr>
        <p:cNvPr id="1" name=""/>
        <p:cNvGrpSpPr/>
        <p:nvPr/>
      </p:nvGrpSpPr>
      <p:grpSpPr>
        <a:xfrm>
          <a:off x="0" y="0"/>
          <a:ext cx="0" cy="0"/>
          <a:chOff x="0" y="0"/>
          <a:chExt cx="0" cy="0"/>
        </a:xfrm>
      </p:grpSpPr>
      <p:pic>
        <p:nvPicPr>
          <p:cNvPr id="4" name="Picture 3" descr="Background pattern&#10;&#10;Description automatically generated with low confidence">
            <a:extLst>
              <a:ext uri="{FF2B5EF4-FFF2-40B4-BE49-F238E27FC236}">
                <a16:creationId xmlns:a16="http://schemas.microsoft.com/office/drawing/2014/main" id="{633EC827-A3D9-7F5B-1E33-2836156351C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0" y="-23891"/>
            <a:ext cx="6790543" cy="6881891"/>
          </a:xfrm>
          <a:prstGeom prst="rect">
            <a:avLst/>
          </a:prstGeom>
        </p:spPr>
      </p:pic>
      <p:sp>
        <p:nvSpPr>
          <p:cNvPr id="2" name="Title 1">
            <a:extLst>
              <a:ext uri="{FF2B5EF4-FFF2-40B4-BE49-F238E27FC236}">
                <a16:creationId xmlns:a16="http://schemas.microsoft.com/office/drawing/2014/main" id="{5B319395-C78B-4DAA-8572-5F0672B716D9}"/>
              </a:ext>
            </a:extLst>
          </p:cNvPr>
          <p:cNvSpPr>
            <a:spLocks noGrp="1"/>
          </p:cNvSpPr>
          <p:nvPr>
            <p:ph type="title" hasCustomPrompt="1"/>
          </p:nvPr>
        </p:nvSpPr>
        <p:spPr>
          <a:xfrm>
            <a:off x="722563" y="635616"/>
            <a:ext cx="5259170" cy="1600200"/>
          </a:xfrm>
        </p:spPr>
        <p:txBody>
          <a:bodyPr anchor="b">
            <a:normAutofit/>
          </a:bodyPr>
          <a:lstStyle>
            <a:lvl1pPr>
              <a:defRPr sz="3400">
                <a:solidFill>
                  <a:schemeClr val="bg1"/>
                </a:solidFill>
                <a:effectLst/>
              </a:defRPr>
            </a:lvl1pPr>
          </a:lstStyle>
          <a:p>
            <a:r>
              <a:rPr lang="en-US" dirty="0"/>
              <a:t>CLICK TO EDIT MASTER TITLE STYLE</a:t>
            </a:r>
          </a:p>
        </p:txBody>
      </p:sp>
      <p:sp>
        <p:nvSpPr>
          <p:cNvPr id="3" name="Picture Placeholder 2">
            <a:extLst>
              <a:ext uri="{FF2B5EF4-FFF2-40B4-BE49-F238E27FC236}">
                <a16:creationId xmlns:a16="http://schemas.microsoft.com/office/drawing/2014/main" id="{825007AA-B90E-4B70-A6DF-F9AD2F36D23C}"/>
              </a:ext>
            </a:extLst>
          </p:cNvPr>
          <p:cNvSpPr>
            <a:spLocks noGrp="1"/>
          </p:cNvSpPr>
          <p:nvPr>
            <p:ph type="pic" idx="1"/>
          </p:nvPr>
        </p:nvSpPr>
        <p:spPr>
          <a:xfrm>
            <a:off x="6790544" y="0"/>
            <a:ext cx="5416446" cy="6689148"/>
          </a:xfrm>
          <a:solidFill>
            <a:schemeClr val="tx1"/>
          </a:solidFill>
          <a:ln w="12700">
            <a:noFill/>
            <a:miter lim="800000"/>
          </a:ln>
          <a:effectLst/>
        </p:spPr>
        <p:txBody>
          <a:bodyPr lIns="0" tIns="0" rIns="0" bIns="0" anchor="ctr" anchorCtr="0">
            <a:normAutofit/>
          </a:bodyPr>
          <a:lstStyle>
            <a:lvl1pPr marL="0" indent="0" algn="ctr">
              <a:buNone/>
              <a:defRPr sz="2399">
                <a:solidFill>
                  <a:schemeClr val="bg2">
                    <a:lumMod val="75000"/>
                  </a:schemeClr>
                </a:solidFill>
              </a:defRPr>
            </a:lvl1pPr>
            <a:lvl2pPr marL="457063" indent="0">
              <a:buNone/>
              <a:defRPr sz="2799"/>
            </a:lvl2pPr>
            <a:lvl3pPr marL="914126" indent="0">
              <a:buNone/>
              <a:defRPr sz="2399"/>
            </a:lvl3pPr>
            <a:lvl4pPr marL="1371189" indent="0">
              <a:buNone/>
              <a:defRPr sz="1999"/>
            </a:lvl4pPr>
            <a:lvl5pPr marL="1828251" indent="0">
              <a:buNone/>
              <a:defRPr sz="1999"/>
            </a:lvl5pPr>
            <a:lvl6pPr marL="2285314" indent="0">
              <a:buNone/>
              <a:defRPr sz="1999"/>
            </a:lvl6pPr>
            <a:lvl7pPr marL="2742377" indent="0">
              <a:buNone/>
              <a:defRPr sz="1999"/>
            </a:lvl7pPr>
            <a:lvl8pPr marL="3199440" indent="0">
              <a:buNone/>
              <a:defRPr sz="1999"/>
            </a:lvl8pPr>
            <a:lvl9pPr marL="3656503" indent="0">
              <a:buNone/>
              <a:defRPr sz="1999"/>
            </a:lvl9pPr>
          </a:lstStyle>
          <a:p>
            <a:pPr marL="228600" lvl="0" indent="-228600" algn="ctr"/>
            <a:r>
              <a:rPr lang="en-US" dirty="0"/>
              <a:t>Click icon to add picture</a:t>
            </a:r>
          </a:p>
        </p:txBody>
      </p:sp>
      <p:sp>
        <p:nvSpPr>
          <p:cNvPr id="30" name="Content Placeholder 3">
            <a:extLst>
              <a:ext uri="{FF2B5EF4-FFF2-40B4-BE49-F238E27FC236}">
                <a16:creationId xmlns:a16="http://schemas.microsoft.com/office/drawing/2014/main" id="{C6D8308A-47E5-4EB8-9BA4-9E0C2638913C}"/>
              </a:ext>
            </a:extLst>
          </p:cNvPr>
          <p:cNvSpPr>
            <a:spLocks noGrp="1"/>
          </p:cNvSpPr>
          <p:nvPr>
            <p:ph sz="half" idx="13"/>
          </p:nvPr>
        </p:nvSpPr>
        <p:spPr>
          <a:xfrm>
            <a:off x="722563" y="2430838"/>
            <a:ext cx="5259170" cy="3712464"/>
          </a:xfrm>
        </p:spPr>
        <p:txBody>
          <a:bodyPr>
            <a:normAutofit/>
          </a:bodyPr>
          <a:lstStyle>
            <a:lvl1pPr>
              <a:buClr>
                <a:schemeClr val="accent3"/>
              </a:buClr>
              <a:defRPr sz="2000">
                <a:solidFill>
                  <a:schemeClr val="bg1"/>
                </a:solidFill>
                <a:effectLst/>
              </a:defRPr>
            </a:lvl1pPr>
            <a:lvl2pPr>
              <a:buClr>
                <a:schemeClr val="accent3"/>
              </a:buClr>
              <a:defRPr sz="1800">
                <a:solidFill>
                  <a:schemeClr val="bg1"/>
                </a:solidFill>
                <a:effectLst/>
              </a:defRPr>
            </a:lvl2pPr>
            <a:lvl3pPr>
              <a:buClr>
                <a:schemeClr val="accent3"/>
              </a:buClr>
              <a:defRPr sz="1400">
                <a:solidFill>
                  <a:schemeClr val="bg1"/>
                </a:solidFill>
                <a:effectLst/>
              </a:defRPr>
            </a:lvl3pPr>
            <a:lvl4pPr>
              <a:buClr>
                <a:schemeClr val="accent3"/>
              </a:buClr>
              <a:defRPr sz="1200">
                <a:solidFill>
                  <a:schemeClr val="bg1"/>
                </a:solidFill>
                <a:effectLst/>
              </a:defRPr>
            </a:lvl4pPr>
            <a:lvl5pPr>
              <a:buClr>
                <a:schemeClr val="accent3"/>
              </a:buClr>
              <a:defRPr sz="1200">
                <a:solidFill>
                  <a:schemeClr val="bg1"/>
                </a:solidFill>
                <a:effect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a:extLst>
              <a:ext uri="{FF2B5EF4-FFF2-40B4-BE49-F238E27FC236}">
                <a16:creationId xmlns:a16="http://schemas.microsoft.com/office/drawing/2014/main" id="{0469F614-B986-41D0-AA57-8415A12D5DB4}"/>
              </a:ext>
            </a:extLst>
          </p:cNvPr>
          <p:cNvSpPr>
            <a:spLocks noGrp="1"/>
          </p:cNvSpPr>
          <p:nvPr>
            <p:ph type="ftr" sz="quarter" idx="11"/>
          </p:nvPr>
        </p:nvSpPr>
        <p:spPr/>
        <p:txBody>
          <a:bodyPr/>
          <a:lstStyle>
            <a:lvl1pPr>
              <a:defRPr>
                <a:solidFill>
                  <a:schemeClr val="accent1">
                    <a:lumMod val="60000"/>
                    <a:lumOff val="40000"/>
                  </a:schemeClr>
                </a:solidFill>
              </a:defRPr>
            </a:lvl1pPr>
          </a:lstStyle>
          <a:p>
            <a:endParaRPr lang="en-US" dirty="0"/>
          </a:p>
        </p:txBody>
      </p:sp>
      <p:sp>
        <p:nvSpPr>
          <p:cNvPr id="7" name="Slide Number Placeholder 6">
            <a:extLst>
              <a:ext uri="{FF2B5EF4-FFF2-40B4-BE49-F238E27FC236}">
                <a16:creationId xmlns:a16="http://schemas.microsoft.com/office/drawing/2014/main" id="{1621E541-0673-42BD-BB86-10BBE901ED62}"/>
              </a:ext>
            </a:extLst>
          </p:cNvPr>
          <p:cNvSpPr>
            <a:spLocks noGrp="1"/>
          </p:cNvSpPr>
          <p:nvPr>
            <p:ph type="sldNum" sz="quarter" idx="12"/>
          </p:nvPr>
        </p:nvSpPr>
        <p:spPr/>
        <p:txBody>
          <a:bodyPr/>
          <a:lstStyle>
            <a:lvl1pPr>
              <a:defRPr>
                <a:solidFill>
                  <a:schemeClr val="accent1">
                    <a:lumMod val="60000"/>
                    <a:lumOff val="40000"/>
                  </a:schemeClr>
                </a:solidFill>
              </a:defRPr>
            </a:lvl1pPr>
          </a:lstStyle>
          <a:p>
            <a:fld id="{AD539F2E-9B58-4566-9393-7A40F4C2CCB8}" type="slidenum">
              <a:rPr lang="en-US" smtClean="0"/>
              <a:pPr/>
              <a:t>‹#›</a:t>
            </a:fld>
            <a:endParaRPr lang="en-US" dirty="0"/>
          </a:p>
        </p:txBody>
      </p:sp>
    </p:spTree>
    <p:extLst>
      <p:ext uri="{BB962C8B-B14F-4D97-AF65-F5344CB8AC3E}">
        <p14:creationId xmlns:p14="http://schemas.microsoft.com/office/powerpoint/2010/main" val="133608078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Large text_ALT bkg">
    <p:bg>
      <p:bgPr>
        <a:gradFill>
          <a:gsLst>
            <a:gs pos="0">
              <a:schemeClr val="accent1"/>
            </a:gs>
            <a:gs pos="69000">
              <a:schemeClr val="accent2"/>
            </a:gs>
          </a:gsLst>
          <a:lin ang="16200000" scaled="1"/>
        </a:gradFill>
        <a:effectLst/>
      </p:bgPr>
    </p:bg>
    <p:spTree>
      <p:nvGrpSpPr>
        <p:cNvPr id="1" name=""/>
        <p:cNvGrpSpPr/>
        <p:nvPr/>
      </p:nvGrpSpPr>
      <p:grpSpPr>
        <a:xfrm>
          <a:off x="0" y="0"/>
          <a:ext cx="0" cy="0"/>
          <a:chOff x="0" y="0"/>
          <a:chExt cx="0" cy="0"/>
        </a:xfrm>
      </p:grpSpPr>
      <p:pic>
        <p:nvPicPr>
          <p:cNvPr id="7" name="Picture 6" descr="Background pattern&#10;&#10;Description automatically generated with low confidence">
            <a:extLst>
              <a:ext uri="{FF2B5EF4-FFF2-40B4-BE49-F238E27FC236}">
                <a16:creationId xmlns:a16="http://schemas.microsoft.com/office/drawing/2014/main" id="{60824531-A9D9-D680-83CD-3F1D1CCD14E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14990" y="-23891"/>
            <a:ext cx="12191999" cy="6881891"/>
          </a:xfrm>
          <a:prstGeom prst="rect">
            <a:avLst/>
          </a:prstGeom>
        </p:spPr>
      </p:pic>
      <p:sp>
        <p:nvSpPr>
          <p:cNvPr id="3" name="Footer Placeholder 2"/>
          <p:cNvSpPr>
            <a:spLocks noGrp="1"/>
          </p:cNvSpPr>
          <p:nvPr>
            <p:ph type="ftr" sz="quarter" idx="11"/>
          </p:nvPr>
        </p:nvSpPr>
        <p:spPr/>
        <p:txBody>
          <a:bodyPr/>
          <a:lstStyle>
            <a:lvl1pPr>
              <a:defRPr>
                <a:solidFill>
                  <a:schemeClr val="accent1">
                    <a:lumMod val="60000"/>
                    <a:lumOff val="40000"/>
                  </a:schemeClr>
                </a:solidFill>
              </a:defRPr>
            </a:lvl1pPr>
          </a:lstStyle>
          <a:p>
            <a:endParaRPr lang="en-US" dirty="0"/>
          </a:p>
        </p:txBody>
      </p:sp>
      <p:sp>
        <p:nvSpPr>
          <p:cNvPr id="4" name="Slide Number Placeholder 3"/>
          <p:cNvSpPr>
            <a:spLocks noGrp="1"/>
          </p:cNvSpPr>
          <p:nvPr>
            <p:ph type="sldNum" sz="quarter" idx="12"/>
          </p:nvPr>
        </p:nvSpPr>
        <p:spPr/>
        <p:txBody>
          <a:bodyPr/>
          <a:lstStyle>
            <a:lvl1pPr>
              <a:defRPr>
                <a:solidFill>
                  <a:schemeClr val="accent1">
                    <a:lumMod val="60000"/>
                    <a:lumOff val="40000"/>
                  </a:schemeClr>
                </a:solidFill>
              </a:defRPr>
            </a:lvl1pPr>
          </a:lstStyle>
          <a:p>
            <a:fld id="{2A013F82-EE5E-44EE-A61D-E31C6657F26F}" type="slidenum">
              <a:rPr lang="en-US" smtClean="0"/>
              <a:pPr/>
              <a:t>‹#›</a:t>
            </a:fld>
            <a:endParaRPr lang="en-US" dirty="0"/>
          </a:p>
        </p:txBody>
      </p:sp>
      <p:sp>
        <p:nvSpPr>
          <p:cNvPr id="6" name="Text Placeholder 3">
            <a:extLst>
              <a:ext uri="{FF2B5EF4-FFF2-40B4-BE49-F238E27FC236}">
                <a16:creationId xmlns:a16="http://schemas.microsoft.com/office/drawing/2014/main" id="{81AC2585-FB56-47BE-A644-7917AEEBBE7A}"/>
              </a:ext>
            </a:extLst>
          </p:cNvPr>
          <p:cNvSpPr>
            <a:spLocks noGrp="1"/>
          </p:cNvSpPr>
          <p:nvPr>
            <p:ph type="body" sz="half" idx="2"/>
          </p:nvPr>
        </p:nvSpPr>
        <p:spPr>
          <a:xfrm>
            <a:off x="1624820" y="1433745"/>
            <a:ext cx="8942359" cy="3990512"/>
          </a:xfrm>
        </p:spPr>
        <p:txBody>
          <a:bodyPr anchor="ctr" anchorCtr="0">
            <a:normAutofit/>
          </a:bodyPr>
          <a:lstStyle>
            <a:lvl1pPr marL="0" indent="0" algn="ctr">
              <a:buNone/>
              <a:defRPr sz="6000" b="1">
                <a:solidFill>
                  <a:schemeClr val="bg1"/>
                </a:solidFill>
                <a:effectLst/>
                <a:latin typeface="+mj-lt"/>
              </a:defRPr>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dirty="0"/>
              <a:t>Click to edit Master text styles</a:t>
            </a:r>
          </a:p>
        </p:txBody>
      </p:sp>
      <p:pic>
        <p:nvPicPr>
          <p:cNvPr id="9" name="Picture 8" descr="Text&#10;&#10;Description automatically generated with medium confidence">
            <a:extLst>
              <a:ext uri="{FF2B5EF4-FFF2-40B4-BE49-F238E27FC236}">
                <a16:creationId xmlns:a16="http://schemas.microsoft.com/office/drawing/2014/main" id="{3F5FB2D1-1466-945B-B013-BC33BD9CFAA7}"/>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a:stretch/>
        </p:blipFill>
        <p:spPr>
          <a:xfrm>
            <a:off x="11616562" y="6395256"/>
            <a:ext cx="423864" cy="365125"/>
          </a:xfrm>
          <a:prstGeom prst="rect">
            <a:avLst/>
          </a:prstGeom>
        </p:spPr>
      </p:pic>
    </p:spTree>
    <p:extLst>
      <p:ext uri="{BB962C8B-B14F-4D97-AF65-F5344CB8AC3E}">
        <p14:creationId xmlns:p14="http://schemas.microsoft.com/office/powerpoint/2010/main" val="9076646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088A8AA-6C5B-4621-B262-947BA94B03B8}"/>
              </a:ext>
            </a:extLst>
          </p:cNvPr>
          <p:cNvSpPr>
            <a:spLocks noGrp="1"/>
          </p:cNvSpPr>
          <p:nvPr>
            <p:ph idx="1"/>
          </p:nvPr>
        </p:nvSpPr>
        <p:spPr>
          <a:xfrm>
            <a:off x="838200" y="1692997"/>
            <a:ext cx="10856259" cy="448396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D397D3D7-ED60-48A2-B7DB-04E14736C81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D0AA511-B87E-4E8D-A78D-37D3B6035B97}"/>
              </a:ext>
            </a:extLst>
          </p:cNvPr>
          <p:cNvSpPr>
            <a:spLocks noGrp="1"/>
          </p:cNvSpPr>
          <p:nvPr>
            <p:ph type="sldNum" sz="quarter" idx="12"/>
          </p:nvPr>
        </p:nvSpPr>
        <p:spPr/>
        <p:txBody>
          <a:bodyPr/>
          <a:lstStyle/>
          <a:p>
            <a:fld id="{D02B7F74-3E4D-48EF-B92A-910B65F28FDF}" type="slidenum">
              <a:rPr lang="en-US" smtClean="0"/>
              <a:t>‹#›</a:t>
            </a:fld>
            <a:endParaRPr lang="en-US"/>
          </a:p>
        </p:txBody>
      </p:sp>
      <p:sp>
        <p:nvSpPr>
          <p:cNvPr id="7" name="Title 6">
            <a:extLst>
              <a:ext uri="{FF2B5EF4-FFF2-40B4-BE49-F238E27FC236}">
                <a16:creationId xmlns:a16="http://schemas.microsoft.com/office/drawing/2014/main" id="{EB778EEA-CED1-440B-8A6D-B99C7F69838F}"/>
              </a:ext>
            </a:extLst>
          </p:cNvPr>
          <p:cNvSpPr>
            <a:spLocks noGrp="1"/>
          </p:cNvSpPr>
          <p:nvPr>
            <p:ph type="title" hasCustomPrompt="1"/>
          </p:nvPr>
        </p:nvSpPr>
        <p:spPr>
          <a:xfrm>
            <a:off x="838200" y="228600"/>
            <a:ext cx="10856259" cy="1325563"/>
          </a:xfrm>
        </p:spPr>
        <p:txBody>
          <a:bodyPr/>
          <a:lstStyle/>
          <a:p>
            <a:r>
              <a:rPr lang="en-US" dirty="0"/>
              <a:t>CLICK TO EDIT MASTER TITLE STYLE</a:t>
            </a:r>
          </a:p>
        </p:txBody>
      </p:sp>
      <p:sp>
        <p:nvSpPr>
          <p:cNvPr id="2" name="Rectangle 1">
            <a:extLst>
              <a:ext uri="{FF2B5EF4-FFF2-40B4-BE49-F238E27FC236}">
                <a16:creationId xmlns:a16="http://schemas.microsoft.com/office/drawing/2014/main" id="{7655F491-4466-AE89-4D0E-7AD08A7E46AD}"/>
              </a:ext>
            </a:extLst>
          </p:cNvPr>
          <p:cNvSpPr/>
          <p:nvPr userDrawn="1"/>
        </p:nvSpPr>
        <p:spPr>
          <a:xfrm>
            <a:off x="0" y="-15543"/>
            <a:ext cx="609600" cy="6873544"/>
          </a:xfrm>
          <a:prstGeom prst="rect">
            <a:avLst/>
          </a:prstGeom>
          <a:solidFill>
            <a:srgbClr val="122B4B"/>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359548670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and HEAVY Contentt_ALT bkg">
    <p:bg>
      <p:bgPr>
        <a:gradFill>
          <a:gsLst>
            <a:gs pos="0">
              <a:schemeClr val="accent1"/>
            </a:gs>
            <a:gs pos="69000">
              <a:schemeClr val="accent2"/>
            </a:gs>
          </a:gsLst>
          <a:lin ang="16200000" scaled="1"/>
        </a:gradFill>
        <a:effectLst/>
      </p:bgPr>
    </p:bg>
    <p:spTree>
      <p:nvGrpSpPr>
        <p:cNvPr id="1" name=""/>
        <p:cNvGrpSpPr/>
        <p:nvPr/>
      </p:nvGrpSpPr>
      <p:grpSpPr>
        <a:xfrm>
          <a:off x="0" y="0"/>
          <a:ext cx="0" cy="0"/>
          <a:chOff x="0" y="0"/>
          <a:chExt cx="0" cy="0"/>
        </a:xfrm>
      </p:grpSpPr>
      <p:pic>
        <p:nvPicPr>
          <p:cNvPr id="2" name="Picture 1" descr="Background pattern&#10;&#10;Description automatically generated with low confidence">
            <a:extLst>
              <a:ext uri="{FF2B5EF4-FFF2-40B4-BE49-F238E27FC236}">
                <a16:creationId xmlns:a16="http://schemas.microsoft.com/office/drawing/2014/main" id="{79673A08-2B92-177C-E31D-6641FEE812A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14990" y="-23891"/>
            <a:ext cx="12191999" cy="6881891"/>
          </a:xfrm>
          <a:prstGeom prst="rect">
            <a:avLst/>
          </a:prstGeom>
        </p:spPr>
      </p:pic>
      <p:sp>
        <p:nvSpPr>
          <p:cNvPr id="9" name="Footer Placeholder 8">
            <a:extLst>
              <a:ext uri="{FF2B5EF4-FFF2-40B4-BE49-F238E27FC236}">
                <a16:creationId xmlns:a16="http://schemas.microsoft.com/office/drawing/2014/main" id="{1356D3B5-6063-4A89-B88F-9D3043916FF8}"/>
              </a:ext>
            </a:extLst>
          </p:cNvPr>
          <p:cNvSpPr>
            <a:spLocks noGrp="1"/>
          </p:cNvSpPr>
          <p:nvPr>
            <p:ph type="ftr" sz="quarter" idx="11"/>
          </p:nvPr>
        </p:nvSpPr>
        <p:spPr/>
        <p:txBody>
          <a:bodyPr/>
          <a:lstStyle>
            <a:lvl1pPr>
              <a:defRPr>
                <a:solidFill>
                  <a:schemeClr val="accent1">
                    <a:lumMod val="60000"/>
                    <a:lumOff val="40000"/>
                  </a:schemeClr>
                </a:solidFill>
              </a:defRPr>
            </a:lvl1pPr>
          </a:lstStyle>
          <a:p>
            <a:endParaRPr lang="en-US" dirty="0"/>
          </a:p>
        </p:txBody>
      </p:sp>
      <p:sp>
        <p:nvSpPr>
          <p:cNvPr id="10" name="Slide Number Placeholder 9">
            <a:extLst>
              <a:ext uri="{FF2B5EF4-FFF2-40B4-BE49-F238E27FC236}">
                <a16:creationId xmlns:a16="http://schemas.microsoft.com/office/drawing/2014/main" id="{02B78BF7-69D3-4CE0-A631-50EFD41EEEB8}"/>
              </a:ext>
            </a:extLst>
          </p:cNvPr>
          <p:cNvSpPr>
            <a:spLocks noGrp="1"/>
          </p:cNvSpPr>
          <p:nvPr>
            <p:ph type="sldNum" sz="quarter" idx="12"/>
          </p:nvPr>
        </p:nvSpPr>
        <p:spPr/>
        <p:txBody>
          <a:bodyPr/>
          <a:lstStyle>
            <a:lvl1pPr>
              <a:defRPr>
                <a:solidFill>
                  <a:schemeClr val="accent1">
                    <a:lumMod val="60000"/>
                    <a:lumOff val="40000"/>
                  </a:schemeClr>
                </a:solidFill>
              </a:defRPr>
            </a:lvl1pPr>
          </a:lstStyle>
          <a:p>
            <a:fld id="{3A98EE3D-8CD1-4C3F-BD1C-C98C9596463C}" type="slidenum">
              <a:rPr lang="en-US" smtClean="0"/>
              <a:pPr/>
              <a:t>‹#›</a:t>
            </a:fld>
            <a:endParaRPr lang="en-US" dirty="0"/>
          </a:p>
        </p:txBody>
      </p:sp>
      <p:sp>
        <p:nvSpPr>
          <p:cNvPr id="8" name="Content Placeholder 2">
            <a:extLst>
              <a:ext uri="{FF2B5EF4-FFF2-40B4-BE49-F238E27FC236}">
                <a16:creationId xmlns:a16="http://schemas.microsoft.com/office/drawing/2014/main" id="{BE55FE01-4BE9-4F44-B3B5-BD7A12A959D7}"/>
              </a:ext>
            </a:extLst>
          </p:cNvPr>
          <p:cNvSpPr>
            <a:spLocks noGrp="1"/>
          </p:cNvSpPr>
          <p:nvPr>
            <p:ph idx="1"/>
          </p:nvPr>
        </p:nvSpPr>
        <p:spPr>
          <a:xfrm>
            <a:off x="497541" y="1293326"/>
            <a:ext cx="11196918" cy="5046918"/>
          </a:xfrm>
        </p:spPr>
        <p:txBody>
          <a:bodyPr/>
          <a:lstStyle>
            <a:lvl1pPr>
              <a:buClr>
                <a:schemeClr val="accent3"/>
              </a:buClr>
              <a:defRPr>
                <a:solidFill>
                  <a:schemeClr val="bg1"/>
                </a:solidFill>
              </a:defRPr>
            </a:lvl1pPr>
            <a:lvl2pPr>
              <a:buClr>
                <a:schemeClr val="accent3"/>
              </a:buClr>
              <a:defRPr>
                <a:solidFill>
                  <a:schemeClr val="bg1"/>
                </a:solidFill>
              </a:defRPr>
            </a:lvl2pPr>
            <a:lvl3pPr>
              <a:buClr>
                <a:schemeClr val="accent3"/>
              </a:buClr>
              <a:defRPr>
                <a:solidFill>
                  <a:schemeClr val="bg1"/>
                </a:solidFill>
              </a:defRPr>
            </a:lvl3pPr>
            <a:lvl4pPr>
              <a:buClr>
                <a:schemeClr val="accent3"/>
              </a:buClr>
              <a:defRPr>
                <a:solidFill>
                  <a:schemeClr val="bg1"/>
                </a:solidFill>
              </a:defRPr>
            </a:lvl4pPr>
            <a:lvl5pPr>
              <a:buClr>
                <a:schemeClr val="accent3"/>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itle 6">
            <a:extLst>
              <a:ext uri="{FF2B5EF4-FFF2-40B4-BE49-F238E27FC236}">
                <a16:creationId xmlns:a16="http://schemas.microsoft.com/office/drawing/2014/main" id="{5FAE9C0C-BA1E-40D0-A5ED-54591041FE3F}"/>
              </a:ext>
            </a:extLst>
          </p:cNvPr>
          <p:cNvSpPr>
            <a:spLocks noGrp="1"/>
          </p:cNvSpPr>
          <p:nvPr>
            <p:ph type="title" hasCustomPrompt="1"/>
          </p:nvPr>
        </p:nvSpPr>
        <p:spPr>
          <a:xfrm>
            <a:off x="497541" y="228600"/>
            <a:ext cx="11196918" cy="928025"/>
          </a:xfrm>
        </p:spPr>
        <p:txBody>
          <a:bodyPr/>
          <a:lstStyle>
            <a:lvl1pPr>
              <a:defRPr>
                <a:solidFill>
                  <a:schemeClr val="bg1"/>
                </a:solidFill>
              </a:defRPr>
            </a:lvl1pPr>
          </a:lstStyle>
          <a:p>
            <a:r>
              <a:rPr lang="en-US" dirty="0"/>
              <a:t>CLICK TO EDIT MASTER TITLE STYLE</a:t>
            </a:r>
          </a:p>
        </p:txBody>
      </p:sp>
      <p:pic>
        <p:nvPicPr>
          <p:cNvPr id="3" name="Picture 2" descr="Text&#10;&#10;Description automatically generated with medium confidence">
            <a:extLst>
              <a:ext uri="{FF2B5EF4-FFF2-40B4-BE49-F238E27FC236}">
                <a16:creationId xmlns:a16="http://schemas.microsoft.com/office/drawing/2014/main" id="{4C6A9D53-2F38-5EFE-DEA9-536ABA7BB342}"/>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a:stretch/>
        </p:blipFill>
        <p:spPr>
          <a:xfrm>
            <a:off x="11616562" y="6395256"/>
            <a:ext cx="423864" cy="365125"/>
          </a:xfrm>
          <a:prstGeom prst="rect">
            <a:avLst/>
          </a:prstGeom>
        </p:spPr>
      </p:pic>
    </p:spTree>
    <p:extLst>
      <p:ext uri="{BB962C8B-B14F-4D97-AF65-F5344CB8AC3E}">
        <p14:creationId xmlns:p14="http://schemas.microsoft.com/office/powerpoint/2010/main" val="368576815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wo Content_ALT bkg">
    <p:bg>
      <p:bgPr>
        <a:gradFill>
          <a:gsLst>
            <a:gs pos="0">
              <a:schemeClr val="accent1"/>
            </a:gs>
            <a:gs pos="69000">
              <a:schemeClr val="accent2"/>
            </a:gs>
          </a:gsLst>
          <a:lin ang="16200000" scaled="1"/>
        </a:gradFill>
        <a:effectLst/>
      </p:bgPr>
    </p:bg>
    <p:spTree>
      <p:nvGrpSpPr>
        <p:cNvPr id="1" name=""/>
        <p:cNvGrpSpPr/>
        <p:nvPr/>
      </p:nvGrpSpPr>
      <p:grpSpPr>
        <a:xfrm>
          <a:off x="0" y="0"/>
          <a:ext cx="0" cy="0"/>
          <a:chOff x="0" y="0"/>
          <a:chExt cx="0" cy="0"/>
        </a:xfrm>
      </p:grpSpPr>
      <p:pic>
        <p:nvPicPr>
          <p:cNvPr id="2" name="Picture 1" descr="Background pattern&#10;&#10;Description automatically generated with low confidence">
            <a:extLst>
              <a:ext uri="{FF2B5EF4-FFF2-40B4-BE49-F238E27FC236}">
                <a16:creationId xmlns:a16="http://schemas.microsoft.com/office/drawing/2014/main" id="{59AA38F5-2E6B-FB7B-E377-214B9602B21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14990" y="-23891"/>
            <a:ext cx="12191999" cy="6881891"/>
          </a:xfrm>
          <a:prstGeom prst="rect">
            <a:avLst/>
          </a:prstGeom>
        </p:spPr>
      </p:pic>
      <p:sp>
        <p:nvSpPr>
          <p:cNvPr id="6" name="Footer Placeholder 5"/>
          <p:cNvSpPr>
            <a:spLocks noGrp="1"/>
          </p:cNvSpPr>
          <p:nvPr>
            <p:ph type="ftr" sz="quarter" idx="11"/>
          </p:nvPr>
        </p:nvSpPr>
        <p:spPr/>
        <p:txBody>
          <a:bodyPr/>
          <a:lstStyle>
            <a:lvl1pPr>
              <a:defRPr>
                <a:solidFill>
                  <a:schemeClr val="accent1">
                    <a:lumMod val="60000"/>
                    <a:lumOff val="40000"/>
                  </a:schemeClr>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accent1">
                    <a:lumMod val="60000"/>
                    <a:lumOff val="40000"/>
                  </a:schemeClr>
                </a:solidFill>
              </a:defRPr>
            </a:lvl1pPr>
          </a:lstStyle>
          <a:p>
            <a:fld id="{2A013F82-EE5E-44EE-A61D-E31C6657F26F}" type="slidenum">
              <a:rPr lang="en-US" smtClean="0"/>
              <a:pPr/>
              <a:t>‹#›</a:t>
            </a:fld>
            <a:endParaRPr lang="en-US"/>
          </a:p>
        </p:txBody>
      </p:sp>
      <p:sp>
        <p:nvSpPr>
          <p:cNvPr id="5" name="Title 4">
            <a:extLst>
              <a:ext uri="{FF2B5EF4-FFF2-40B4-BE49-F238E27FC236}">
                <a16:creationId xmlns:a16="http://schemas.microsoft.com/office/drawing/2014/main" id="{1AB55645-8AA9-440A-BE2A-A2D5273F7D8B}"/>
              </a:ext>
            </a:extLst>
          </p:cNvPr>
          <p:cNvSpPr>
            <a:spLocks noGrp="1"/>
          </p:cNvSpPr>
          <p:nvPr>
            <p:ph type="title" hasCustomPrompt="1"/>
          </p:nvPr>
        </p:nvSpPr>
        <p:spPr/>
        <p:txBody>
          <a:bodyPr/>
          <a:lstStyle>
            <a:lvl1pPr>
              <a:defRPr>
                <a:solidFill>
                  <a:schemeClr val="bg1"/>
                </a:solidFill>
                <a:effectLst/>
              </a:defRPr>
            </a:lvl1pPr>
          </a:lstStyle>
          <a:p>
            <a:r>
              <a:rPr lang="en-US" dirty="0"/>
              <a:t>CLICK TO EDIT MASTER TITLE STYLE</a:t>
            </a:r>
          </a:p>
        </p:txBody>
      </p:sp>
      <p:sp>
        <p:nvSpPr>
          <p:cNvPr id="23" name="Content Placeholder 2">
            <a:extLst>
              <a:ext uri="{FF2B5EF4-FFF2-40B4-BE49-F238E27FC236}">
                <a16:creationId xmlns:a16="http://schemas.microsoft.com/office/drawing/2014/main" id="{F19D71E8-B66C-495B-B77A-577CF0B6277A}"/>
              </a:ext>
            </a:extLst>
          </p:cNvPr>
          <p:cNvSpPr>
            <a:spLocks noGrp="1"/>
          </p:cNvSpPr>
          <p:nvPr>
            <p:ph sz="half" idx="1"/>
          </p:nvPr>
        </p:nvSpPr>
        <p:spPr>
          <a:xfrm>
            <a:off x="609600" y="1825625"/>
            <a:ext cx="5486400" cy="4351338"/>
          </a:xfrm>
        </p:spPr>
        <p:txBody>
          <a:bodyPr/>
          <a:lstStyle>
            <a:lvl1pPr>
              <a:buClr>
                <a:schemeClr val="accent3"/>
              </a:buClr>
              <a:defRPr>
                <a:solidFill>
                  <a:schemeClr val="bg1"/>
                </a:solidFill>
              </a:defRPr>
            </a:lvl1pPr>
            <a:lvl2pPr>
              <a:buClr>
                <a:schemeClr val="accent3"/>
              </a:buClr>
              <a:defRPr>
                <a:solidFill>
                  <a:schemeClr val="bg1"/>
                </a:solidFill>
              </a:defRPr>
            </a:lvl2pPr>
            <a:lvl3pPr>
              <a:buClr>
                <a:schemeClr val="accent3"/>
              </a:buClr>
              <a:defRPr>
                <a:solidFill>
                  <a:schemeClr val="bg1"/>
                </a:solidFill>
              </a:defRPr>
            </a:lvl3pPr>
            <a:lvl4pPr>
              <a:buClr>
                <a:schemeClr val="accent3"/>
              </a:buClr>
              <a:defRPr>
                <a:solidFill>
                  <a:schemeClr val="bg1"/>
                </a:solidFill>
              </a:defRPr>
            </a:lvl4pPr>
            <a:lvl5pPr>
              <a:buClr>
                <a:schemeClr val="accent3"/>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4" name="Content Placeholder 3">
            <a:extLst>
              <a:ext uri="{FF2B5EF4-FFF2-40B4-BE49-F238E27FC236}">
                <a16:creationId xmlns:a16="http://schemas.microsoft.com/office/drawing/2014/main" id="{2EEF9AAF-7723-43C8-8D24-B85515842558}"/>
              </a:ext>
            </a:extLst>
          </p:cNvPr>
          <p:cNvSpPr>
            <a:spLocks noGrp="1"/>
          </p:cNvSpPr>
          <p:nvPr>
            <p:ph sz="half" idx="2"/>
          </p:nvPr>
        </p:nvSpPr>
        <p:spPr>
          <a:xfrm>
            <a:off x="6205728" y="1825625"/>
            <a:ext cx="5376672" cy="4351338"/>
          </a:xfrm>
        </p:spPr>
        <p:txBody>
          <a:bodyPr/>
          <a:lstStyle>
            <a:lvl1pPr>
              <a:buClr>
                <a:schemeClr val="accent3"/>
              </a:buClr>
              <a:defRPr>
                <a:solidFill>
                  <a:schemeClr val="bg1"/>
                </a:solidFill>
              </a:defRPr>
            </a:lvl1pPr>
            <a:lvl2pPr>
              <a:buClr>
                <a:schemeClr val="accent3"/>
              </a:buClr>
              <a:defRPr>
                <a:solidFill>
                  <a:schemeClr val="bg1"/>
                </a:solidFill>
              </a:defRPr>
            </a:lvl2pPr>
            <a:lvl3pPr>
              <a:buClr>
                <a:schemeClr val="accent3"/>
              </a:buClr>
              <a:defRPr>
                <a:solidFill>
                  <a:schemeClr val="bg1"/>
                </a:solidFill>
              </a:defRPr>
            </a:lvl3pPr>
            <a:lvl4pPr>
              <a:buClr>
                <a:schemeClr val="accent3"/>
              </a:buClr>
              <a:defRPr>
                <a:solidFill>
                  <a:schemeClr val="bg1"/>
                </a:solidFill>
              </a:defRPr>
            </a:lvl4pPr>
            <a:lvl5pPr>
              <a:buClr>
                <a:schemeClr val="accent3"/>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3" name="Picture 2" descr="Text&#10;&#10;Description automatically generated with medium confidence">
            <a:extLst>
              <a:ext uri="{FF2B5EF4-FFF2-40B4-BE49-F238E27FC236}">
                <a16:creationId xmlns:a16="http://schemas.microsoft.com/office/drawing/2014/main" id="{2F3E50E4-8A39-7620-FAF6-3F87E317294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a:stretch/>
        </p:blipFill>
        <p:spPr>
          <a:xfrm>
            <a:off x="11616562" y="6395256"/>
            <a:ext cx="423864" cy="365125"/>
          </a:xfrm>
          <a:prstGeom prst="rect">
            <a:avLst/>
          </a:prstGeom>
        </p:spPr>
      </p:pic>
    </p:spTree>
    <p:extLst>
      <p:ext uri="{BB962C8B-B14F-4D97-AF65-F5344CB8AC3E}">
        <p14:creationId xmlns:p14="http://schemas.microsoft.com/office/powerpoint/2010/main" val="282248382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11" name="Picture 10" descr="Background pattern&#10;&#10;Description automatically generated with low confidence">
            <a:extLst>
              <a:ext uri="{FF2B5EF4-FFF2-40B4-BE49-F238E27FC236}">
                <a16:creationId xmlns:a16="http://schemas.microsoft.com/office/drawing/2014/main" id="{EB5EE525-D435-03ED-C556-F642292CF1F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3891"/>
            <a:ext cx="12226827" cy="6881891"/>
          </a:xfrm>
          <a:prstGeom prst="rect">
            <a:avLst/>
          </a:prstGeom>
        </p:spPr>
      </p:pic>
      <p:sp>
        <p:nvSpPr>
          <p:cNvPr id="2" name="Title 1"/>
          <p:cNvSpPr>
            <a:spLocks noGrp="1"/>
          </p:cNvSpPr>
          <p:nvPr>
            <p:ph type="title"/>
          </p:nvPr>
        </p:nvSpPr>
        <p:spPr>
          <a:xfrm>
            <a:off x="963084" y="4406901"/>
            <a:ext cx="10363200" cy="1362075"/>
          </a:xfrm>
        </p:spPr>
        <p:txBody>
          <a:bodyPr anchor="t"/>
          <a:lstStyle>
            <a:lvl1pPr algn="l">
              <a:defRPr sz="4000" b="1" cap="all">
                <a:solidFill>
                  <a:schemeClr val="bg2"/>
                </a:solidFill>
              </a:defRPr>
            </a:lvl1pPr>
          </a:lstStyle>
          <a:p>
            <a:r>
              <a:rPr lang="en-GB" dirty="0"/>
              <a:t>Click to edit Master title style</a:t>
            </a:r>
            <a:endParaRPr lang="en-US" dirty="0"/>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accent3"/>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dirty="0"/>
              <a:t>Click to edit Master text styles</a:t>
            </a:r>
          </a:p>
        </p:txBody>
      </p:sp>
      <p:sp>
        <p:nvSpPr>
          <p:cNvPr id="4" name="Date Placeholder 3"/>
          <p:cNvSpPr>
            <a:spLocks noGrp="1"/>
          </p:cNvSpPr>
          <p:nvPr>
            <p:ph type="dt" sz="half" idx="10"/>
          </p:nvPr>
        </p:nvSpPr>
        <p:spPr/>
        <p:txBody>
          <a:bodyPr/>
          <a:lstStyle/>
          <a:p>
            <a:fld id="{977995FE-2085-F44F-884A-2459CDB76A73}" type="datetimeFigureOut">
              <a:rPr lang="en-US" smtClean="0"/>
              <a:t>4/24/2023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2B7F74-3E4D-48EF-B92A-910B65F28FDF}" type="slidenum">
              <a:rPr lang="en-US" smtClean="0"/>
              <a:t>‹#›</a:t>
            </a:fld>
            <a:endParaRPr lang="en-US"/>
          </a:p>
        </p:txBody>
      </p:sp>
      <p:pic>
        <p:nvPicPr>
          <p:cNvPr id="14" name="Picture 13" descr="Text&#10;&#10;Description automatically generated with medium confidence">
            <a:extLst>
              <a:ext uri="{FF2B5EF4-FFF2-40B4-BE49-F238E27FC236}">
                <a16:creationId xmlns:a16="http://schemas.microsoft.com/office/drawing/2014/main" id="{DAEC4E0D-7740-511D-C0DA-F223839B978C}"/>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a:stretch/>
        </p:blipFill>
        <p:spPr>
          <a:xfrm>
            <a:off x="11616562" y="6395256"/>
            <a:ext cx="423864" cy="365125"/>
          </a:xfrm>
          <a:prstGeom prst="rect">
            <a:avLst/>
          </a:prstGeom>
        </p:spPr>
      </p:pic>
    </p:spTree>
    <p:extLst>
      <p:ext uri="{BB962C8B-B14F-4D97-AF65-F5344CB8AC3E}">
        <p14:creationId xmlns:p14="http://schemas.microsoft.com/office/powerpoint/2010/main" val="347963148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lank_ALT bkg">
    <p:bg>
      <p:bgPr>
        <a:gradFill>
          <a:gsLst>
            <a:gs pos="0">
              <a:schemeClr val="accent1"/>
            </a:gs>
            <a:gs pos="69000">
              <a:schemeClr val="accent2"/>
            </a:gs>
          </a:gsLst>
          <a:lin ang="16200000" scaled="1"/>
        </a:gradFill>
        <a:effectLst/>
      </p:bgPr>
    </p:bg>
    <p:spTree>
      <p:nvGrpSpPr>
        <p:cNvPr id="1" name=""/>
        <p:cNvGrpSpPr/>
        <p:nvPr/>
      </p:nvGrpSpPr>
      <p:grpSpPr>
        <a:xfrm>
          <a:off x="0" y="0"/>
          <a:ext cx="0" cy="0"/>
          <a:chOff x="0" y="0"/>
          <a:chExt cx="0" cy="0"/>
        </a:xfrm>
      </p:grpSpPr>
      <p:pic>
        <p:nvPicPr>
          <p:cNvPr id="2" name="Picture 1" descr="Background pattern&#10;&#10;Description automatically generated with low confidence">
            <a:extLst>
              <a:ext uri="{FF2B5EF4-FFF2-40B4-BE49-F238E27FC236}">
                <a16:creationId xmlns:a16="http://schemas.microsoft.com/office/drawing/2014/main" id="{0AA66E9B-5C12-D35E-3BB9-F2C1B5AFEF1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1" y="-23891"/>
            <a:ext cx="5555456" cy="6881891"/>
          </a:xfrm>
          <a:prstGeom prst="rect">
            <a:avLst/>
          </a:prstGeom>
        </p:spPr>
      </p:pic>
      <p:sp>
        <p:nvSpPr>
          <p:cNvPr id="4" name="Footer Placeholder 3">
            <a:extLst>
              <a:ext uri="{FF2B5EF4-FFF2-40B4-BE49-F238E27FC236}">
                <a16:creationId xmlns:a16="http://schemas.microsoft.com/office/drawing/2014/main" id="{6949D193-BC57-4BF1-AAB8-FFDF1543D08B}"/>
              </a:ext>
            </a:extLst>
          </p:cNvPr>
          <p:cNvSpPr>
            <a:spLocks noGrp="1"/>
          </p:cNvSpPr>
          <p:nvPr>
            <p:ph type="ftr" sz="quarter" idx="11"/>
          </p:nvPr>
        </p:nvSpPr>
        <p:spPr/>
        <p:txBody>
          <a:bodyPr/>
          <a:lstStyle>
            <a:lvl1pPr>
              <a:defRPr>
                <a:solidFill>
                  <a:schemeClr val="accent1">
                    <a:lumMod val="60000"/>
                    <a:lumOff val="40000"/>
                  </a:schemeClr>
                </a:solidFill>
              </a:defRPr>
            </a:lvl1pPr>
          </a:lstStyle>
          <a:p>
            <a:endParaRPr lang="en-US" dirty="0"/>
          </a:p>
        </p:txBody>
      </p:sp>
      <p:sp>
        <p:nvSpPr>
          <p:cNvPr id="5" name="Slide Number Placeholder 4">
            <a:extLst>
              <a:ext uri="{FF2B5EF4-FFF2-40B4-BE49-F238E27FC236}">
                <a16:creationId xmlns:a16="http://schemas.microsoft.com/office/drawing/2014/main" id="{70F2B924-CB20-4E3E-B2A6-F3A5BAA13F8E}"/>
              </a:ext>
            </a:extLst>
          </p:cNvPr>
          <p:cNvSpPr>
            <a:spLocks noGrp="1"/>
          </p:cNvSpPr>
          <p:nvPr>
            <p:ph type="sldNum" sz="quarter" idx="12"/>
          </p:nvPr>
        </p:nvSpPr>
        <p:spPr/>
        <p:txBody>
          <a:bodyPr/>
          <a:lstStyle>
            <a:lvl1pPr>
              <a:defRPr>
                <a:solidFill>
                  <a:schemeClr val="accent1">
                    <a:lumMod val="60000"/>
                    <a:lumOff val="40000"/>
                  </a:schemeClr>
                </a:solidFill>
              </a:defRPr>
            </a:lvl1pPr>
          </a:lstStyle>
          <a:p>
            <a:fld id="{AD539F2E-9B58-4566-9393-7A40F4C2CCB8}" type="slidenum">
              <a:rPr lang="en-US" smtClean="0"/>
              <a:pPr/>
              <a:t>‹#›</a:t>
            </a:fld>
            <a:endParaRPr lang="en-US"/>
          </a:p>
        </p:txBody>
      </p:sp>
    </p:spTree>
    <p:extLst>
      <p:ext uri="{BB962C8B-B14F-4D97-AF65-F5344CB8AC3E}">
        <p14:creationId xmlns:p14="http://schemas.microsoft.com/office/powerpoint/2010/main" val="335752194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and captions with 3 pictures_ALT bkg">
    <p:bg>
      <p:bgPr>
        <a:gradFill>
          <a:gsLst>
            <a:gs pos="0">
              <a:schemeClr val="accent1"/>
            </a:gs>
            <a:gs pos="69000">
              <a:schemeClr val="accent2"/>
            </a:gs>
          </a:gsLst>
          <a:lin ang="16200000" scaled="1"/>
        </a:gradFill>
        <a:effectLst/>
      </p:bgPr>
    </p:bg>
    <p:spTree>
      <p:nvGrpSpPr>
        <p:cNvPr id="1" name=""/>
        <p:cNvGrpSpPr/>
        <p:nvPr/>
      </p:nvGrpSpPr>
      <p:grpSpPr>
        <a:xfrm>
          <a:off x="0" y="0"/>
          <a:ext cx="0" cy="0"/>
          <a:chOff x="0" y="0"/>
          <a:chExt cx="0" cy="0"/>
        </a:xfrm>
      </p:grpSpPr>
      <p:pic>
        <p:nvPicPr>
          <p:cNvPr id="3" name="Picture 2" descr="Background pattern&#10;&#10;Description automatically generated with low confidence">
            <a:extLst>
              <a:ext uri="{FF2B5EF4-FFF2-40B4-BE49-F238E27FC236}">
                <a16:creationId xmlns:a16="http://schemas.microsoft.com/office/drawing/2014/main" id="{01F32E6A-4091-834F-A841-A1555577B7E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14990" y="-23891"/>
            <a:ext cx="12191999" cy="6881891"/>
          </a:xfrm>
          <a:prstGeom prst="rect">
            <a:avLst/>
          </a:prstGeom>
        </p:spPr>
      </p:pic>
      <p:sp>
        <p:nvSpPr>
          <p:cNvPr id="2" name="Title 1">
            <a:extLst>
              <a:ext uri="{FF2B5EF4-FFF2-40B4-BE49-F238E27FC236}">
                <a16:creationId xmlns:a16="http://schemas.microsoft.com/office/drawing/2014/main" id="{22A69C60-9E44-4D1D-8AFC-4536EF840DC5}"/>
              </a:ext>
            </a:extLst>
          </p:cNvPr>
          <p:cNvSpPr>
            <a:spLocks noGrp="1"/>
          </p:cNvSpPr>
          <p:nvPr>
            <p:ph type="title" hasCustomPrompt="1"/>
          </p:nvPr>
        </p:nvSpPr>
        <p:spPr/>
        <p:txBody>
          <a:bodyPr/>
          <a:lstStyle>
            <a:lvl1pPr>
              <a:defRPr>
                <a:solidFill>
                  <a:schemeClr val="bg1"/>
                </a:solidFill>
                <a:effectLst/>
              </a:defRPr>
            </a:lvl1pPr>
          </a:lstStyle>
          <a:p>
            <a:r>
              <a:rPr lang="en-US" dirty="0"/>
              <a:t>CLICK TO EDIT MASTER TITLE STYLE</a:t>
            </a:r>
          </a:p>
        </p:txBody>
      </p:sp>
      <p:sp>
        <p:nvSpPr>
          <p:cNvPr id="4" name="Footer Placeholder 3">
            <a:extLst>
              <a:ext uri="{FF2B5EF4-FFF2-40B4-BE49-F238E27FC236}">
                <a16:creationId xmlns:a16="http://schemas.microsoft.com/office/drawing/2014/main" id="{6949D193-BC57-4BF1-AAB8-FFDF1543D08B}"/>
              </a:ext>
            </a:extLst>
          </p:cNvPr>
          <p:cNvSpPr>
            <a:spLocks noGrp="1"/>
          </p:cNvSpPr>
          <p:nvPr>
            <p:ph type="ftr" sz="quarter" idx="11"/>
          </p:nvPr>
        </p:nvSpPr>
        <p:spPr/>
        <p:txBody>
          <a:bodyPr/>
          <a:lstStyle>
            <a:lvl1pPr>
              <a:defRPr>
                <a:solidFill>
                  <a:schemeClr val="accent1">
                    <a:lumMod val="60000"/>
                    <a:lumOff val="40000"/>
                  </a:schemeClr>
                </a:solidFill>
              </a:defRPr>
            </a:lvl1pPr>
          </a:lstStyle>
          <a:p>
            <a:endParaRPr lang="en-US"/>
          </a:p>
        </p:txBody>
      </p:sp>
      <p:sp>
        <p:nvSpPr>
          <p:cNvPr id="5" name="Slide Number Placeholder 4">
            <a:extLst>
              <a:ext uri="{FF2B5EF4-FFF2-40B4-BE49-F238E27FC236}">
                <a16:creationId xmlns:a16="http://schemas.microsoft.com/office/drawing/2014/main" id="{70F2B924-CB20-4E3E-B2A6-F3A5BAA13F8E}"/>
              </a:ext>
            </a:extLst>
          </p:cNvPr>
          <p:cNvSpPr>
            <a:spLocks noGrp="1"/>
          </p:cNvSpPr>
          <p:nvPr>
            <p:ph type="sldNum" sz="quarter" idx="12"/>
          </p:nvPr>
        </p:nvSpPr>
        <p:spPr/>
        <p:txBody>
          <a:bodyPr/>
          <a:lstStyle>
            <a:lvl1pPr>
              <a:defRPr>
                <a:solidFill>
                  <a:schemeClr val="accent1">
                    <a:lumMod val="60000"/>
                    <a:lumOff val="40000"/>
                  </a:schemeClr>
                </a:solidFill>
              </a:defRPr>
            </a:lvl1pPr>
          </a:lstStyle>
          <a:p>
            <a:fld id="{AD539F2E-9B58-4566-9393-7A40F4C2CCB8}" type="slidenum">
              <a:rPr lang="en-US" smtClean="0"/>
              <a:pPr/>
              <a:t>‹#›</a:t>
            </a:fld>
            <a:endParaRPr lang="en-US" dirty="0"/>
          </a:p>
        </p:txBody>
      </p:sp>
      <p:sp>
        <p:nvSpPr>
          <p:cNvPr id="21" name="Picture Placeholder 2">
            <a:extLst>
              <a:ext uri="{FF2B5EF4-FFF2-40B4-BE49-F238E27FC236}">
                <a16:creationId xmlns:a16="http://schemas.microsoft.com/office/drawing/2014/main" id="{543025E8-A89D-4CDC-88B2-AB5850BD89E4}"/>
              </a:ext>
            </a:extLst>
          </p:cNvPr>
          <p:cNvSpPr>
            <a:spLocks noGrp="1"/>
          </p:cNvSpPr>
          <p:nvPr>
            <p:ph type="pic" idx="1"/>
          </p:nvPr>
        </p:nvSpPr>
        <p:spPr>
          <a:xfrm>
            <a:off x="765212" y="2104008"/>
            <a:ext cx="3262663" cy="3014822"/>
          </a:xfrm>
          <a:solidFill>
            <a:schemeClr val="tx1"/>
          </a:solidFill>
          <a:ln w="12700">
            <a:noFill/>
            <a:miter lim="800000"/>
          </a:ln>
          <a:effectLst/>
        </p:spPr>
        <p:txBody>
          <a:bodyPr lIns="0" tIns="0" rIns="0" bIns="0" anchor="ctr" anchorCtr="0">
            <a:normAutofit/>
          </a:bodyPr>
          <a:lstStyle>
            <a:lvl1pPr marL="0" indent="0" algn="ctr">
              <a:buNone/>
              <a:defRPr sz="2000">
                <a:solidFill>
                  <a:schemeClr val="bg2">
                    <a:lumMod val="75000"/>
                  </a:schemeClr>
                </a:solidFill>
              </a:defRPr>
            </a:lvl1pPr>
            <a:lvl2pPr marL="457063" indent="0">
              <a:buNone/>
              <a:defRPr sz="2799"/>
            </a:lvl2pPr>
            <a:lvl3pPr marL="914126" indent="0">
              <a:buNone/>
              <a:defRPr sz="2399"/>
            </a:lvl3pPr>
            <a:lvl4pPr marL="1371189" indent="0">
              <a:buNone/>
              <a:defRPr sz="1999"/>
            </a:lvl4pPr>
            <a:lvl5pPr marL="1828251" indent="0">
              <a:buNone/>
              <a:defRPr sz="1999"/>
            </a:lvl5pPr>
            <a:lvl6pPr marL="2285314" indent="0">
              <a:buNone/>
              <a:defRPr sz="1999"/>
            </a:lvl6pPr>
            <a:lvl7pPr marL="2742377" indent="0">
              <a:buNone/>
              <a:defRPr sz="1999"/>
            </a:lvl7pPr>
            <a:lvl8pPr marL="3199440" indent="0">
              <a:buNone/>
              <a:defRPr sz="1999"/>
            </a:lvl8pPr>
            <a:lvl9pPr marL="3656503" indent="0">
              <a:buNone/>
              <a:defRPr sz="1999"/>
            </a:lvl9pPr>
          </a:lstStyle>
          <a:p>
            <a:pPr marL="228600" lvl="0" indent="-228600" algn="ctr"/>
            <a:r>
              <a:rPr lang="en-US" dirty="0"/>
              <a:t>Click icon to add picture</a:t>
            </a:r>
          </a:p>
        </p:txBody>
      </p:sp>
      <p:sp>
        <p:nvSpPr>
          <p:cNvPr id="23" name="Picture Placeholder 2">
            <a:extLst>
              <a:ext uri="{FF2B5EF4-FFF2-40B4-BE49-F238E27FC236}">
                <a16:creationId xmlns:a16="http://schemas.microsoft.com/office/drawing/2014/main" id="{FEEC63CA-322F-406C-AEA7-E67C61D54E02}"/>
              </a:ext>
            </a:extLst>
          </p:cNvPr>
          <p:cNvSpPr>
            <a:spLocks noGrp="1"/>
          </p:cNvSpPr>
          <p:nvPr>
            <p:ph type="pic" idx="13"/>
          </p:nvPr>
        </p:nvSpPr>
        <p:spPr>
          <a:xfrm>
            <a:off x="4489550" y="2107406"/>
            <a:ext cx="3262663" cy="3014822"/>
          </a:xfrm>
          <a:solidFill>
            <a:schemeClr val="tx1"/>
          </a:solidFill>
          <a:ln w="12700">
            <a:noFill/>
            <a:miter lim="800000"/>
          </a:ln>
          <a:effectLst/>
        </p:spPr>
        <p:txBody>
          <a:bodyPr lIns="0" tIns="0" rIns="0" bIns="0" anchor="ctr" anchorCtr="0">
            <a:normAutofit/>
          </a:bodyPr>
          <a:lstStyle>
            <a:lvl1pPr marL="0" indent="0" algn="ctr">
              <a:buNone/>
              <a:defRPr sz="2000">
                <a:solidFill>
                  <a:schemeClr val="bg2">
                    <a:lumMod val="75000"/>
                  </a:schemeClr>
                </a:solidFill>
              </a:defRPr>
            </a:lvl1pPr>
            <a:lvl2pPr marL="457063" indent="0">
              <a:buNone/>
              <a:defRPr sz="2799"/>
            </a:lvl2pPr>
            <a:lvl3pPr marL="914126" indent="0">
              <a:buNone/>
              <a:defRPr sz="2399"/>
            </a:lvl3pPr>
            <a:lvl4pPr marL="1371189" indent="0">
              <a:buNone/>
              <a:defRPr sz="1999"/>
            </a:lvl4pPr>
            <a:lvl5pPr marL="1828251" indent="0">
              <a:buNone/>
              <a:defRPr sz="1999"/>
            </a:lvl5pPr>
            <a:lvl6pPr marL="2285314" indent="0">
              <a:buNone/>
              <a:defRPr sz="1999"/>
            </a:lvl6pPr>
            <a:lvl7pPr marL="2742377" indent="0">
              <a:buNone/>
              <a:defRPr sz="1999"/>
            </a:lvl7pPr>
            <a:lvl8pPr marL="3199440" indent="0">
              <a:buNone/>
              <a:defRPr sz="1999"/>
            </a:lvl8pPr>
            <a:lvl9pPr marL="3656503" indent="0">
              <a:buNone/>
              <a:defRPr sz="1999"/>
            </a:lvl9pPr>
          </a:lstStyle>
          <a:p>
            <a:pPr marL="228600" lvl="0" indent="-228600" algn="ctr"/>
            <a:r>
              <a:rPr lang="en-US" dirty="0"/>
              <a:t>Click icon to add picture</a:t>
            </a:r>
          </a:p>
        </p:txBody>
      </p:sp>
      <p:sp>
        <p:nvSpPr>
          <p:cNvPr id="25" name="Picture Placeholder 2">
            <a:extLst>
              <a:ext uri="{FF2B5EF4-FFF2-40B4-BE49-F238E27FC236}">
                <a16:creationId xmlns:a16="http://schemas.microsoft.com/office/drawing/2014/main" id="{48F09856-EDA7-46F2-AD6B-F8FFAE02CD70}"/>
              </a:ext>
            </a:extLst>
          </p:cNvPr>
          <p:cNvSpPr>
            <a:spLocks noGrp="1"/>
          </p:cNvSpPr>
          <p:nvPr>
            <p:ph type="pic" idx="14"/>
          </p:nvPr>
        </p:nvSpPr>
        <p:spPr>
          <a:xfrm>
            <a:off x="8222440" y="2104008"/>
            <a:ext cx="3262663" cy="3014822"/>
          </a:xfrm>
          <a:solidFill>
            <a:schemeClr val="tx1"/>
          </a:solidFill>
          <a:ln w="12700">
            <a:noFill/>
            <a:miter lim="800000"/>
          </a:ln>
          <a:effectLst/>
        </p:spPr>
        <p:txBody>
          <a:bodyPr lIns="0" tIns="0" rIns="0" bIns="0" anchor="ctr" anchorCtr="0">
            <a:normAutofit/>
          </a:bodyPr>
          <a:lstStyle>
            <a:lvl1pPr marL="0" indent="0" algn="ctr">
              <a:buNone/>
              <a:defRPr sz="2000">
                <a:solidFill>
                  <a:schemeClr val="bg2">
                    <a:lumMod val="75000"/>
                  </a:schemeClr>
                </a:solidFill>
              </a:defRPr>
            </a:lvl1pPr>
            <a:lvl2pPr marL="457063" indent="0">
              <a:buNone/>
              <a:defRPr sz="2799"/>
            </a:lvl2pPr>
            <a:lvl3pPr marL="914126" indent="0">
              <a:buNone/>
              <a:defRPr sz="2399"/>
            </a:lvl3pPr>
            <a:lvl4pPr marL="1371189" indent="0">
              <a:buNone/>
              <a:defRPr sz="1999"/>
            </a:lvl4pPr>
            <a:lvl5pPr marL="1828251" indent="0">
              <a:buNone/>
              <a:defRPr sz="1999"/>
            </a:lvl5pPr>
            <a:lvl6pPr marL="2285314" indent="0">
              <a:buNone/>
              <a:defRPr sz="1999"/>
            </a:lvl6pPr>
            <a:lvl7pPr marL="2742377" indent="0">
              <a:buNone/>
              <a:defRPr sz="1999"/>
            </a:lvl7pPr>
            <a:lvl8pPr marL="3199440" indent="0">
              <a:buNone/>
              <a:defRPr sz="1999"/>
            </a:lvl8pPr>
            <a:lvl9pPr marL="3656503" indent="0">
              <a:buNone/>
              <a:defRPr sz="1999"/>
            </a:lvl9pPr>
          </a:lstStyle>
          <a:p>
            <a:pPr marL="228600" lvl="0" indent="-228600" algn="ctr"/>
            <a:r>
              <a:rPr lang="en-US" dirty="0"/>
              <a:t>Click icon to add picture</a:t>
            </a:r>
          </a:p>
        </p:txBody>
      </p:sp>
      <p:sp>
        <p:nvSpPr>
          <p:cNvPr id="26" name="Text Placeholder 3">
            <a:extLst>
              <a:ext uri="{FF2B5EF4-FFF2-40B4-BE49-F238E27FC236}">
                <a16:creationId xmlns:a16="http://schemas.microsoft.com/office/drawing/2014/main" id="{D90775DA-B15F-404E-84D7-0B8C9CB68FD3}"/>
              </a:ext>
            </a:extLst>
          </p:cNvPr>
          <p:cNvSpPr>
            <a:spLocks noGrp="1"/>
          </p:cNvSpPr>
          <p:nvPr>
            <p:ph type="body" sz="half" idx="2"/>
          </p:nvPr>
        </p:nvSpPr>
        <p:spPr>
          <a:xfrm>
            <a:off x="663683" y="5418381"/>
            <a:ext cx="3401208" cy="1005840"/>
          </a:xfrm>
        </p:spPr>
        <p:txBody>
          <a:bodyPr>
            <a:normAutofit/>
          </a:bodyPr>
          <a:lstStyle>
            <a:lvl1pPr marL="0" indent="0">
              <a:buNone/>
              <a:defRPr sz="1799">
                <a:solidFill>
                  <a:schemeClr val="bg1"/>
                </a:solidFill>
                <a:effectLst/>
              </a:defRPr>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dirty="0"/>
              <a:t>Click to edit Master text styles</a:t>
            </a:r>
          </a:p>
        </p:txBody>
      </p:sp>
      <p:sp>
        <p:nvSpPr>
          <p:cNvPr id="27" name="Text Placeholder 3">
            <a:extLst>
              <a:ext uri="{FF2B5EF4-FFF2-40B4-BE49-F238E27FC236}">
                <a16:creationId xmlns:a16="http://schemas.microsoft.com/office/drawing/2014/main" id="{5AE6364C-390A-4EAF-B85B-0378B218571B}"/>
              </a:ext>
            </a:extLst>
          </p:cNvPr>
          <p:cNvSpPr>
            <a:spLocks noGrp="1"/>
          </p:cNvSpPr>
          <p:nvPr>
            <p:ph type="body" sz="half" idx="15"/>
          </p:nvPr>
        </p:nvSpPr>
        <p:spPr>
          <a:xfrm>
            <a:off x="4395396" y="5418381"/>
            <a:ext cx="3401208" cy="1005840"/>
          </a:xfrm>
        </p:spPr>
        <p:txBody>
          <a:bodyPr>
            <a:normAutofit/>
          </a:bodyPr>
          <a:lstStyle>
            <a:lvl1pPr marL="0" indent="0">
              <a:buNone/>
              <a:defRPr sz="1799">
                <a:solidFill>
                  <a:schemeClr val="bg1"/>
                </a:solidFill>
                <a:effectLst/>
              </a:defRPr>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dirty="0"/>
              <a:t>Click to edit Master text styles</a:t>
            </a:r>
          </a:p>
        </p:txBody>
      </p:sp>
      <p:sp>
        <p:nvSpPr>
          <p:cNvPr id="28" name="Text Placeholder 3">
            <a:extLst>
              <a:ext uri="{FF2B5EF4-FFF2-40B4-BE49-F238E27FC236}">
                <a16:creationId xmlns:a16="http://schemas.microsoft.com/office/drawing/2014/main" id="{CC6CABBA-98DB-4FA8-9233-A9D0493D8B44}"/>
              </a:ext>
            </a:extLst>
          </p:cNvPr>
          <p:cNvSpPr>
            <a:spLocks noGrp="1"/>
          </p:cNvSpPr>
          <p:nvPr>
            <p:ph type="body" sz="half" idx="16"/>
          </p:nvPr>
        </p:nvSpPr>
        <p:spPr>
          <a:xfrm>
            <a:off x="8127110" y="5418381"/>
            <a:ext cx="3401208" cy="1005840"/>
          </a:xfrm>
        </p:spPr>
        <p:txBody>
          <a:bodyPr>
            <a:normAutofit/>
          </a:bodyPr>
          <a:lstStyle>
            <a:lvl1pPr marL="0" indent="0">
              <a:buNone/>
              <a:defRPr sz="1799">
                <a:solidFill>
                  <a:schemeClr val="bg1"/>
                </a:solidFill>
                <a:effectLst/>
              </a:defRPr>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dirty="0"/>
              <a:t>Click to edit Master text styles</a:t>
            </a:r>
          </a:p>
        </p:txBody>
      </p:sp>
    </p:spTree>
    <p:extLst>
      <p:ext uri="{BB962C8B-B14F-4D97-AF65-F5344CB8AC3E}">
        <p14:creationId xmlns:p14="http://schemas.microsoft.com/office/powerpoint/2010/main" val="400316007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85B965-4CB1-3743-86F1-3F613F794505}"/>
              </a:ext>
            </a:extLst>
          </p:cNvPr>
          <p:cNvSpPr>
            <a:spLocks noGrp="1"/>
          </p:cNvSpPr>
          <p:nvPr>
            <p:ph type="title" hasCustomPrompt="1"/>
          </p:nvPr>
        </p:nvSpPr>
        <p:spPr/>
        <p:txBody>
          <a:bodyPr/>
          <a:lstStyle/>
          <a:p>
            <a:r>
              <a:rPr lang="en-GB" dirty="0"/>
              <a:t>CLICK TO EDIT MASTER TITLE STYLE</a:t>
            </a:r>
            <a:endParaRPr lang="en-US" dirty="0"/>
          </a:p>
        </p:txBody>
      </p:sp>
      <p:sp>
        <p:nvSpPr>
          <p:cNvPr id="3" name="Date Placeholder 2">
            <a:extLst>
              <a:ext uri="{FF2B5EF4-FFF2-40B4-BE49-F238E27FC236}">
                <a16:creationId xmlns:a16="http://schemas.microsoft.com/office/drawing/2014/main" id="{15AE2F11-437F-947E-E421-A93027ECF4E5}"/>
              </a:ext>
            </a:extLst>
          </p:cNvPr>
          <p:cNvSpPr>
            <a:spLocks noGrp="1"/>
          </p:cNvSpPr>
          <p:nvPr>
            <p:ph type="dt" sz="half" idx="10"/>
          </p:nvPr>
        </p:nvSpPr>
        <p:spPr/>
        <p:txBody>
          <a:bodyPr/>
          <a:lstStyle/>
          <a:p>
            <a:fld id="{977995FE-2085-F44F-884A-2459CDB76A73}" type="datetimeFigureOut">
              <a:rPr lang="en-US" smtClean="0"/>
              <a:t>4/24/2023</a:t>
            </a:fld>
            <a:endParaRPr lang="en-US"/>
          </a:p>
        </p:txBody>
      </p:sp>
      <p:sp>
        <p:nvSpPr>
          <p:cNvPr id="4" name="Footer Placeholder 3">
            <a:extLst>
              <a:ext uri="{FF2B5EF4-FFF2-40B4-BE49-F238E27FC236}">
                <a16:creationId xmlns:a16="http://schemas.microsoft.com/office/drawing/2014/main" id="{E181E9F3-BFFD-7D13-B49B-74B4C5004152}"/>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4F0B44E4-6138-F271-FFC8-92CE7CC3F22E}"/>
              </a:ext>
            </a:extLst>
          </p:cNvPr>
          <p:cNvSpPr>
            <a:spLocks noGrp="1"/>
          </p:cNvSpPr>
          <p:nvPr>
            <p:ph type="sldNum" sz="quarter" idx="12"/>
          </p:nvPr>
        </p:nvSpPr>
        <p:spPr/>
        <p:txBody>
          <a:bodyPr/>
          <a:lstStyle/>
          <a:p>
            <a:fld id="{D02B7F74-3E4D-48EF-B92A-910B65F28FDF}" type="slidenum">
              <a:rPr lang="en-US" smtClean="0"/>
              <a:pPr/>
              <a:t>‹#›</a:t>
            </a:fld>
            <a:endParaRPr lang="en-US" dirty="0"/>
          </a:p>
        </p:txBody>
      </p:sp>
    </p:spTree>
    <p:extLst>
      <p:ext uri="{BB962C8B-B14F-4D97-AF65-F5344CB8AC3E}">
        <p14:creationId xmlns:p14="http://schemas.microsoft.com/office/powerpoint/2010/main" val="421165291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dirty="0"/>
              <a:t>CLICK TO EDIT MASTER TITLE STYLE</a:t>
            </a:r>
            <a:endParaRPr lang="en-US" dirty="0"/>
          </a:p>
        </p:txBody>
      </p:sp>
      <p:sp>
        <p:nvSpPr>
          <p:cNvPr id="3" name="Content Placeholder 2"/>
          <p:cNvSpPr>
            <a:spLocks noGrp="1"/>
          </p:cNvSpPr>
          <p:nvPr>
            <p:ph idx="1"/>
          </p:nvPr>
        </p:nvSpPr>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Date Placeholder 3"/>
          <p:cNvSpPr>
            <a:spLocks noGrp="1"/>
          </p:cNvSpPr>
          <p:nvPr>
            <p:ph type="dt" sz="half" idx="10"/>
          </p:nvPr>
        </p:nvSpPr>
        <p:spPr/>
        <p:txBody>
          <a:bodyPr/>
          <a:lstStyle/>
          <a:p>
            <a:fld id="{977995FE-2085-F44F-884A-2459CDB76A73}" type="datetimeFigureOut">
              <a:rPr lang="en-US" smtClean="0"/>
              <a:t>4/24/2023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2B7F74-3E4D-48EF-B92A-910B65F28FDF}" type="slidenum">
              <a:rPr lang="en-US" smtClean="0"/>
              <a:t>‹#›</a:t>
            </a:fld>
            <a:endParaRPr lang="en-US"/>
          </a:p>
        </p:txBody>
      </p:sp>
    </p:spTree>
    <p:extLst>
      <p:ext uri="{BB962C8B-B14F-4D97-AF65-F5344CB8AC3E}">
        <p14:creationId xmlns:p14="http://schemas.microsoft.com/office/powerpoint/2010/main" val="43796884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7126" y="274638"/>
            <a:ext cx="10879193" cy="1143000"/>
          </a:xfrm>
        </p:spPr>
        <p:txBody>
          <a:bodyPr/>
          <a:lstStyle/>
          <a:p>
            <a:r>
              <a:rPr lang="en-GB" dirty="0"/>
              <a:t>CLICK TO EDIT MASTER TITLE STYLE</a:t>
            </a:r>
            <a:endParaRPr lang="en-US" dirty="0"/>
          </a:p>
        </p:txBody>
      </p:sp>
      <p:sp>
        <p:nvSpPr>
          <p:cNvPr id="3" name="Content Placeholder 2"/>
          <p:cNvSpPr>
            <a:spLocks noGrp="1"/>
          </p:cNvSpPr>
          <p:nvPr>
            <p:ph sz="half" idx="1"/>
          </p:nvPr>
        </p:nvSpPr>
        <p:spPr>
          <a:xfrm>
            <a:off x="837126" y="1600201"/>
            <a:ext cx="5379912"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Content Placeholder 3"/>
          <p:cNvSpPr>
            <a:spLocks noGrp="1"/>
          </p:cNvSpPr>
          <p:nvPr>
            <p:ph sz="half" idx="2"/>
          </p:nvPr>
        </p:nvSpPr>
        <p:spPr>
          <a:xfrm>
            <a:off x="6336406" y="1600201"/>
            <a:ext cx="5379912"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5" name="Date Placeholder 4"/>
          <p:cNvSpPr>
            <a:spLocks noGrp="1"/>
          </p:cNvSpPr>
          <p:nvPr>
            <p:ph type="dt" sz="half" idx="10"/>
          </p:nvPr>
        </p:nvSpPr>
        <p:spPr/>
        <p:txBody>
          <a:bodyPr/>
          <a:lstStyle/>
          <a:p>
            <a:fld id="{977995FE-2085-F44F-884A-2459CDB76A73}" type="datetimeFigureOut">
              <a:rPr lang="en-US" smtClean="0"/>
              <a:t>4/24/2023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02B7F74-3E4D-48EF-B92A-910B65F28FDF}" type="slidenum">
              <a:rPr lang="en-US" smtClean="0"/>
              <a:t>‹#›</a:t>
            </a:fld>
            <a:endParaRPr lang="en-US"/>
          </a:p>
        </p:txBody>
      </p:sp>
      <p:sp>
        <p:nvSpPr>
          <p:cNvPr id="15" name="Rectangle 14">
            <a:extLst>
              <a:ext uri="{FF2B5EF4-FFF2-40B4-BE49-F238E27FC236}">
                <a16:creationId xmlns:a16="http://schemas.microsoft.com/office/drawing/2014/main" id="{F8AB928C-33FF-1044-7015-269B8326A10B}"/>
              </a:ext>
            </a:extLst>
          </p:cNvPr>
          <p:cNvSpPr/>
          <p:nvPr userDrawn="1"/>
        </p:nvSpPr>
        <p:spPr>
          <a:xfrm>
            <a:off x="0" y="-15543"/>
            <a:ext cx="609600" cy="6873544"/>
          </a:xfrm>
          <a:prstGeom prst="rect">
            <a:avLst/>
          </a:prstGeom>
          <a:solidFill>
            <a:srgbClr val="122B4B"/>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4301180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GB" dirty="0"/>
              <a:t>CLICK TO EDIT MASTER TITLE STYLE</a:t>
            </a:r>
            <a:endParaRPr lang="en-US" dirty="0"/>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p:cNvSpPr>
            <a:spLocks noGrp="1"/>
          </p:cNvSpPr>
          <p:nvPr>
            <p:ph type="dt" sz="half" idx="10"/>
          </p:nvPr>
        </p:nvSpPr>
        <p:spPr/>
        <p:txBody>
          <a:bodyPr/>
          <a:lstStyle/>
          <a:p>
            <a:fld id="{977995FE-2085-F44F-884A-2459CDB76A73}" type="datetimeFigureOut">
              <a:rPr lang="en-US" smtClean="0"/>
              <a:t>4/24/2023</a:t>
            </a:fld>
            <a:endParaRPr lang="en-US"/>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02B7F74-3E4D-48EF-B92A-910B65F28FDF}" type="slidenum">
              <a:rPr lang="en-US" smtClean="0"/>
              <a:pPr/>
              <a:t>‹#›</a:t>
            </a:fld>
            <a:endParaRPr lang="en-US" dirty="0"/>
          </a:p>
        </p:txBody>
      </p:sp>
    </p:spTree>
    <p:extLst>
      <p:ext uri="{BB962C8B-B14F-4D97-AF65-F5344CB8AC3E}">
        <p14:creationId xmlns:p14="http://schemas.microsoft.com/office/powerpoint/2010/main" val="31880194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dirty="0"/>
              <a:t>CLICK TO EDIT MASTER TITLE STYLE</a:t>
            </a:r>
            <a:endParaRPr lang="en-US" dirty="0"/>
          </a:p>
        </p:txBody>
      </p:sp>
      <p:sp>
        <p:nvSpPr>
          <p:cNvPr id="3" name="Date Placeholder 2"/>
          <p:cNvSpPr>
            <a:spLocks noGrp="1"/>
          </p:cNvSpPr>
          <p:nvPr>
            <p:ph type="dt" sz="half" idx="10"/>
          </p:nvPr>
        </p:nvSpPr>
        <p:spPr/>
        <p:txBody>
          <a:bodyPr/>
          <a:lstStyle/>
          <a:p>
            <a:fld id="{977995FE-2085-F44F-884A-2459CDB76A73}" type="datetimeFigureOut">
              <a:rPr lang="en-US" smtClean="0"/>
              <a:t>4/24/2023</a:t>
            </a:fld>
            <a:endParaRPr lang="en-US"/>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02B7F74-3E4D-48EF-B92A-910B65F28FDF}" type="slidenum">
              <a:rPr lang="en-US" smtClean="0"/>
              <a:t>‹#›</a:t>
            </a:fld>
            <a:endParaRPr lang="en-US"/>
          </a:p>
        </p:txBody>
      </p:sp>
    </p:spTree>
    <p:extLst>
      <p:ext uri="{BB962C8B-B14F-4D97-AF65-F5344CB8AC3E}">
        <p14:creationId xmlns:p14="http://schemas.microsoft.com/office/powerpoint/2010/main" val="272853422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77995FE-2085-F44F-884A-2459CDB76A73}" type="datetimeFigureOut">
              <a:rPr lang="en-US" smtClean="0"/>
              <a:t>4/24/2023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02B7F74-3E4D-48EF-B92A-910B65F28FDF}" type="slidenum">
              <a:rPr lang="en-US" smtClean="0"/>
              <a:t>‹#›</a:t>
            </a:fld>
            <a:endParaRPr lang="en-US"/>
          </a:p>
        </p:txBody>
      </p:sp>
    </p:spTree>
    <p:extLst>
      <p:ext uri="{BB962C8B-B14F-4D97-AF65-F5344CB8AC3E}">
        <p14:creationId xmlns:p14="http://schemas.microsoft.com/office/powerpoint/2010/main" val="347389833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977995FE-2085-F44F-884A-2459CDB76A73}" type="datetimeFigureOut">
              <a:rPr lang="en-US" smtClean="0"/>
              <a:t>4/24/2023</a:t>
            </a:fld>
            <a:endParaRPr lang="en-US"/>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02B7F74-3E4D-48EF-B92A-910B65F28FDF}" type="slidenum">
              <a:rPr lang="en-US" smtClean="0"/>
              <a:pPr/>
              <a:t>‹#›</a:t>
            </a:fld>
            <a:endParaRPr lang="en-US" dirty="0"/>
          </a:p>
        </p:txBody>
      </p:sp>
    </p:spTree>
    <p:extLst>
      <p:ext uri="{BB962C8B-B14F-4D97-AF65-F5344CB8AC3E}">
        <p14:creationId xmlns:p14="http://schemas.microsoft.com/office/powerpoint/2010/main" val="20234156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08000" y="389745"/>
            <a:ext cx="4483725" cy="1214203"/>
          </a:xfrm>
        </p:spPr>
        <p:txBody>
          <a:bodyPr anchor="b">
            <a:normAutofit/>
          </a:bodyPr>
          <a:lstStyle>
            <a:lvl1pPr algn="l">
              <a:defRPr sz="3400" b="0"/>
            </a:lvl1pPr>
          </a:lstStyle>
          <a:p>
            <a:r>
              <a:rPr lang="en-GB" dirty="0"/>
              <a:t>CLICK TO EDIT MASTER TITLE STYLE</a:t>
            </a:r>
            <a:endParaRPr lang="en-US" dirty="0"/>
          </a:p>
        </p:txBody>
      </p:sp>
      <p:sp>
        <p:nvSpPr>
          <p:cNvPr id="3" name="Picture Placeholder 2"/>
          <p:cNvSpPr>
            <a:spLocks noGrp="1"/>
          </p:cNvSpPr>
          <p:nvPr>
            <p:ph type="pic" idx="1"/>
          </p:nvPr>
        </p:nvSpPr>
        <p:spPr>
          <a:xfrm>
            <a:off x="5207868" y="389745"/>
            <a:ext cx="6657030" cy="548639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dirty="0"/>
              <a:t>Click icon to add picture</a:t>
            </a:r>
            <a:endParaRPr lang="en-US" dirty="0"/>
          </a:p>
        </p:txBody>
      </p:sp>
      <p:sp>
        <p:nvSpPr>
          <p:cNvPr id="4" name="Text Placeholder 3"/>
          <p:cNvSpPr>
            <a:spLocks noGrp="1"/>
          </p:cNvSpPr>
          <p:nvPr>
            <p:ph type="body" sz="half" idx="2"/>
          </p:nvPr>
        </p:nvSpPr>
        <p:spPr>
          <a:xfrm>
            <a:off x="493010" y="1848910"/>
            <a:ext cx="4483725" cy="4027233"/>
          </a:xfrm>
        </p:spPr>
        <p:txBody>
          <a:bodyPr>
            <a:normAutofit/>
          </a:bodyPr>
          <a:lstStyle>
            <a:lvl1pPr marL="0" indent="0">
              <a:buNone/>
              <a:defRPr sz="2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977995FE-2085-F44F-884A-2459CDB76A73}" type="datetimeFigureOut">
              <a:rPr lang="en-US" smtClean="0"/>
              <a:t>4/24/2023</a:t>
            </a:fld>
            <a:endParaRPr lang="en-US"/>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2A013F82-EE5E-44EE-A61D-E31C6657F26F}" type="slidenum">
              <a:rPr lang="en-GB" smtClean="0"/>
              <a:pPr/>
              <a:t>‹#›</a:t>
            </a:fld>
            <a:endParaRPr lang="en-GB"/>
          </a:p>
        </p:txBody>
      </p:sp>
    </p:spTree>
    <p:extLst>
      <p:ext uri="{BB962C8B-B14F-4D97-AF65-F5344CB8AC3E}">
        <p14:creationId xmlns:p14="http://schemas.microsoft.com/office/powerpoint/2010/main" val="103289285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3.png"/><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2.jpe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83E567D-9CE5-9677-7EEC-A29CED3FBA39}"/>
              </a:ext>
            </a:extLst>
          </p:cNvPr>
          <p:cNvPicPr>
            <a:picLocks noChangeAspect="1"/>
          </p:cNvPicPr>
          <p:nvPr userDrawn="1"/>
        </p:nvPicPr>
        <p:blipFill>
          <a:blip r:embed="rId24">
            <a:extLst>
              <a:ext uri="{28A0092B-C50C-407E-A947-70E740481C1C}">
                <a14:useLocalDpi xmlns:a14="http://schemas.microsoft.com/office/drawing/2010/main" val="0"/>
              </a:ext>
            </a:extLst>
          </a:blip>
          <a:stretch>
            <a:fillRect/>
          </a:stretch>
        </p:blipFill>
        <p:spPr>
          <a:xfrm>
            <a:off x="37059" y="0"/>
            <a:ext cx="12184381" cy="6858000"/>
          </a:xfrm>
          <a:prstGeom prst="rect">
            <a:avLst/>
          </a:prstGeom>
        </p:spPr>
      </p:pic>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GB" dirty="0"/>
              <a:t>CLICK TO EDIT MASTER TITLE STYLE</a:t>
            </a:r>
            <a:endParaRPr lang="en-US" dirty="0"/>
          </a:p>
        </p:txBody>
      </p:sp>
      <p:sp>
        <p:nvSpPr>
          <p:cNvPr id="3" name="Text Placeholder 2"/>
          <p:cNvSpPr>
            <a:spLocks noGrp="1"/>
          </p:cNvSpPr>
          <p:nvPr>
            <p:ph type="body" idx="1"/>
          </p:nvPr>
        </p:nvSpPr>
        <p:spPr>
          <a:xfrm>
            <a:off x="609600" y="1600202"/>
            <a:ext cx="10972800" cy="4290236"/>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11" name="Picture 10" descr="Logo&#10;&#10;Description automatically generated with low confidence">
            <a:extLst>
              <a:ext uri="{FF2B5EF4-FFF2-40B4-BE49-F238E27FC236}">
                <a16:creationId xmlns:a16="http://schemas.microsoft.com/office/drawing/2014/main" id="{C266A3F6-42EF-2FFA-D4DA-EA94824D526B}"/>
              </a:ext>
            </a:extLst>
          </p:cNvPr>
          <p:cNvPicPr>
            <a:picLocks noChangeAspect="1"/>
          </p:cNvPicPr>
          <p:nvPr userDrawn="1"/>
        </p:nvPicPr>
        <p:blipFill rotWithShape="1">
          <a:blip r:embed="rId25">
            <a:extLst>
              <a:ext uri="{28A0092B-C50C-407E-A947-70E740481C1C}">
                <a14:useLocalDpi xmlns:a14="http://schemas.microsoft.com/office/drawing/2010/main" val="0"/>
              </a:ext>
            </a:extLst>
          </a:blip>
          <a:srcRect/>
          <a:stretch/>
        </p:blipFill>
        <p:spPr>
          <a:xfrm>
            <a:off x="2897" y="6419384"/>
            <a:ext cx="12237721" cy="464374"/>
          </a:xfrm>
          <a:prstGeom prst="rect">
            <a:avLst/>
          </a:prstGeom>
        </p:spPr>
      </p:pic>
      <p:pic>
        <p:nvPicPr>
          <p:cNvPr id="12" name="Picture 11" descr="Text&#10;&#10;Description automatically generated with medium confidence">
            <a:extLst>
              <a:ext uri="{FF2B5EF4-FFF2-40B4-BE49-F238E27FC236}">
                <a16:creationId xmlns:a16="http://schemas.microsoft.com/office/drawing/2014/main" id="{45E54B6E-202F-E403-D644-3E48AC828E47}"/>
              </a:ext>
            </a:extLst>
          </p:cNvPr>
          <p:cNvPicPr>
            <a:picLocks noChangeAspect="1"/>
          </p:cNvPicPr>
          <p:nvPr userDrawn="1"/>
        </p:nvPicPr>
        <p:blipFill rotWithShape="1">
          <a:blip r:embed="rId26">
            <a:extLst>
              <a:ext uri="{28A0092B-C50C-407E-A947-70E740481C1C}">
                <a14:useLocalDpi xmlns:a14="http://schemas.microsoft.com/office/drawing/2010/main" val="0"/>
              </a:ext>
            </a:extLst>
          </a:blip>
          <a:srcRect/>
          <a:stretch/>
        </p:blipFill>
        <p:spPr>
          <a:xfrm>
            <a:off x="11616562" y="6483181"/>
            <a:ext cx="423864" cy="365125"/>
          </a:xfrm>
          <a:prstGeom prst="rect">
            <a:avLst/>
          </a:prstGeom>
        </p:spPr>
      </p:pic>
      <p:sp>
        <p:nvSpPr>
          <p:cNvPr id="5" name="Footer Placeholder 4"/>
          <p:cNvSpPr>
            <a:spLocks noGrp="1"/>
          </p:cNvSpPr>
          <p:nvPr>
            <p:ph type="ftr" sz="quarter" idx="3"/>
          </p:nvPr>
        </p:nvSpPr>
        <p:spPr>
          <a:xfrm>
            <a:off x="4165600" y="6469008"/>
            <a:ext cx="3860800" cy="365125"/>
          </a:xfrm>
          <a:prstGeom prst="rect">
            <a:avLst/>
          </a:prstGeom>
        </p:spPr>
        <p:txBody>
          <a:bodyPr vert="horz" lIns="91440" tIns="45720" rIns="91440" bIns="45720" rtlCol="0" anchor="ctr"/>
          <a:lstStyle>
            <a:lvl1pPr algn="ctr">
              <a:defRPr sz="1200">
                <a:solidFill>
                  <a:schemeClr val="bg1"/>
                </a:solidFill>
              </a:defRPr>
            </a:lvl1pPr>
          </a:lstStyle>
          <a:p>
            <a:endParaRPr lang="en-US" dirty="0"/>
          </a:p>
        </p:txBody>
      </p:sp>
      <p:sp>
        <p:nvSpPr>
          <p:cNvPr id="6" name="Slide Number Placeholder 5"/>
          <p:cNvSpPr>
            <a:spLocks noGrp="1"/>
          </p:cNvSpPr>
          <p:nvPr>
            <p:ph type="sldNum" sz="quarter" idx="4"/>
          </p:nvPr>
        </p:nvSpPr>
        <p:spPr>
          <a:xfrm>
            <a:off x="8422154" y="6483180"/>
            <a:ext cx="2844800" cy="365125"/>
          </a:xfrm>
          <a:prstGeom prst="rect">
            <a:avLst/>
          </a:prstGeom>
        </p:spPr>
        <p:txBody>
          <a:bodyPr vert="horz" lIns="91440" tIns="45720" rIns="91440" bIns="45720" rtlCol="0" anchor="ctr"/>
          <a:lstStyle>
            <a:lvl1pPr algn="r">
              <a:defRPr sz="1200">
                <a:solidFill>
                  <a:schemeClr val="bg1"/>
                </a:solidFill>
              </a:defRPr>
            </a:lvl1pPr>
          </a:lstStyle>
          <a:p>
            <a:fld id="{D02B7F74-3E4D-48EF-B92A-910B65F28FDF}" type="slidenum">
              <a:rPr lang="en-US" smtClean="0"/>
              <a:pPr/>
              <a:t>‹#›</a:t>
            </a:fld>
            <a:endParaRPr lang="en-US" dirty="0"/>
          </a:p>
        </p:txBody>
      </p:sp>
      <p:sp>
        <p:nvSpPr>
          <p:cNvPr id="4" name="Date Placeholder 3"/>
          <p:cNvSpPr>
            <a:spLocks noGrp="1"/>
          </p:cNvSpPr>
          <p:nvPr>
            <p:ph type="dt" sz="half" idx="2"/>
          </p:nvPr>
        </p:nvSpPr>
        <p:spPr>
          <a:xfrm>
            <a:off x="609600" y="6469007"/>
            <a:ext cx="2844800" cy="365125"/>
          </a:xfrm>
          <a:prstGeom prst="rect">
            <a:avLst/>
          </a:prstGeom>
        </p:spPr>
        <p:txBody>
          <a:bodyPr vert="horz" lIns="91440" tIns="45720" rIns="91440" bIns="45720" rtlCol="0" anchor="ctr"/>
          <a:lstStyle>
            <a:lvl1pPr algn="l">
              <a:defRPr sz="1200">
                <a:solidFill>
                  <a:schemeClr val="bg1"/>
                </a:solidFill>
              </a:defRPr>
            </a:lvl1pPr>
          </a:lstStyle>
          <a:p>
            <a:fld id="{977995FE-2085-F44F-884A-2459CDB76A73}" type="datetimeFigureOut">
              <a:rPr lang="en-US" smtClean="0"/>
              <a:pPr/>
              <a:t>4/24/2023</a:t>
            </a:fld>
            <a:endParaRPr lang="en-US"/>
          </a:p>
        </p:txBody>
      </p:sp>
    </p:spTree>
    <p:extLst>
      <p:ext uri="{BB962C8B-B14F-4D97-AF65-F5344CB8AC3E}">
        <p14:creationId xmlns:p14="http://schemas.microsoft.com/office/powerpoint/2010/main" val="3024688520"/>
      </p:ext>
    </p:extLst>
  </p:cSld>
  <p:clrMap bg1="lt1" tx1="dk1" bg2="lt2" tx2="dk2" accent1="accent1" accent2="accent2" accent3="accent3" accent4="accent4" accent5="accent5" accent6="accent6" hlink="hlink" folHlink="folHlink"/>
  <p:sldLayoutIdLst>
    <p:sldLayoutId id="2147483673" r:id="rId1"/>
    <p:sldLayoutId id="2147483675" r:id="rId2"/>
    <p:sldLayoutId id="2147483674"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8" r:id="rId15"/>
    <p:sldLayoutId id="2147483690" r:id="rId16"/>
    <p:sldLayoutId id="2147483650" r:id="rId17"/>
    <p:sldLayoutId id="2147483665" r:id="rId18"/>
    <p:sldLayoutId id="2147483666" r:id="rId19"/>
    <p:sldLayoutId id="2147483667" r:id="rId20"/>
    <p:sldLayoutId id="2147483670" r:id="rId21"/>
    <p:sldLayoutId id="2147483691" r:id="rId22"/>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xStyles>
    <p:titleStyle>
      <a:lvl1pPr algn="l" defTabSz="457200" rtl="0" eaLnBrk="1" latinLnBrk="0" hangingPunct="1">
        <a:spcBef>
          <a:spcPct val="0"/>
        </a:spcBef>
        <a:buNone/>
        <a:defRPr sz="3400" kern="1200">
          <a:solidFill>
            <a:schemeClr val="tx2"/>
          </a:solidFill>
          <a:latin typeface="+mj-lt"/>
          <a:ea typeface="+mj-ea"/>
          <a:cs typeface="+mj-cs"/>
        </a:defRPr>
      </a:lvl1pPr>
    </p:titleStyle>
    <p:bodyStyle>
      <a:lvl1pPr marL="342900" indent="-342900" algn="l" defTabSz="457200" rtl="0" eaLnBrk="1" latinLnBrk="0" hangingPunct="1">
        <a:spcBef>
          <a:spcPct val="20000"/>
        </a:spcBef>
        <a:buClr>
          <a:schemeClr val="accent3"/>
        </a:buClr>
        <a:buFont typeface="Arial"/>
        <a:buChar char="•"/>
        <a:defRPr sz="2400" kern="1200">
          <a:solidFill>
            <a:schemeClr val="tx1"/>
          </a:solidFill>
          <a:latin typeface="Calibri" panose="020F0502020204030204" pitchFamily="34" charset="0"/>
          <a:ea typeface="+mn-ea"/>
          <a:cs typeface="Calibri" panose="020F0502020204030204" pitchFamily="34" charset="0"/>
        </a:defRPr>
      </a:lvl1pPr>
      <a:lvl2pPr marL="742950" indent="-285750" algn="l" defTabSz="457200" rtl="0" eaLnBrk="1" latinLnBrk="0" hangingPunct="1">
        <a:spcBef>
          <a:spcPct val="20000"/>
        </a:spcBef>
        <a:buClr>
          <a:schemeClr val="accent3"/>
        </a:buClr>
        <a:buFont typeface="Arial"/>
        <a:buChar char="–"/>
        <a:defRPr sz="2000" kern="1200">
          <a:solidFill>
            <a:schemeClr val="tx1"/>
          </a:solidFill>
          <a:latin typeface="Calibri" panose="020F0502020204030204" pitchFamily="34" charset="0"/>
          <a:ea typeface="+mn-ea"/>
          <a:cs typeface="Calibri" panose="020F0502020204030204" pitchFamily="34" charset="0"/>
        </a:defRPr>
      </a:lvl2pPr>
      <a:lvl3pPr marL="1143000" indent="-228600" algn="l" defTabSz="457200" rtl="0" eaLnBrk="1" latinLnBrk="0" hangingPunct="1">
        <a:spcBef>
          <a:spcPct val="20000"/>
        </a:spcBef>
        <a:buClr>
          <a:schemeClr val="accent3"/>
        </a:buClr>
        <a:buFont typeface="Arial"/>
        <a:buChar char="•"/>
        <a:defRPr sz="1800" kern="1200">
          <a:solidFill>
            <a:schemeClr val="tx1"/>
          </a:solidFill>
          <a:latin typeface="Calibri" panose="020F0502020204030204" pitchFamily="34" charset="0"/>
          <a:ea typeface="+mn-ea"/>
          <a:cs typeface="Calibri" panose="020F0502020204030204" pitchFamily="34" charset="0"/>
        </a:defRPr>
      </a:lvl3pPr>
      <a:lvl4pPr marL="1600200" indent="-228600" algn="l" defTabSz="457200" rtl="0" eaLnBrk="1" latinLnBrk="0" hangingPunct="1">
        <a:spcBef>
          <a:spcPct val="20000"/>
        </a:spcBef>
        <a:buClr>
          <a:schemeClr val="accent3"/>
        </a:buClr>
        <a:buFont typeface="Arial"/>
        <a:buChar char="–"/>
        <a:defRPr sz="1600" kern="1200">
          <a:solidFill>
            <a:schemeClr val="tx1"/>
          </a:solidFill>
          <a:latin typeface="Calibri" panose="020F0502020204030204" pitchFamily="34" charset="0"/>
          <a:ea typeface="+mn-ea"/>
          <a:cs typeface="Calibri" panose="020F0502020204030204" pitchFamily="34" charset="0"/>
        </a:defRPr>
      </a:lvl4pPr>
      <a:lvl5pPr marL="2057400" indent="-228600" algn="l" defTabSz="457200" rtl="0" eaLnBrk="1" latinLnBrk="0" hangingPunct="1">
        <a:spcBef>
          <a:spcPct val="20000"/>
        </a:spcBef>
        <a:buClr>
          <a:schemeClr val="accent3"/>
        </a:buClr>
        <a:buFont typeface="Arial"/>
        <a:buChar char="»"/>
        <a:defRPr sz="1400" kern="1200">
          <a:solidFill>
            <a:schemeClr val="tx1"/>
          </a:solidFill>
          <a:latin typeface="Calibri" panose="020F0502020204030204" pitchFamily="34" charset="0"/>
          <a:ea typeface="+mn-ea"/>
          <a:cs typeface="Calibri" panose="020F050202020403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3.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3.xml"/><Relationship Id="rId1" Type="http://schemas.openxmlformats.org/officeDocument/2006/relationships/tags" Target="../tags/tag12.xml"/></Relationships>
</file>

<file path=ppt/slides/_rels/slide100.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00.xml"/><Relationship Id="rId1" Type="http://schemas.openxmlformats.org/officeDocument/2006/relationships/slideLayout" Target="../slideLayouts/slideLayout6.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01.xml.rels><?xml version="1.0" encoding="UTF-8" standalone="yes"?>
<Relationships xmlns="http://schemas.openxmlformats.org/package/2006/relationships"><Relationship Id="rId3" Type="http://schemas.openxmlformats.org/officeDocument/2006/relationships/notesSlide" Target="../notesSlides/notesSlide101.xml"/><Relationship Id="rId2" Type="http://schemas.openxmlformats.org/officeDocument/2006/relationships/slideLayout" Target="../slideLayouts/slideLayout12.xml"/><Relationship Id="rId1" Type="http://schemas.openxmlformats.org/officeDocument/2006/relationships/tags" Target="../tags/tag65.xml"/><Relationship Id="rId4" Type="http://schemas.openxmlformats.org/officeDocument/2006/relationships/image" Target="../media/image40.png"/></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notesSlide" Target="../notesSlides/notesSlide103.xml"/><Relationship Id="rId2" Type="http://schemas.openxmlformats.org/officeDocument/2006/relationships/slideLayout" Target="../slideLayouts/slideLayout2.xml"/><Relationship Id="rId1" Type="http://schemas.openxmlformats.org/officeDocument/2006/relationships/tags" Target="../tags/tag66.xml"/></Relationships>
</file>

<file path=ppt/slides/_rels/slide104.xml.rels><?xml version="1.0" encoding="UTF-8" standalone="yes"?>
<Relationships xmlns="http://schemas.openxmlformats.org/package/2006/relationships"><Relationship Id="rId3" Type="http://schemas.openxmlformats.org/officeDocument/2006/relationships/notesSlide" Target="../notesSlides/notesSlide104.xml"/><Relationship Id="rId2" Type="http://schemas.openxmlformats.org/officeDocument/2006/relationships/slideLayout" Target="../slideLayouts/slideLayout12.xml"/><Relationship Id="rId1" Type="http://schemas.openxmlformats.org/officeDocument/2006/relationships/tags" Target="../tags/tag67.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07.xml"/><Relationship Id="rId1" Type="http://schemas.openxmlformats.org/officeDocument/2006/relationships/slideLayout" Target="../slideLayouts/slideLayout16.xml"/><Relationship Id="rId4" Type="http://schemas.openxmlformats.org/officeDocument/2006/relationships/image" Target="../media/image49.svg"/></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1.xml"/></Relationships>
</file>

<file path=ppt/slides/_rels/slide109.xml.rels><?xml version="1.0" encoding="UTF-8" standalone="yes"?>
<Relationships xmlns="http://schemas.openxmlformats.org/package/2006/relationships"><Relationship Id="rId3" Type="http://schemas.openxmlformats.org/officeDocument/2006/relationships/notesSlide" Target="../notesSlides/notesSlide109.xml"/><Relationship Id="rId2" Type="http://schemas.openxmlformats.org/officeDocument/2006/relationships/slideLayout" Target="../slideLayouts/slideLayout1.xml"/><Relationship Id="rId1" Type="http://schemas.openxmlformats.org/officeDocument/2006/relationships/tags" Target="../tags/tag68.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notesSlide" Target="../notesSlides/notesSlide110.xml"/><Relationship Id="rId2" Type="http://schemas.openxmlformats.org/officeDocument/2006/relationships/slideLayout" Target="../slideLayouts/slideLayout2.xml"/><Relationship Id="rId1" Type="http://schemas.openxmlformats.org/officeDocument/2006/relationships/tags" Target="../tags/tag69.xml"/></Relationships>
</file>

<file path=ppt/slides/_rels/slide111.xml.rels><?xml version="1.0" encoding="UTF-8" standalone="yes"?>
<Relationships xmlns="http://schemas.openxmlformats.org/package/2006/relationships"><Relationship Id="rId3" Type="http://schemas.openxmlformats.org/officeDocument/2006/relationships/notesSlide" Target="../notesSlides/notesSlide111.xml"/><Relationship Id="rId2" Type="http://schemas.openxmlformats.org/officeDocument/2006/relationships/slideLayout" Target="../slideLayouts/slideLayout2.xml"/><Relationship Id="rId1" Type="http://schemas.openxmlformats.org/officeDocument/2006/relationships/tags" Target="../tags/tag70.xml"/></Relationships>
</file>

<file path=ppt/slides/_rels/slide112.xml.rels><?xml version="1.0" encoding="UTF-8" standalone="yes"?>
<Relationships xmlns="http://schemas.openxmlformats.org/package/2006/relationships"><Relationship Id="rId3" Type="http://schemas.openxmlformats.org/officeDocument/2006/relationships/notesSlide" Target="../notesSlides/notesSlide112.xml"/><Relationship Id="rId2" Type="http://schemas.openxmlformats.org/officeDocument/2006/relationships/slideLayout" Target="../slideLayouts/slideLayout2.xml"/><Relationship Id="rId1" Type="http://schemas.openxmlformats.org/officeDocument/2006/relationships/tags" Target="../tags/tag71.xml"/></Relationships>
</file>

<file path=ppt/slides/_rels/slide113.xml.rels><?xml version="1.0" encoding="UTF-8" standalone="yes"?>
<Relationships xmlns="http://schemas.openxmlformats.org/package/2006/relationships"><Relationship Id="rId3" Type="http://schemas.openxmlformats.org/officeDocument/2006/relationships/notesSlide" Target="../notesSlides/notesSlide113.xml"/><Relationship Id="rId2" Type="http://schemas.openxmlformats.org/officeDocument/2006/relationships/slideLayout" Target="../slideLayouts/slideLayout3.xml"/><Relationship Id="rId1" Type="http://schemas.openxmlformats.org/officeDocument/2006/relationships/tags" Target="../tags/tag72.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116.xml"/><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117.xml"/><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18.xml"/><Relationship Id="rId1" Type="http://schemas.openxmlformats.org/officeDocument/2006/relationships/slideLayout" Target="../slideLayouts/slideLayout16.xml"/><Relationship Id="rId4" Type="http://schemas.openxmlformats.org/officeDocument/2006/relationships/image" Target="../media/image49.svg"/></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119.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notesSlide" Target="../notesSlides/notesSlide12.xml"/><Relationship Id="rId7" Type="http://schemas.openxmlformats.org/officeDocument/2006/relationships/image" Target="../media/image19.svg"/><Relationship Id="rId2" Type="http://schemas.openxmlformats.org/officeDocument/2006/relationships/slideLayout" Target="../slideLayouts/slideLayout3.xml"/><Relationship Id="rId1" Type="http://schemas.openxmlformats.org/officeDocument/2006/relationships/tags" Target="../tags/tag13.xml"/><Relationship Id="rId6" Type="http://schemas.openxmlformats.org/officeDocument/2006/relationships/image" Target="../media/image18.png"/><Relationship Id="rId5" Type="http://schemas.openxmlformats.org/officeDocument/2006/relationships/image" Target="../media/image17.svg"/><Relationship Id="rId4" Type="http://schemas.openxmlformats.org/officeDocument/2006/relationships/image" Target="../media/image16.png"/><Relationship Id="rId9" Type="http://schemas.openxmlformats.org/officeDocument/2006/relationships/image" Target="../media/image21.sv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tags" Target="../tags/tag14.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4.xml"/><Relationship Id="rId1" Type="http://schemas.openxmlformats.org/officeDocument/2006/relationships/tags" Target="../tags/tag15.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9.xml"/><Relationship Id="rId1" Type="http://schemas.openxmlformats.org/officeDocument/2006/relationships/tags" Target="../tags/tag16.xml"/><Relationship Id="rId4" Type="http://schemas.openxmlformats.org/officeDocument/2006/relationships/image" Target="../media/image28.jpe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9.xml"/><Relationship Id="rId1" Type="http://schemas.openxmlformats.org/officeDocument/2006/relationships/tags" Target="../tags/tag17.xml"/><Relationship Id="rId4" Type="http://schemas.openxmlformats.org/officeDocument/2006/relationships/image" Target="../media/image29.jpe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4.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9.xml"/><Relationship Id="rId1" Type="http://schemas.openxmlformats.org/officeDocument/2006/relationships/tags" Target="../tags/tag18.xml"/><Relationship Id="rId4" Type="http://schemas.openxmlformats.org/officeDocument/2006/relationships/image" Target="../media/image30.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4.xml"/><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12.xml"/><Relationship Id="rId1" Type="http://schemas.openxmlformats.org/officeDocument/2006/relationships/tags" Target="../tags/tag19.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9.xml"/><Relationship Id="rId1" Type="http://schemas.openxmlformats.org/officeDocument/2006/relationships/tags" Target="../tags/tag20.xml"/><Relationship Id="rId4" Type="http://schemas.openxmlformats.org/officeDocument/2006/relationships/image" Target="../media/image28.jpe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9.xml"/><Relationship Id="rId1" Type="http://schemas.openxmlformats.org/officeDocument/2006/relationships/tags" Target="../tags/tag21.xml"/><Relationship Id="rId4" Type="http://schemas.openxmlformats.org/officeDocument/2006/relationships/image" Target="../media/image29.jpe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9.xml"/><Relationship Id="rId1" Type="http://schemas.openxmlformats.org/officeDocument/2006/relationships/tags" Target="../tags/tag22.xml"/><Relationship Id="rId4" Type="http://schemas.openxmlformats.org/officeDocument/2006/relationships/image" Target="../media/image30.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2.xml"/><Relationship Id="rId1" Type="http://schemas.openxmlformats.org/officeDocument/2006/relationships/tags" Target="../tags/tag23.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5.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2.xml"/><Relationship Id="rId1" Type="http://schemas.openxmlformats.org/officeDocument/2006/relationships/tags" Target="../tags/tag24.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3.xml"/><Relationship Id="rId1" Type="http://schemas.openxmlformats.org/officeDocument/2006/relationships/tags" Target="../tags/tag25.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3.xml"/><Relationship Id="rId1" Type="http://schemas.openxmlformats.org/officeDocument/2006/relationships/tags" Target="../tags/tag26.xml"/><Relationship Id="rId4" Type="http://schemas.openxmlformats.org/officeDocument/2006/relationships/image" Target="../media/image35.tiff"/></Relationships>
</file>

<file path=ppt/slides/_rels/slide3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4.xml"/><Relationship Id="rId1" Type="http://schemas.openxmlformats.org/officeDocument/2006/relationships/slideLayout" Target="../slideLayouts/slideLayout15.xml"/><Relationship Id="rId4" Type="http://schemas.openxmlformats.org/officeDocument/2006/relationships/image" Target="../media/image37.jpe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3.xml"/><Relationship Id="rId1" Type="http://schemas.openxmlformats.org/officeDocument/2006/relationships/tags" Target="../tags/tag27.xml"/></Relationships>
</file>

<file path=ppt/slides/_rels/slide36.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notesSlide" Target="../notesSlides/notesSlide36.xml"/><Relationship Id="rId7" Type="http://schemas.openxmlformats.org/officeDocument/2006/relationships/diagramColors" Target="../diagrams/colors1.xml"/><Relationship Id="rId2" Type="http://schemas.openxmlformats.org/officeDocument/2006/relationships/slideLayout" Target="../slideLayouts/slideLayout3.xml"/><Relationship Id="rId1" Type="http://schemas.openxmlformats.org/officeDocument/2006/relationships/tags" Target="../tags/tag28.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3.xml"/><Relationship Id="rId1" Type="http://schemas.openxmlformats.org/officeDocument/2006/relationships/tags" Target="../tags/tag29.xm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3.xml"/><Relationship Id="rId1" Type="http://schemas.openxmlformats.org/officeDocument/2006/relationships/tags" Target="../tags/tag30.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6.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13.xml"/><Relationship Id="rId1" Type="http://schemas.openxmlformats.org/officeDocument/2006/relationships/tags" Target="../tags/tag31.xml"/><Relationship Id="rId4" Type="http://schemas.openxmlformats.org/officeDocument/2006/relationships/image" Target="../media/image14.jpe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2.xml"/><Relationship Id="rId1" Type="http://schemas.openxmlformats.org/officeDocument/2006/relationships/tags" Target="../tags/tag32.xml"/></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9.xml"/><Relationship Id="rId1" Type="http://schemas.openxmlformats.org/officeDocument/2006/relationships/tags" Target="../tags/tag33.xml"/><Relationship Id="rId4" Type="http://schemas.openxmlformats.org/officeDocument/2006/relationships/image" Target="../media/image39.jpeg"/></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12.xml"/><Relationship Id="rId1" Type="http://schemas.openxmlformats.org/officeDocument/2006/relationships/tags" Target="../tags/tag34.xml"/><Relationship Id="rId4" Type="http://schemas.openxmlformats.org/officeDocument/2006/relationships/image" Target="../media/image40.pn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2.xml"/><Relationship Id="rId1" Type="http://schemas.openxmlformats.org/officeDocument/2006/relationships/tags" Target="../tags/tag35.xml"/></Relationships>
</file>

<file path=ppt/slides/_rels/slide49.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notesSlide" Target="../notesSlides/notesSlide49.xml"/><Relationship Id="rId7" Type="http://schemas.openxmlformats.org/officeDocument/2006/relationships/diagramColors" Target="../diagrams/colors2.xml"/><Relationship Id="rId2" Type="http://schemas.openxmlformats.org/officeDocument/2006/relationships/slideLayout" Target="../slideLayouts/slideLayout12.xml"/><Relationship Id="rId1" Type="http://schemas.openxmlformats.org/officeDocument/2006/relationships/tags" Target="../tags/tag36.xml"/><Relationship Id="rId6" Type="http://schemas.openxmlformats.org/officeDocument/2006/relationships/diagramQuickStyle" Target="../diagrams/quickStyle2.xml"/><Relationship Id="rId5" Type="http://schemas.openxmlformats.org/officeDocument/2006/relationships/diagramLayout" Target="../diagrams/layout2.xml"/><Relationship Id="rId10" Type="http://schemas.openxmlformats.org/officeDocument/2006/relationships/image" Target="../media/image43.svg"/><Relationship Id="rId4" Type="http://schemas.openxmlformats.org/officeDocument/2006/relationships/diagramData" Target="../diagrams/data2.xml"/><Relationship Id="rId9" Type="http://schemas.openxmlformats.org/officeDocument/2006/relationships/image" Target="../media/image42.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7.xml"/></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3.xml"/><Relationship Id="rId1" Type="http://schemas.openxmlformats.org/officeDocument/2006/relationships/tags" Target="../tags/tag37.xml"/></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12.xml"/><Relationship Id="rId1" Type="http://schemas.openxmlformats.org/officeDocument/2006/relationships/tags" Target="../tags/tag38.xml"/><Relationship Id="rId5" Type="http://schemas.openxmlformats.org/officeDocument/2006/relationships/image" Target="../media/image45.png"/><Relationship Id="rId4" Type="http://schemas.openxmlformats.org/officeDocument/2006/relationships/image" Target="../media/image44.png"/></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2.xml"/><Relationship Id="rId1" Type="http://schemas.openxmlformats.org/officeDocument/2006/relationships/tags" Target="../tags/tag39.xml"/></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54.xml"/><Relationship Id="rId2" Type="http://schemas.openxmlformats.org/officeDocument/2006/relationships/slideLayout" Target="../slideLayouts/slideLayout12.xml"/><Relationship Id="rId1" Type="http://schemas.openxmlformats.org/officeDocument/2006/relationships/tags" Target="../tags/tag40.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57.xml"/><Relationship Id="rId1" Type="http://schemas.openxmlformats.org/officeDocument/2006/relationships/slideLayout" Target="../slideLayouts/slideLayout16.xml"/><Relationship Id="rId4" Type="http://schemas.openxmlformats.org/officeDocument/2006/relationships/image" Target="../media/image49.svg"/></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59.xml"/><Relationship Id="rId2" Type="http://schemas.openxmlformats.org/officeDocument/2006/relationships/slideLayout" Target="../slideLayouts/slideLayout1.xml"/><Relationship Id="rId1" Type="http://schemas.openxmlformats.org/officeDocument/2006/relationships/tags" Target="../tags/tag41.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3.xml"/><Relationship Id="rId1" Type="http://schemas.openxmlformats.org/officeDocument/2006/relationships/tags" Target="../tags/tag8.xml"/></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60.xml"/><Relationship Id="rId2" Type="http://schemas.openxmlformats.org/officeDocument/2006/relationships/slideLayout" Target="../slideLayouts/slideLayout2.xml"/><Relationship Id="rId1" Type="http://schemas.openxmlformats.org/officeDocument/2006/relationships/tags" Target="../tags/tag42.xml"/></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61.xml"/><Relationship Id="rId2" Type="http://schemas.openxmlformats.org/officeDocument/2006/relationships/slideLayout" Target="../slideLayouts/slideLayout2.xml"/><Relationship Id="rId1" Type="http://schemas.openxmlformats.org/officeDocument/2006/relationships/tags" Target="../tags/tag43.xml"/></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62.xml"/><Relationship Id="rId2" Type="http://schemas.openxmlformats.org/officeDocument/2006/relationships/slideLayout" Target="../slideLayouts/slideLayout2.xml"/><Relationship Id="rId1" Type="http://schemas.openxmlformats.org/officeDocument/2006/relationships/tags" Target="../tags/tag44.xml"/></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63.xml"/><Relationship Id="rId2" Type="http://schemas.openxmlformats.org/officeDocument/2006/relationships/slideLayout" Target="../slideLayouts/slideLayout2.xml"/><Relationship Id="rId1" Type="http://schemas.openxmlformats.org/officeDocument/2006/relationships/tags" Target="../tags/tag45.xml"/></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64.xml"/><Relationship Id="rId2" Type="http://schemas.openxmlformats.org/officeDocument/2006/relationships/slideLayout" Target="../slideLayouts/slideLayout13.xml"/><Relationship Id="rId1" Type="http://schemas.openxmlformats.org/officeDocument/2006/relationships/tags" Target="../tags/tag46.xml"/><Relationship Id="rId4" Type="http://schemas.openxmlformats.org/officeDocument/2006/relationships/image" Target="../media/image50.jpeg"/></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65.xml"/><Relationship Id="rId2" Type="http://schemas.openxmlformats.org/officeDocument/2006/relationships/slideLayout" Target="../slideLayouts/slideLayout2.xml"/><Relationship Id="rId1" Type="http://schemas.openxmlformats.org/officeDocument/2006/relationships/tags" Target="../tags/tag47.xml"/></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66.xml"/><Relationship Id="rId2" Type="http://schemas.openxmlformats.org/officeDocument/2006/relationships/slideLayout" Target="../slideLayouts/slideLayout3.xml"/><Relationship Id="rId1" Type="http://schemas.openxmlformats.org/officeDocument/2006/relationships/tags" Target="../tags/tag48.xml"/></Relationships>
</file>

<file path=ppt/slides/_rels/slide67.xml.rels><?xml version="1.0" encoding="UTF-8" standalone="yes"?>
<Relationships xmlns="http://schemas.openxmlformats.org/package/2006/relationships"><Relationship Id="rId3" Type="http://schemas.openxmlformats.org/officeDocument/2006/relationships/notesSlide" Target="../notesSlides/notesSlide67.xml"/><Relationship Id="rId2" Type="http://schemas.openxmlformats.org/officeDocument/2006/relationships/slideLayout" Target="../slideLayouts/slideLayout2.xml"/><Relationship Id="rId1" Type="http://schemas.openxmlformats.org/officeDocument/2006/relationships/tags" Target="../tags/tag49.xml"/></Relationships>
</file>

<file path=ppt/slides/_rels/slide68.xml.rels><?xml version="1.0" encoding="UTF-8" standalone="yes"?>
<Relationships xmlns="http://schemas.openxmlformats.org/package/2006/relationships"><Relationship Id="rId3" Type="http://schemas.openxmlformats.org/officeDocument/2006/relationships/notesSlide" Target="../notesSlides/notesSlide68.xml"/><Relationship Id="rId2" Type="http://schemas.openxmlformats.org/officeDocument/2006/relationships/slideLayout" Target="../slideLayouts/slideLayout14.xml"/><Relationship Id="rId1" Type="http://schemas.openxmlformats.org/officeDocument/2006/relationships/tags" Target="../tags/tag50.xml"/><Relationship Id="rId6" Type="http://schemas.openxmlformats.org/officeDocument/2006/relationships/image" Target="../media/image51.jpeg"/><Relationship Id="rId5" Type="http://schemas.openxmlformats.org/officeDocument/2006/relationships/image" Target="../media/image26.jpeg"/><Relationship Id="rId4" Type="http://schemas.openxmlformats.org/officeDocument/2006/relationships/image" Target="../media/image25.jpeg"/></Relationships>
</file>

<file path=ppt/slides/_rels/slide69.xml.rels><?xml version="1.0" encoding="UTF-8" standalone="yes"?>
<Relationships xmlns="http://schemas.openxmlformats.org/package/2006/relationships"><Relationship Id="rId3" Type="http://schemas.openxmlformats.org/officeDocument/2006/relationships/notesSlide" Target="../notesSlides/notesSlide69.xml"/><Relationship Id="rId2" Type="http://schemas.openxmlformats.org/officeDocument/2006/relationships/slideLayout" Target="../slideLayouts/slideLayout9.xml"/><Relationship Id="rId1" Type="http://schemas.openxmlformats.org/officeDocument/2006/relationships/tags" Target="../tags/tag51.xml"/><Relationship Id="rId4" Type="http://schemas.openxmlformats.org/officeDocument/2006/relationships/image" Target="../media/image28.jpe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3.xml"/><Relationship Id="rId1" Type="http://schemas.openxmlformats.org/officeDocument/2006/relationships/tags" Target="../tags/tag9.xml"/><Relationship Id="rId4" Type="http://schemas.openxmlformats.org/officeDocument/2006/relationships/image" Target="../media/image14.jpeg"/></Relationships>
</file>

<file path=ppt/slides/_rels/slide70.xml.rels><?xml version="1.0" encoding="UTF-8" standalone="yes"?>
<Relationships xmlns="http://schemas.openxmlformats.org/package/2006/relationships"><Relationship Id="rId3" Type="http://schemas.openxmlformats.org/officeDocument/2006/relationships/notesSlide" Target="../notesSlides/notesSlide70.xml"/><Relationship Id="rId2" Type="http://schemas.openxmlformats.org/officeDocument/2006/relationships/slideLayout" Target="../slideLayouts/slideLayout9.xml"/><Relationship Id="rId1" Type="http://schemas.openxmlformats.org/officeDocument/2006/relationships/tags" Target="../tags/tag52.xml"/><Relationship Id="rId4" Type="http://schemas.openxmlformats.org/officeDocument/2006/relationships/image" Target="../media/image29.jpeg"/></Relationships>
</file>

<file path=ppt/slides/_rels/slide71.xml.rels><?xml version="1.0" encoding="UTF-8" standalone="yes"?>
<Relationships xmlns="http://schemas.openxmlformats.org/package/2006/relationships"><Relationship Id="rId3" Type="http://schemas.openxmlformats.org/officeDocument/2006/relationships/notesSlide" Target="../notesSlides/notesSlide71.xml"/><Relationship Id="rId2" Type="http://schemas.openxmlformats.org/officeDocument/2006/relationships/slideLayout" Target="../slideLayouts/slideLayout9.xml"/><Relationship Id="rId1" Type="http://schemas.openxmlformats.org/officeDocument/2006/relationships/tags" Target="../tags/tag53.xml"/><Relationship Id="rId4" Type="http://schemas.openxmlformats.org/officeDocument/2006/relationships/image" Target="../media/image52.jpeg"/></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75.xml"/><Relationship Id="rId1" Type="http://schemas.openxmlformats.org/officeDocument/2006/relationships/slideLayout" Target="../slideLayouts/slideLayout15.xml"/></Relationships>
</file>

<file path=ppt/slides/_rels/slide76.xml.rels><?xml version="1.0" encoding="UTF-8" standalone="yes"?>
<Relationships xmlns="http://schemas.openxmlformats.org/package/2006/relationships"><Relationship Id="rId3" Type="http://schemas.openxmlformats.org/officeDocument/2006/relationships/notesSlide" Target="../notesSlides/notesSlide76.xml"/><Relationship Id="rId2" Type="http://schemas.openxmlformats.org/officeDocument/2006/relationships/slideLayout" Target="../slideLayouts/slideLayout12.xml"/><Relationship Id="rId1" Type="http://schemas.openxmlformats.org/officeDocument/2006/relationships/tags" Target="../tags/tag54.xml"/></Relationships>
</file>

<file path=ppt/slides/_rels/slide77.xml.rels><?xml version="1.0" encoding="UTF-8" standalone="yes"?>
<Relationships xmlns="http://schemas.openxmlformats.org/package/2006/relationships"><Relationship Id="rId3" Type="http://schemas.openxmlformats.org/officeDocument/2006/relationships/notesSlide" Target="../notesSlides/notesSlide77.xml"/><Relationship Id="rId2" Type="http://schemas.openxmlformats.org/officeDocument/2006/relationships/slideLayout" Target="../slideLayouts/slideLayout9.xml"/><Relationship Id="rId1" Type="http://schemas.openxmlformats.org/officeDocument/2006/relationships/tags" Target="../tags/tag55.xml"/><Relationship Id="rId4" Type="http://schemas.openxmlformats.org/officeDocument/2006/relationships/image" Target="../media/image28.jpeg"/></Relationships>
</file>

<file path=ppt/slides/_rels/slide78.xml.rels><?xml version="1.0" encoding="UTF-8" standalone="yes"?>
<Relationships xmlns="http://schemas.openxmlformats.org/package/2006/relationships"><Relationship Id="rId3" Type="http://schemas.openxmlformats.org/officeDocument/2006/relationships/notesSlide" Target="../notesSlides/notesSlide78.xml"/><Relationship Id="rId2" Type="http://schemas.openxmlformats.org/officeDocument/2006/relationships/slideLayout" Target="../slideLayouts/slideLayout9.xml"/><Relationship Id="rId1" Type="http://schemas.openxmlformats.org/officeDocument/2006/relationships/tags" Target="../tags/tag56.xml"/><Relationship Id="rId4" Type="http://schemas.openxmlformats.org/officeDocument/2006/relationships/image" Target="../media/image29.jpeg"/></Relationships>
</file>

<file path=ppt/slides/_rels/slide79.xml.rels><?xml version="1.0" encoding="UTF-8" standalone="yes"?>
<Relationships xmlns="http://schemas.openxmlformats.org/package/2006/relationships"><Relationship Id="rId3" Type="http://schemas.openxmlformats.org/officeDocument/2006/relationships/notesSlide" Target="../notesSlides/notesSlide79.xml"/><Relationship Id="rId2" Type="http://schemas.openxmlformats.org/officeDocument/2006/relationships/slideLayout" Target="../slideLayouts/slideLayout9.xml"/><Relationship Id="rId1" Type="http://schemas.openxmlformats.org/officeDocument/2006/relationships/tags" Target="../tags/tag57.xml"/><Relationship Id="rId4" Type="http://schemas.openxmlformats.org/officeDocument/2006/relationships/image" Target="../media/image30.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tags" Target="../tags/tag10.xml"/></Relationships>
</file>

<file path=ppt/slides/_rels/slide80.xml.rels><?xml version="1.0" encoding="UTF-8" standalone="yes"?>
<Relationships xmlns="http://schemas.openxmlformats.org/package/2006/relationships"><Relationship Id="rId3" Type="http://schemas.openxmlformats.org/officeDocument/2006/relationships/notesSlide" Target="../notesSlides/notesSlide80.xml"/><Relationship Id="rId2" Type="http://schemas.openxmlformats.org/officeDocument/2006/relationships/slideLayout" Target="../slideLayouts/slideLayout12.xml"/><Relationship Id="rId1" Type="http://schemas.openxmlformats.org/officeDocument/2006/relationships/tags" Target="../tags/tag58.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notesSlide" Target="../notesSlides/notesSlide82.xml"/><Relationship Id="rId2" Type="http://schemas.openxmlformats.org/officeDocument/2006/relationships/slideLayout" Target="../slideLayouts/slideLayout2.xml"/><Relationship Id="rId1" Type="http://schemas.openxmlformats.org/officeDocument/2006/relationships/tags" Target="../tags/tag59.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6.xml"/></Relationships>
</file>

<file path=ppt/slides/_rels/slide84.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notesSlide" Target="../notesSlides/notesSlide84.xml"/><Relationship Id="rId7" Type="http://schemas.openxmlformats.org/officeDocument/2006/relationships/diagramColors" Target="../diagrams/colors3.xml"/><Relationship Id="rId2" Type="http://schemas.openxmlformats.org/officeDocument/2006/relationships/slideLayout" Target="../slideLayouts/slideLayout3.xml"/><Relationship Id="rId1" Type="http://schemas.openxmlformats.org/officeDocument/2006/relationships/tags" Target="../tags/tag60.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6.xml"/></Relationships>
</file>

<file path=ppt/slides/_rels/slide86.xml.rels><?xml version="1.0" encoding="UTF-8" standalone="yes"?>
<Relationships xmlns="http://schemas.openxmlformats.org/package/2006/relationships"><Relationship Id="rId8" Type="http://schemas.openxmlformats.org/officeDocument/2006/relationships/image" Target="../media/image62.svg"/><Relationship Id="rId3" Type="http://schemas.openxmlformats.org/officeDocument/2006/relationships/image" Target="../media/image57.png"/><Relationship Id="rId7" Type="http://schemas.openxmlformats.org/officeDocument/2006/relationships/image" Target="../media/image61.png"/><Relationship Id="rId2" Type="http://schemas.openxmlformats.org/officeDocument/2006/relationships/notesSlide" Target="../notesSlides/notesSlide86.xml"/><Relationship Id="rId1" Type="http://schemas.openxmlformats.org/officeDocument/2006/relationships/slideLayout" Target="../slideLayouts/slideLayout6.xml"/><Relationship Id="rId6" Type="http://schemas.openxmlformats.org/officeDocument/2006/relationships/image" Target="../media/image60.svg"/><Relationship Id="rId5" Type="http://schemas.openxmlformats.org/officeDocument/2006/relationships/image" Target="../media/image59.png"/><Relationship Id="rId4" Type="http://schemas.openxmlformats.org/officeDocument/2006/relationships/image" Target="../media/image58.svg"/></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6.xml"/></Relationships>
</file>

<file path=ppt/slides/_rels/slide88.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88.xml"/><Relationship Id="rId1" Type="http://schemas.openxmlformats.org/officeDocument/2006/relationships/slideLayout" Target="../slideLayouts/slideLayout6.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8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89.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tags" Target="../tags/tag11.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6.xml"/></Relationships>
</file>

<file path=ppt/slides/_rels/slide91.xml.rels><?xml version="1.0" encoding="UTF-8" standalone="yes"?>
<Relationships xmlns="http://schemas.openxmlformats.org/package/2006/relationships"><Relationship Id="rId3" Type="http://schemas.openxmlformats.org/officeDocument/2006/relationships/notesSlide" Target="../notesSlides/notesSlide91.xml"/><Relationship Id="rId2" Type="http://schemas.openxmlformats.org/officeDocument/2006/relationships/slideLayout" Target="../slideLayouts/slideLayout9.xml"/><Relationship Id="rId1" Type="http://schemas.openxmlformats.org/officeDocument/2006/relationships/tags" Target="../tags/tag61.xml"/><Relationship Id="rId4" Type="http://schemas.openxmlformats.org/officeDocument/2006/relationships/image" Target="../media/image64.jpeg"/></Relationships>
</file>

<file path=ppt/slides/_rels/slide92.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92.xml"/><Relationship Id="rId1" Type="http://schemas.openxmlformats.org/officeDocument/2006/relationships/slideLayout" Target="../slideLayouts/slideLayout6.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6.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notesSlide" Target="../notesSlides/notesSlide97.xml"/><Relationship Id="rId2" Type="http://schemas.openxmlformats.org/officeDocument/2006/relationships/slideLayout" Target="../slideLayouts/slideLayout2.xml"/><Relationship Id="rId1" Type="http://schemas.openxmlformats.org/officeDocument/2006/relationships/tags" Target="../tags/tag62.xml"/></Relationships>
</file>

<file path=ppt/slides/_rels/slide98.xml.rels><?xml version="1.0" encoding="UTF-8" standalone="yes"?>
<Relationships xmlns="http://schemas.openxmlformats.org/package/2006/relationships"><Relationship Id="rId3" Type="http://schemas.openxmlformats.org/officeDocument/2006/relationships/notesSlide" Target="../notesSlides/notesSlide98.xml"/><Relationship Id="rId2" Type="http://schemas.openxmlformats.org/officeDocument/2006/relationships/slideLayout" Target="../slideLayouts/slideLayout12.xml"/><Relationship Id="rId1" Type="http://schemas.openxmlformats.org/officeDocument/2006/relationships/tags" Target="../tags/tag63.xml"/></Relationships>
</file>

<file path=ppt/slides/_rels/slide99.xml.rels><?xml version="1.0" encoding="UTF-8" standalone="yes"?>
<Relationships xmlns="http://schemas.openxmlformats.org/package/2006/relationships"><Relationship Id="rId3" Type="http://schemas.openxmlformats.org/officeDocument/2006/relationships/notesSlide" Target="../notesSlides/notesSlide99.xml"/><Relationship Id="rId2" Type="http://schemas.openxmlformats.org/officeDocument/2006/relationships/slideLayout" Target="../slideLayouts/slideLayout3.xml"/><Relationship Id="rId1" Type="http://schemas.openxmlformats.org/officeDocument/2006/relationships/tags" Target="../tags/tag6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4DDA912-F9D5-49B8-DE6E-032B021D9B1B}"/>
              </a:ext>
            </a:extLst>
          </p:cNvPr>
          <p:cNvSpPr/>
          <p:nvPr/>
        </p:nvSpPr>
        <p:spPr>
          <a:xfrm>
            <a:off x="4396542" y="4661562"/>
            <a:ext cx="3398915" cy="585561"/>
          </a:xfrm>
          <a:prstGeom prst="rect">
            <a:avLst/>
          </a:prstGeom>
          <a:effectLst/>
        </p:spPr>
        <p:txBody>
          <a:bodyPr wrap="square" lIns="92217" tIns="46109" rIns="92217" bIns="46109">
            <a:spAutoFit/>
          </a:bodyPr>
          <a:lstStyle/>
          <a:p>
            <a:pPr algn="ctr">
              <a:spcBef>
                <a:spcPts val="403"/>
              </a:spcBef>
            </a:pPr>
            <a:r>
              <a:rPr lang="en-US" sz="3200" b="1" dirty="0">
                <a:solidFill>
                  <a:schemeClr val="bg1"/>
                </a:solidFill>
                <a:latin typeface="Corbel" panose="020B0503020204020204" pitchFamily="34" charset="0"/>
                <a:cs typeface="Arial" panose="020B0604020202020204" pitchFamily="34" charset="0"/>
              </a:rPr>
              <a:t>DAY 1</a:t>
            </a:r>
            <a:endParaRPr lang="en-US" sz="3200" dirty="0">
              <a:solidFill>
                <a:schemeClr val="bg1"/>
              </a:solidFill>
              <a:latin typeface="Corbel" panose="020B0503020204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339172489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7E4FC6A-D788-42F3-87E1-78C6B7D6749E}"/>
              </a:ext>
            </a:extLst>
          </p:cNvPr>
          <p:cNvSpPr>
            <a:spLocks noGrp="1"/>
          </p:cNvSpPr>
          <p:nvPr>
            <p:ph type="title"/>
          </p:nvPr>
        </p:nvSpPr>
        <p:spPr/>
        <p:txBody>
          <a:bodyPr>
            <a:normAutofit/>
          </a:bodyPr>
          <a:lstStyle/>
          <a:p>
            <a:r>
              <a:rPr lang="en-US" dirty="0"/>
              <a:t>CLINICAL CULTIVATOR</a:t>
            </a:r>
          </a:p>
        </p:txBody>
      </p:sp>
      <p:sp>
        <p:nvSpPr>
          <p:cNvPr id="2" name="TextBox 1">
            <a:extLst>
              <a:ext uri="{FF2B5EF4-FFF2-40B4-BE49-F238E27FC236}">
                <a16:creationId xmlns:a16="http://schemas.microsoft.com/office/drawing/2014/main" id="{2D0DE3FE-EBF4-607B-FE6C-2C83324B881A}"/>
              </a:ext>
            </a:extLst>
          </p:cNvPr>
          <p:cNvSpPr txBox="1"/>
          <p:nvPr/>
        </p:nvSpPr>
        <p:spPr>
          <a:xfrm>
            <a:off x="4555724" y="1722199"/>
            <a:ext cx="3080551" cy="1200329"/>
          </a:xfrm>
          <a:prstGeom prst="rect">
            <a:avLst/>
          </a:prstGeom>
          <a:solidFill>
            <a:srgbClr val="FF0000"/>
          </a:solidFill>
        </p:spPr>
        <p:txBody>
          <a:bodyPr wrap="square" rtlCol="0">
            <a:spAutoFit/>
          </a:bodyPr>
          <a:lstStyle/>
          <a:p>
            <a:r>
              <a:rPr lang="en-US" sz="2400" dirty="0">
                <a:solidFill>
                  <a:schemeClr val="bg1"/>
                </a:solidFill>
              </a:rPr>
              <a:t>PLACEHOLDER:</a:t>
            </a:r>
          </a:p>
          <a:p>
            <a:pPr algn="ctr"/>
            <a:r>
              <a:rPr lang="en-US" sz="2400" dirty="0">
                <a:solidFill>
                  <a:schemeClr val="bg1"/>
                </a:solidFill>
              </a:rPr>
              <a:t>Final SME Presentation Slides</a:t>
            </a:r>
          </a:p>
        </p:txBody>
      </p:sp>
    </p:spTree>
    <p:custDataLst>
      <p:tags r:id="rId1"/>
    </p:custDataLst>
    <p:extLst>
      <p:ext uri="{BB962C8B-B14F-4D97-AF65-F5344CB8AC3E}">
        <p14:creationId xmlns:p14="http://schemas.microsoft.com/office/powerpoint/2010/main" val="368184670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38CE59-0652-3FA1-FEF0-E5E49338E453}"/>
              </a:ext>
            </a:extLst>
          </p:cNvPr>
          <p:cNvSpPr>
            <a:spLocks noGrp="1"/>
          </p:cNvSpPr>
          <p:nvPr>
            <p:ph type="title"/>
          </p:nvPr>
        </p:nvSpPr>
        <p:spPr/>
        <p:txBody>
          <a:bodyPr/>
          <a:lstStyle/>
          <a:p>
            <a:r>
              <a:rPr lang="en-US" dirty="0"/>
              <a:t>WHEN YOU CAN’T CONTROL THE TIMING</a:t>
            </a:r>
          </a:p>
        </p:txBody>
      </p:sp>
      <p:graphicFrame>
        <p:nvGraphicFramePr>
          <p:cNvPr id="3" name="Diagram 2">
            <a:extLst>
              <a:ext uri="{FF2B5EF4-FFF2-40B4-BE49-F238E27FC236}">
                <a16:creationId xmlns:a16="http://schemas.microsoft.com/office/drawing/2014/main" id="{A489BB30-38AC-7BF3-A629-5D0084E2B91D}"/>
              </a:ext>
            </a:extLst>
          </p:cNvPr>
          <p:cNvGraphicFramePr/>
          <p:nvPr/>
        </p:nvGraphicFramePr>
        <p:xfrm>
          <a:off x="1320800" y="1261241"/>
          <a:ext cx="9550400" cy="487709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12887055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7E4FC6A-D788-42F3-87E1-78C6B7D6749E}"/>
              </a:ext>
            </a:extLst>
          </p:cNvPr>
          <p:cNvSpPr>
            <a:spLocks noGrp="1"/>
          </p:cNvSpPr>
          <p:nvPr>
            <p:ph type="title"/>
          </p:nvPr>
        </p:nvSpPr>
        <p:spPr/>
        <p:txBody>
          <a:bodyPr>
            <a:normAutofit/>
          </a:bodyPr>
          <a:lstStyle/>
          <a:p>
            <a:r>
              <a:rPr lang="en-US" dirty="0"/>
              <a:t>MANAGING THE SPIRAL</a:t>
            </a:r>
          </a:p>
        </p:txBody>
      </p:sp>
      <p:pic>
        <p:nvPicPr>
          <p:cNvPr id="2" name="Picture 1" descr="Logo&#10;&#10;Description automatically generated">
            <a:extLst>
              <a:ext uri="{FF2B5EF4-FFF2-40B4-BE49-F238E27FC236}">
                <a16:creationId xmlns:a16="http://schemas.microsoft.com/office/drawing/2014/main" id="{8A6C71F1-8EFC-8FBB-B275-89F068658A5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3117" y="841708"/>
            <a:ext cx="3034517" cy="5497314"/>
          </a:xfrm>
          <a:prstGeom prst="rect">
            <a:avLst/>
          </a:prstGeom>
        </p:spPr>
      </p:pic>
      <p:sp>
        <p:nvSpPr>
          <p:cNvPr id="3" name="TextBox 2">
            <a:extLst>
              <a:ext uri="{FF2B5EF4-FFF2-40B4-BE49-F238E27FC236}">
                <a16:creationId xmlns:a16="http://schemas.microsoft.com/office/drawing/2014/main" id="{D42DDAD7-A8BD-0744-AA60-F161ABD01D63}"/>
              </a:ext>
            </a:extLst>
          </p:cNvPr>
          <p:cNvSpPr txBox="1"/>
          <p:nvPr/>
        </p:nvSpPr>
        <p:spPr>
          <a:xfrm>
            <a:off x="3936001" y="1422864"/>
            <a:ext cx="7942882" cy="707886"/>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orbel" panose="020B0503020204020204"/>
                <a:ea typeface="+mn-ea"/>
                <a:cs typeface="+mn-cs"/>
              </a:rPr>
              <a:t>Volunteers will be called on to demonstrate how an HCP conversation may look and sound when things start going down a ‘rabbit hole.’  </a:t>
            </a:r>
          </a:p>
        </p:txBody>
      </p:sp>
      <p:sp>
        <p:nvSpPr>
          <p:cNvPr id="5" name="TextBox 4">
            <a:extLst>
              <a:ext uri="{FF2B5EF4-FFF2-40B4-BE49-F238E27FC236}">
                <a16:creationId xmlns:a16="http://schemas.microsoft.com/office/drawing/2014/main" id="{0B8DBBA4-EBF7-60C9-5419-9C6AD57D8926}"/>
              </a:ext>
            </a:extLst>
          </p:cNvPr>
          <p:cNvSpPr txBox="1"/>
          <p:nvPr/>
        </p:nvSpPr>
        <p:spPr>
          <a:xfrm>
            <a:off x="3936001" y="2457528"/>
            <a:ext cx="7501748" cy="707886"/>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2000" dirty="0">
                <a:solidFill>
                  <a:srgbClr val="000000"/>
                </a:solidFill>
                <a:latin typeface="Corbel" panose="020B0503020204020204"/>
              </a:rPr>
              <a:t>They will work to get the conversation back on track and moving forward </a:t>
            </a:r>
            <a:endParaRPr kumimoji="0" lang="en-US" sz="2000" b="0" i="0" u="none" strike="noStrike" kern="1200" cap="none" spc="0" normalizeH="0" baseline="0" noProof="0" dirty="0">
              <a:ln>
                <a:noFill/>
              </a:ln>
              <a:solidFill>
                <a:srgbClr val="000000"/>
              </a:solidFill>
              <a:effectLst/>
              <a:uLnTx/>
              <a:uFillTx/>
              <a:latin typeface="Corbel" panose="020B0503020204020204"/>
              <a:ea typeface="+mn-ea"/>
              <a:cs typeface="+mn-cs"/>
            </a:endParaRPr>
          </a:p>
        </p:txBody>
      </p:sp>
      <p:sp>
        <p:nvSpPr>
          <p:cNvPr id="7" name="TextBox 6">
            <a:extLst>
              <a:ext uri="{FF2B5EF4-FFF2-40B4-BE49-F238E27FC236}">
                <a16:creationId xmlns:a16="http://schemas.microsoft.com/office/drawing/2014/main" id="{D4BBFE54-0F23-3C63-BDCD-906A39C89E24}"/>
              </a:ext>
            </a:extLst>
          </p:cNvPr>
          <p:cNvSpPr txBox="1"/>
          <p:nvPr/>
        </p:nvSpPr>
        <p:spPr>
          <a:xfrm>
            <a:off x="3936001" y="3521612"/>
            <a:ext cx="7517245" cy="1323439"/>
          </a:xfrm>
          <a:prstGeom prst="rect">
            <a:avLst/>
          </a:prstGeom>
          <a:noFill/>
        </p:spPr>
        <p:txBody>
          <a:bodyPr wrap="square">
            <a:spAutoFit/>
          </a:bodyPr>
          <a:lstStyle/>
          <a:p>
            <a:pPr>
              <a:defRPr/>
            </a:pPr>
            <a:r>
              <a:rPr kumimoji="0" lang="en-US" sz="2000" b="0" i="0" u="none" strike="noStrike" kern="1200" cap="none" spc="0" normalizeH="0" baseline="0" noProof="0" dirty="0">
                <a:ln>
                  <a:noFill/>
                </a:ln>
                <a:solidFill>
                  <a:srgbClr val="000000"/>
                </a:solidFill>
                <a:effectLst/>
                <a:uLnTx/>
                <a:uFillTx/>
                <a:latin typeface="Corbel" panose="020B0503020204020204"/>
                <a:ea typeface="+mn-ea"/>
                <a:cs typeface="+mn-cs"/>
              </a:rPr>
              <a:t>Observe and be prepared to share your thoughts after each example:</a:t>
            </a:r>
          </a:p>
          <a:p>
            <a:pPr marL="800100" lvl="1" indent="-342900">
              <a:buFont typeface="Arial" panose="020B0604020202020204" pitchFamily="34" charset="0"/>
              <a:buChar char="•"/>
              <a:defRPr/>
            </a:pPr>
            <a:r>
              <a:rPr lang="en-US" sz="2000" dirty="0">
                <a:solidFill>
                  <a:srgbClr val="000000"/>
                </a:solidFill>
                <a:latin typeface="Corbel" panose="020B0503020204020204"/>
              </a:rPr>
              <a:t>When did the HCP try and go down a rabbit hole?</a:t>
            </a:r>
          </a:p>
          <a:p>
            <a:pPr marL="800100" lvl="1" indent="-342900">
              <a:buFont typeface="Arial" panose="020B0604020202020204" pitchFamily="34" charset="0"/>
              <a:buChar char="•"/>
              <a:defRPr/>
            </a:pPr>
            <a:r>
              <a:rPr kumimoji="0" lang="en-US" sz="2000" b="0" i="0" u="none" strike="noStrike" kern="1200" cap="none" spc="0" normalizeH="0" baseline="0" noProof="0" dirty="0">
                <a:ln>
                  <a:noFill/>
                </a:ln>
                <a:solidFill>
                  <a:srgbClr val="000000"/>
                </a:solidFill>
                <a:effectLst/>
                <a:uLnTx/>
                <a:uFillTx/>
                <a:latin typeface="Corbel" panose="020B0503020204020204"/>
                <a:ea typeface="+mn-ea"/>
                <a:cs typeface="+mn-cs"/>
              </a:rPr>
              <a:t>What strategies did the volunteer utilize to try and get the conversation back on track and moving forward?</a:t>
            </a:r>
          </a:p>
        </p:txBody>
      </p:sp>
      <p:cxnSp>
        <p:nvCxnSpPr>
          <p:cNvPr id="9" name="Straight Connector 8">
            <a:extLst>
              <a:ext uri="{FF2B5EF4-FFF2-40B4-BE49-F238E27FC236}">
                <a16:creationId xmlns:a16="http://schemas.microsoft.com/office/drawing/2014/main" id="{A9CCBD9D-5F1C-84B0-83C3-89473D7F465A}"/>
              </a:ext>
            </a:extLst>
          </p:cNvPr>
          <p:cNvCxnSpPr/>
          <p:nvPr/>
        </p:nvCxnSpPr>
        <p:spPr>
          <a:xfrm>
            <a:off x="3235270" y="1687492"/>
            <a:ext cx="550189" cy="0"/>
          </a:xfrm>
          <a:prstGeom prst="line">
            <a:avLst/>
          </a:prstGeom>
          <a:ln>
            <a:solidFill>
              <a:srgbClr val="00A3E0"/>
            </a:solidFill>
          </a:ln>
          <a:effectLst/>
        </p:spPr>
        <p:style>
          <a:lnRef idx="2">
            <a:schemeClr val="accent1"/>
          </a:lnRef>
          <a:fillRef idx="0">
            <a:schemeClr val="accent1"/>
          </a:fillRef>
          <a:effectRef idx="1">
            <a:schemeClr val="accent1"/>
          </a:effectRef>
          <a:fontRef idx="minor">
            <a:schemeClr val="tx1"/>
          </a:fontRef>
        </p:style>
      </p:cxnSp>
      <p:cxnSp>
        <p:nvCxnSpPr>
          <p:cNvPr id="10" name="Straight Connector 9">
            <a:extLst>
              <a:ext uri="{FF2B5EF4-FFF2-40B4-BE49-F238E27FC236}">
                <a16:creationId xmlns:a16="http://schemas.microsoft.com/office/drawing/2014/main" id="{A3D40A09-ED44-F438-5C55-81DAF4C4F8EB}"/>
              </a:ext>
            </a:extLst>
          </p:cNvPr>
          <p:cNvCxnSpPr/>
          <p:nvPr/>
        </p:nvCxnSpPr>
        <p:spPr>
          <a:xfrm>
            <a:off x="3240435" y="2738794"/>
            <a:ext cx="550189" cy="0"/>
          </a:xfrm>
          <a:prstGeom prst="line">
            <a:avLst/>
          </a:prstGeom>
          <a:ln>
            <a:solidFill>
              <a:srgbClr val="00A3E0"/>
            </a:solidFill>
          </a:ln>
          <a:effectLst/>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CB969A02-07C4-C24E-7D42-FAD51A81885E}"/>
              </a:ext>
            </a:extLst>
          </p:cNvPr>
          <p:cNvCxnSpPr/>
          <p:nvPr/>
        </p:nvCxnSpPr>
        <p:spPr>
          <a:xfrm>
            <a:off x="3235270" y="3721667"/>
            <a:ext cx="550189" cy="0"/>
          </a:xfrm>
          <a:prstGeom prst="line">
            <a:avLst/>
          </a:prstGeom>
          <a:ln>
            <a:solidFill>
              <a:srgbClr val="00A3E0"/>
            </a:solidFill>
          </a:ln>
          <a:effectLst/>
        </p:spPr>
        <p:style>
          <a:lnRef idx="2">
            <a:schemeClr val="accent1"/>
          </a:lnRef>
          <a:fillRef idx="0">
            <a:schemeClr val="accent1"/>
          </a:fillRef>
          <a:effectRef idx="1">
            <a:schemeClr val="accent1"/>
          </a:effectRef>
          <a:fontRef idx="minor">
            <a:schemeClr val="tx1"/>
          </a:fontRef>
        </p:style>
      </p:cxnSp>
    </p:spTree>
    <p:custDataLst>
      <p:tags r:id="rId1"/>
    </p:custDataLst>
    <p:extLst>
      <p:ext uri="{BB962C8B-B14F-4D97-AF65-F5344CB8AC3E}">
        <p14:creationId xmlns:p14="http://schemas.microsoft.com/office/powerpoint/2010/main" val="158729322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0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FF3E620-1074-85AB-EE51-AAF1558EBFA6}"/>
              </a:ext>
            </a:extLst>
          </p:cNvPr>
          <p:cNvSpPr>
            <a:spLocks noGrp="1"/>
          </p:cNvSpPr>
          <p:nvPr>
            <p:ph type="title"/>
          </p:nvPr>
        </p:nvSpPr>
        <p:spPr/>
        <p:txBody>
          <a:bodyPr/>
          <a:lstStyle/>
          <a:p>
            <a:r>
              <a:rPr lang="en-US" dirty="0"/>
              <a:t>HIDDEN SLIDE</a:t>
            </a:r>
          </a:p>
        </p:txBody>
      </p:sp>
      <p:sp>
        <p:nvSpPr>
          <p:cNvPr id="7" name="Text Placeholder 6">
            <a:extLst>
              <a:ext uri="{FF2B5EF4-FFF2-40B4-BE49-F238E27FC236}">
                <a16:creationId xmlns:a16="http://schemas.microsoft.com/office/drawing/2014/main" id="{D14AEE78-6EA5-0B68-C772-C782F01268C8}"/>
              </a:ext>
            </a:extLst>
          </p:cNvPr>
          <p:cNvSpPr>
            <a:spLocks noGrp="1"/>
          </p:cNvSpPr>
          <p:nvPr>
            <p:ph type="body" idx="1"/>
          </p:nvPr>
        </p:nvSpPr>
        <p:spPr/>
        <p:txBody>
          <a:bodyPr/>
          <a:lstStyle/>
          <a:p>
            <a:r>
              <a:rPr lang="en-US" dirty="0"/>
              <a:t>See Notes Page</a:t>
            </a:r>
          </a:p>
        </p:txBody>
      </p:sp>
    </p:spTree>
    <p:extLst>
      <p:ext uri="{BB962C8B-B14F-4D97-AF65-F5344CB8AC3E}">
        <p14:creationId xmlns:p14="http://schemas.microsoft.com/office/powerpoint/2010/main" val="206805122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US" dirty="0"/>
              <a:t>DIALOGUE DUOS</a:t>
            </a:r>
          </a:p>
        </p:txBody>
      </p:sp>
    </p:spTree>
    <p:custDataLst>
      <p:tags r:id="rId1"/>
    </p:custDataLst>
    <p:extLst>
      <p:ext uri="{BB962C8B-B14F-4D97-AF65-F5344CB8AC3E}">
        <p14:creationId xmlns:p14="http://schemas.microsoft.com/office/powerpoint/2010/main" val="365873535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7E4FC6A-D788-42F3-87E1-78C6B7D6749E}"/>
              </a:ext>
            </a:extLst>
          </p:cNvPr>
          <p:cNvSpPr>
            <a:spLocks noGrp="1"/>
          </p:cNvSpPr>
          <p:nvPr>
            <p:ph type="title"/>
          </p:nvPr>
        </p:nvSpPr>
        <p:spPr/>
        <p:txBody>
          <a:bodyPr>
            <a:normAutofit/>
          </a:bodyPr>
          <a:lstStyle/>
          <a:p>
            <a:r>
              <a:rPr lang="en-US" dirty="0"/>
              <a:t>DIALOGUE DUO PRACTICE</a:t>
            </a:r>
          </a:p>
        </p:txBody>
      </p:sp>
      <p:graphicFrame>
        <p:nvGraphicFramePr>
          <p:cNvPr id="2" name="Table 2">
            <a:extLst>
              <a:ext uri="{FF2B5EF4-FFF2-40B4-BE49-F238E27FC236}">
                <a16:creationId xmlns:a16="http://schemas.microsoft.com/office/drawing/2014/main" id="{DFDEDF3B-D709-9C56-DCDB-3B3F2303AFDF}"/>
              </a:ext>
            </a:extLst>
          </p:cNvPr>
          <p:cNvGraphicFramePr>
            <a:graphicFrameLocks noGrp="1"/>
          </p:cNvGraphicFramePr>
          <p:nvPr/>
        </p:nvGraphicFramePr>
        <p:xfrm>
          <a:off x="393700" y="1059983"/>
          <a:ext cx="11531601" cy="4950261"/>
        </p:xfrm>
        <a:graphic>
          <a:graphicData uri="http://schemas.openxmlformats.org/drawingml/2006/table">
            <a:tbl>
              <a:tblPr firstRow="1" bandRow="1">
                <a:tableStyleId>{5C22544A-7EE6-4342-B048-85BDC9FD1C3A}</a:tableStyleId>
              </a:tblPr>
              <a:tblGrid>
                <a:gridCol w="5267431">
                  <a:extLst>
                    <a:ext uri="{9D8B030D-6E8A-4147-A177-3AD203B41FA5}">
                      <a16:colId xmlns:a16="http://schemas.microsoft.com/office/drawing/2014/main" val="3506811211"/>
                    </a:ext>
                  </a:extLst>
                </a:gridCol>
                <a:gridCol w="3077519">
                  <a:extLst>
                    <a:ext uri="{9D8B030D-6E8A-4147-A177-3AD203B41FA5}">
                      <a16:colId xmlns:a16="http://schemas.microsoft.com/office/drawing/2014/main" val="115788910"/>
                    </a:ext>
                  </a:extLst>
                </a:gridCol>
                <a:gridCol w="3186651">
                  <a:extLst>
                    <a:ext uri="{9D8B030D-6E8A-4147-A177-3AD203B41FA5}">
                      <a16:colId xmlns:a16="http://schemas.microsoft.com/office/drawing/2014/main" val="2267046999"/>
                    </a:ext>
                  </a:extLst>
                </a:gridCol>
              </a:tblGrid>
              <a:tr h="392748">
                <a:tc rowSpan="5">
                  <a:txBody>
                    <a:bodyPr/>
                    <a:lstStyle/>
                    <a:p>
                      <a:pPr algn="ctr" eaLnBrk="1" hangingPunct="1">
                        <a:defRPr/>
                      </a:pPr>
                      <a:r>
                        <a:rPr lang="en-US" sz="2000" b="1" dirty="0">
                          <a:solidFill>
                            <a:schemeClr val="bg1"/>
                          </a:solidFill>
                        </a:rPr>
                        <a:t>Practice Directions</a:t>
                      </a:r>
                      <a:endParaRPr lang="en-US" sz="1400" b="1" dirty="0">
                        <a:solidFill>
                          <a:schemeClr val="bg1"/>
                        </a:solidFill>
                      </a:endParaRPr>
                    </a:p>
                    <a:p>
                      <a:pPr algn="ctr" eaLnBrk="1" hangingPunct="1">
                        <a:defRPr/>
                      </a:pPr>
                      <a:r>
                        <a:rPr lang="en-US" sz="1200" i="1" dirty="0">
                          <a:solidFill>
                            <a:schemeClr val="bg1"/>
                          </a:solidFill>
                          <a:latin typeface="Calibri" panose="020F0502020204030204" pitchFamily="34" charset="0"/>
                          <a:cs typeface="Calibri" panose="020F0502020204030204" pitchFamily="34" charset="0"/>
                        </a:rPr>
                        <a:t>Pair up!</a:t>
                      </a:r>
                      <a:endParaRPr lang="en-US" sz="1600" b="1" dirty="0">
                        <a:solidFill>
                          <a:schemeClr val="bg1"/>
                        </a:solidFill>
                        <a:latin typeface="Calibri" panose="020F0502020204030204" pitchFamily="34" charset="0"/>
                        <a:cs typeface="Calibri" panose="020F0502020204030204" pitchFamily="34" charset="0"/>
                      </a:endParaRPr>
                    </a:p>
                    <a:p>
                      <a:pPr eaLnBrk="1" hangingPunct="1">
                        <a:defRPr/>
                      </a:pPr>
                      <a:r>
                        <a:rPr lang="en-US" sz="1600" b="1" dirty="0">
                          <a:solidFill>
                            <a:schemeClr val="bg1"/>
                          </a:solidFill>
                          <a:latin typeface="Calibri" panose="020F0502020204030204" pitchFamily="34" charset="0"/>
                          <a:cs typeface="Calibri" panose="020F0502020204030204" pitchFamily="34" charset="0"/>
                        </a:rPr>
                        <a:t>Part 1: (10 minutes)</a:t>
                      </a:r>
                    </a:p>
                    <a:p>
                      <a:pPr eaLnBrk="1" hangingPunct="1">
                        <a:defRPr/>
                      </a:pPr>
                      <a:r>
                        <a:rPr lang="en-US" sz="1400" b="0" dirty="0">
                          <a:solidFill>
                            <a:schemeClr val="bg1"/>
                          </a:solidFill>
                          <a:latin typeface="Calibri" panose="020F0502020204030204" pitchFamily="34" charset="0"/>
                          <a:cs typeface="Calibri" panose="020F0502020204030204" pitchFamily="34" charset="0"/>
                        </a:rPr>
                        <a:t>Review the HCP context. With your partner (who plays the HCP), practice role-playing a conversation with this HCP. Switch roles and repeat.</a:t>
                      </a:r>
                      <a:endParaRPr lang="en-US" sz="1600" b="1" dirty="0">
                        <a:solidFill>
                          <a:schemeClr val="bg1"/>
                        </a:solidFill>
                        <a:latin typeface="Calibri" panose="020F0502020204030204" pitchFamily="34" charset="0"/>
                        <a:cs typeface="Calibri" panose="020F0502020204030204" pitchFamily="34" charset="0"/>
                      </a:endParaRPr>
                    </a:p>
                    <a:p>
                      <a:pPr eaLnBrk="1" hangingPunct="1">
                        <a:defRPr/>
                      </a:pPr>
                      <a:endParaRPr lang="en-US" sz="1600" b="1" dirty="0">
                        <a:solidFill>
                          <a:schemeClr val="bg1"/>
                        </a:solidFill>
                        <a:latin typeface="Calibri" panose="020F0502020204030204" pitchFamily="34" charset="0"/>
                        <a:cs typeface="Calibri" panose="020F0502020204030204" pitchFamily="34" charset="0"/>
                      </a:endParaRPr>
                    </a:p>
                    <a:p>
                      <a:pPr eaLnBrk="1" hangingPunct="1">
                        <a:defRPr/>
                      </a:pPr>
                      <a:r>
                        <a:rPr lang="en-US" sz="1600" b="1" dirty="0">
                          <a:solidFill>
                            <a:schemeClr val="bg1"/>
                          </a:solidFill>
                          <a:latin typeface="Calibri" panose="020F0502020204030204" pitchFamily="34" charset="0"/>
                          <a:cs typeface="Calibri" panose="020F0502020204030204" pitchFamily="34" charset="0"/>
                        </a:rPr>
                        <a:t>Part </a:t>
                      </a:r>
                      <a:r>
                        <a:rPr lang="en-US" sz="1600" b="1" kern="1200" dirty="0">
                          <a:solidFill>
                            <a:schemeClr val="bg1"/>
                          </a:solidFill>
                          <a:latin typeface="Calibri" panose="020F0502020204030204" pitchFamily="34" charset="0"/>
                          <a:ea typeface="+mn-ea"/>
                          <a:cs typeface="Calibri" panose="020F0502020204030204" pitchFamily="34" charset="0"/>
                        </a:rPr>
                        <a:t>2: (3–4 minutes each; 6–8 minutes total)</a:t>
                      </a:r>
                    </a:p>
                    <a:p>
                      <a:pPr eaLnBrk="1" hangingPunct="1">
                        <a:defRPr/>
                      </a:pPr>
                      <a:r>
                        <a:rPr lang="en-US" sz="1400" b="0" dirty="0">
                          <a:solidFill>
                            <a:schemeClr val="bg1"/>
                          </a:solidFill>
                          <a:latin typeface="Calibri" panose="020F0502020204030204" pitchFamily="34" charset="0"/>
                          <a:cs typeface="Calibri" panose="020F0502020204030204" pitchFamily="34" charset="0"/>
                        </a:rPr>
                        <a:t>As a pair, decide on your initial roles for the front-of-room role-play. Then, present your conversation to the room. Switch roles and repeat.</a:t>
                      </a:r>
                    </a:p>
                    <a:p>
                      <a:pPr eaLnBrk="1" hangingPunct="1">
                        <a:defRPr/>
                      </a:pPr>
                      <a:r>
                        <a:rPr lang="en-US" sz="1600" b="1" dirty="0">
                          <a:solidFill>
                            <a:schemeClr val="bg1"/>
                          </a:solidFill>
                          <a:latin typeface="Calibri" panose="020F0502020204030204" pitchFamily="34" charset="0"/>
                          <a:cs typeface="Calibri" panose="020F0502020204030204" pitchFamily="34" charset="0"/>
                        </a:rPr>
                        <a:t> </a:t>
                      </a:r>
                      <a:br>
                        <a:rPr lang="en-US" sz="1600" b="1" dirty="0">
                          <a:solidFill>
                            <a:schemeClr val="bg1"/>
                          </a:solidFill>
                          <a:latin typeface="Calibri" panose="020F0502020204030204" pitchFamily="34" charset="0"/>
                          <a:cs typeface="Calibri" panose="020F0502020204030204" pitchFamily="34" charset="0"/>
                        </a:rPr>
                      </a:br>
                      <a:r>
                        <a:rPr lang="en-US" sz="1600" b="1" dirty="0">
                          <a:solidFill>
                            <a:schemeClr val="bg1"/>
                          </a:solidFill>
                          <a:latin typeface="Calibri" panose="020F0502020204030204" pitchFamily="34" charset="0"/>
                          <a:cs typeface="Calibri" panose="020F0502020204030204" pitchFamily="34" charset="0"/>
                        </a:rPr>
                        <a:t>Part 3: (2–4 minutes)</a:t>
                      </a:r>
                    </a:p>
                    <a:p>
                      <a:pPr eaLnBrk="1" hangingPunct="1">
                        <a:defRPr/>
                      </a:pPr>
                      <a:r>
                        <a:rPr lang="en-US" sz="1400" b="0" dirty="0">
                          <a:solidFill>
                            <a:schemeClr val="bg1"/>
                          </a:solidFill>
                          <a:latin typeface="Calibri" panose="020F0502020204030204" pitchFamily="34" charset="0"/>
                          <a:cs typeface="Calibri" panose="020F0502020204030204" pitchFamily="34" charset="0"/>
                        </a:rPr>
                        <a:t>Full-room debrief on your conversation.</a:t>
                      </a:r>
                      <a:r>
                        <a:rPr lang="en-US" sz="1400" dirty="0">
                          <a:solidFill>
                            <a:schemeClr val="bg1"/>
                          </a:solidFill>
                          <a:latin typeface="Calibri" panose="020F0502020204030204" pitchFamily="34" charset="0"/>
                          <a:cs typeface="Calibri" panose="020F0502020204030204" pitchFamily="34" charset="0"/>
                        </a:rPr>
                        <a:t> </a:t>
                      </a:r>
                    </a:p>
                    <a:p>
                      <a:pPr marL="112713" lvl="0" indent="-171450">
                        <a:spcBef>
                          <a:spcPts val="267"/>
                        </a:spcBef>
                        <a:buClr>
                          <a:srgbClr val="C1D72E"/>
                        </a:buClr>
                        <a:buFont typeface="Arial" panose="020B0604020202020204" pitchFamily="34" charset="0"/>
                        <a:buChar char="•"/>
                        <a:defRPr/>
                      </a:pPr>
                      <a:r>
                        <a:rPr lang="en-US" sz="1400" b="0" kern="1200" dirty="0">
                          <a:solidFill>
                            <a:schemeClr val="bg1"/>
                          </a:solidFill>
                          <a:latin typeface="Calibri" panose="020F0502020204030204" pitchFamily="34" charset="0"/>
                          <a:ea typeface="+mn-ea"/>
                          <a:cs typeface="Calibri" panose="020F0502020204030204" pitchFamily="34" charset="0"/>
                        </a:rPr>
                        <a:t>What went well?</a:t>
                      </a:r>
                    </a:p>
                    <a:p>
                      <a:pPr marL="112713" lvl="0" indent="-171450">
                        <a:spcBef>
                          <a:spcPts val="267"/>
                        </a:spcBef>
                        <a:buClr>
                          <a:srgbClr val="C1D72E"/>
                        </a:buClr>
                        <a:buFont typeface="Arial" panose="020B0604020202020204" pitchFamily="34" charset="0"/>
                        <a:buChar char="•"/>
                        <a:defRPr/>
                      </a:pPr>
                      <a:r>
                        <a:rPr lang="en-US" sz="1400" b="0" kern="1200" dirty="0">
                          <a:solidFill>
                            <a:schemeClr val="bg1"/>
                          </a:solidFill>
                          <a:latin typeface="Calibri" panose="020F0502020204030204" pitchFamily="34" charset="0"/>
                          <a:ea typeface="+mn-ea"/>
                          <a:cs typeface="Calibri" panose="020F0502020204030204" pitchFamily="34" charset="0"/>
                        </a:rPr>
                        <a:t>What can you improve next time?</a:t>
                      </a:r>
                    </a:p>
                    <a:p>
                      <a:pPr marL="569913" lvl="1" indent="-171450">
                        <a:spcBef>
                          <a:spcPts val="267"/>
                        </a:spcBef>
                        <a:buClr>
                          <a:srgbClr val="C1D72E"/>
                        </a:buClr>
                        <a:buFont typeface="System Font Regular"/>
                        <a:buChar char="-"/>
                        <a:defRPr/>
                      </a:pPr>
                      <a:endParaRPr lang="en-US" sz="1400" b="0" kern="1200" dirty="0">
                        <a:solidFill>
                          <a:schemeClr val="bg1"/>
                        </a:solidFill>
                        <a:latin typeface="Calibri" panose="020F0502020204030204" pitchFamily="34" charset="0"/>
                        <a:ea typeface="+mn-ea"/>
                        <a:cs typeface="Calibri" panose="020F0502020204030204" pitchFamily="34" charset="0"/>
                      </a:endParaRPr>
                    </a:p>
                    <a:p>
                      <a:pPr eaLnBrk="1" hangingPunct="1">
                        <a:defRPr/>
                      </a:pPr>
                      <a:r>
                        <a:rPr lang="en-US" sz="1600" b="1" dirty="0">
                          <a:solidFill>
                            <a:schemeClr val="bg1"/>
                          </a:solidFill>
                          <a:latin typeface="Calibri" panose="020F0502020204030204" pitchFamily="34" charset="0"/>
                          <a:cs typeface="Calibri" panose="020F0502020204030204" pitchFamily="34" charset="0"/>
                        </a:rPr>
                        <a:t>Repeat until all pairs have demonstrated their conversation for the room.</a:t>
                      </a:r>
                      <a:endParaRPr lang="en-US" sz="1400" dirty="0">
                        <a:solidFill>
                          <a:schemeClr val="bg1"/>
                        </a:solidFill>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gridSpan="2">
                  <a:txBody>
                    <a:bodyPr/>
                    <a:lstStyle/>
                    <a:p>
                      <a:pPr algn="ctr"/>
                      <a:r>
                        <a:rPr lang="en-US" sz="1800" dirty="0">
                          <a:solidFill>
                            <a:schemeClr val="bg1"/>
                          </a:solidFill>
                        </a:rPr>
                        <a:t>HCP Context</a:t>
                      </a:r>
                      <a:endParaRPr lang="en-US" dirty="0"/>
                    </a:p>
                  </a:txBody>
                  <a:tcPr>
                    <a:lnL w="12700" cap="flat" cmpd="sng" algn="ctr">
                      <a:solidFill>
                        <a:schemeClr val="tx1"/>
                      </a:solidFill>
                      <a:prstDash val="solid"/>
                      <a:round/>
                      <a:headEnd type="none" w="med" len="med"/>
                      <a:tailEnd type="none" w="med" len="med"/>
                    </a:lnL>
                    <a:solidFill>
                      <a:srgbClr val="00A3E0"/>
                    </a:solidFill>
                  </a:tcPr>
                </a:tc>
                <a:tc hMerge="1">
                  <a:txBody>
                    <a:bodyPr/>
                    <a:lstStyle/>
                    <a:p>
                      <a:endParaRPr lang="en-US" dirty="0"/>
                    </a:p>
                  </a:txBody>
                  <a:tcPr/>
                </a:tc>
                <a:extLst>
                  <a:ext uri="{0D108BD9-81ED-4DB2-BD59-A6C34878D82A}">
                    <a16:rowId xmlns:a16="http://schemas.microsoft.com/office/drawing/2014/main" val="2372807235"/>
                  </a:ext>
                </a:extLst>
              </a:tr>
              <a:tr h="1058429">
                <a:tc vMerge="1">
                  <a:txBody>
                    <a:bodyPr/>
                    <a:lstStyle/>
                    <a:p>
                      <a:endParaRPr lang="en-US"/>
                    </a:p>
                  </a:txBody>
                  <a:tcPr/>
                </a:tc>
                <a:tc gridSpan="2">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HCP Description: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191919"/>
                          </a:solidFill>
                          <a:effectLst/>
                          <a:highlight>
                            <a:srgbClr val="FFFF00"/>
                          </a:highlight>
                          <a:uLnTx/>
                          <a:uFillTx/>
                          <a:latin typeface="Calibri" panose="020F0502020204030204" pitchFamily="34" charset="0"/>
                          <a:ea typeface="+mn-ea"/>
                          <a:cs typeface="Calibri" panose="020F0502020204030204" pitchFamily="34" charset="0"/>
                        </a:rPr>
                        <a:t>CLIENT PLACEHOLDER: insert summary details for “HCP” profile</a:t>
                      </a:r>
                    </a:p>
                    <a:p>
                      <a:endParaRPr lang="en-US"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solidFill>
                      <a:srgbClr val="00A3E0">
                        <a:alpha val="20000"/>
                      </a:srgbClr>
                    </a:solidFill>
                  </a:tcPr>
                </a:tc>
                <a:tc hMerge="1">
                  <a:txBody>
                    <a:bodyPr/>
                    <a:lstStyle/>
                    <a:p>
                      <a:endParaRPr lang="en-US" dirty="0"/>
                    </a:p>
                  </a:txBody>
                  <a:tcPr/>
                </a:tc>
                <a:extLst>
                  <a:ext uri="{0D108BD9-81ED-4DB2-BD59-A6C34878D82A}">
                    <a16:rowId xmlns:a16="http://schemas.microsoft.com/office/drawing/2014/main" val="1621320886"/>
                  </a:ext>
                </a:extLst>
              </a:tr>
              <a:tr h="1058429">
                <a:tc vMerge="1">
                  <a:txBody>
                    <a:bodyPr/>
                    <a:lstStyle/>
                    <a:p>
                      <a:endParaRPr lang="en-US"/>
                    </a:p>
                  </a:txBody>
                  <a:tcPr/>
                </a:tc>
                <a:tc gridSpan="2">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191919"/>
                          </a:solidFill>
                          <a:effectLst/>
                          <a:uLnTx/>
                          <a:uFillTx/>
                          <a:latin typeface="Calibri" panose="020F0502020204030204" pitchFamily="34" charset="0"/>
                          <a:ea typeface="ＭＳ Ｐゴシック" panose="020B0600070205080204" pitchFamily="34" charset="-128"/>
                          <a:cs typeface="Calibri" panose="020F0502020204030204" pitchFamily="34" charset="0"/>
                        </a:rPr>
                        <a:t>Relationship History</a:t>
                      </a:r>
                      <a:r>
                        <a:rPr kumimoji="0" lang="en-US" sz="1400" b="0" i="0" u="none" strike="noStrike" kern="1200" cap="none" spc="0" normalizeH="0" baseline="0" noProof="0" dirty="0">
                          <a:ln>
                            <a:noFill/>
                          </a:ln>
                          <a:solidFill>
                            <a:srgbClr val="191919"/>
                          </a:solidFill>
                          <a:effectLst/>
                          <a:uLnTx/>
                          <a:uFillTx/>
                          <a:latin typeface="Calibri" panose="020F0502020204030204" pitchFamily="34" charset="0"/>
                          <a:ea typeface="ＭＳ Ｐゴシック" panose="020B0600070205080204" pitchFamily="34" charset="-128"/>
                          <a:cs typeface="Calibri" panose="020F0502020204030204" pitchFamily="34" charset="0"/>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191919"/>
                          </a:solidFill>
                          <a:effectLst/>
                          <a:highlight>
                            <a:srgbClr val="FFFF00"/>
                          </a:highlight>
                          <a:uLnTx/>
                          <a:uFillTx/>
                          <a:latin typeface="Calibri" panose="020F0502020204030204" pitchFamily="34" charset="0"/>
                          <a:ea typeface="+mn-ea"/>
                          <a:cs typeface="Calibri" panose="020F0502020204030204" pitchFamily="34" charset="0"/>
                        </a:rPr>
                        <a:t>CLIENT PLACEHOLDER: insert summary details for ”rep” background with this “HCP”</a:t>
                      </a:r>
                    </a:p>
                    <a:p>
                      <a:endParaRPr lang="en-US"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solidFill>
                      <a:srgbClr val="00A3E0">
                        <a:alpha val="20000"/>
                      </a:srgbClr>
                    </a:solidFill>
                  </a:tcPr>
                </a:tc>
                <a:tc hMerge="1">
                  <a:txBody>
                    <a:bodyPr/>
                    <a:lstStyle/>
                    <a:p>
                      <a:endParaRPr lang="en-US" dirty="0"/>
                    </a:p>
                  </a:txBody>
                  <a:tcPr/>
                </a:tc>
                <a:extLst>
                  <a:ext uri="{0D108BD9-81ED-4DB2-BD59-A6C34878D82A}">
                    <a16:rowId xmlns:a16="http://schemas.microsoft.com/office/drawing/2014/main" val="1606345805"/>
                  </a:ext>
                </a:extLst>
              </a:tr>
              <a:tr h="386307">
                <a:tc vMerge="1">
                  <a:txBody>
                    <a:bodyPr/>
                    <a:lstStyle/>
                    <a:p>
                      <a:endParaRPr lang="en-US"/>
                    </a:p>
                  </a:txBody>
                  <a:tcPr/>
                </a:tc>
                <a:tc>
                  <a:txBody>
                    <a:bodyPr/>
                    <a:lstStyle/>
                    <a:p>
                      <a:pPr marL="0" marR="0" lvl="0" indent="0" algn="ctr" defTabSz="912813"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mn-lt"/>
                          <a:ea typeface="ＭＳ Ｐゴシック" pitchFamily="34" charset="-128"/>
                          <a:cs typeface="+mn-cs"/>
                        </a:rPr>
                        <a:t>HCP Perspective</a:t>
                      </a:r>
                      <a:endParaRPr kumimoji="0" lang="en-US" sz="1800" b="1" i="1" u="none" strike="noStrike" kern="1200" cap="none" spc="0" normalizeH="0" baseline="0" noProof="0" dirty="0">
                        <a:ln>
                          <a:noFill/>
                        </a:ln>
                        <a:solidFill>
                          <a:srgbClr val="FFFFFF"/>
                        </a:solidFill>
                        <a:effectLst/>
                        <a:uLnTx/>
                        <a:uFillTx/>
                        <a:latin typeface="+mn-lt"/>
                        <a:ea typeface="ＭＳ Ｐゴシック" pitchFamily="34" charset="-128"/>
                        <a:cs typeface="+mn-cs"/>
                      </a:endParaRPr>
                    </a:p>
                  </a:txBody>
                  <a:tcPr>
                    <a:lnL w="12700" cap="flat" cmpd="sng" algn="ctr">
                      <a:solidFill>
                        <a:schemeClr val="tx1"/>
                      </a:solidFill>
                      <a:prstDash val="solid"/>
                      <a:round/>
                      <a:headEnd type="none" w="med" len="med"/>
                      <a:tailEnd type="none" w="med" len="med"/>
                    </a:lnL>
                    <a:solidFill>
                      <a:srgbClr val="00A3E0"/>
                    </a:solidFill>
                  </a:tcPr>
                </a:tc>
                <a:tc>
                  <a:txBody>
                    <a:bodyPr/>
                    <a:lstStyle/>
                    <a:p>
                      <a:pPr marL="115888"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mn-lt"/>
                          <a:ea typeface="+mn-ea"/>
                          <a:cs typeface="Arial" panose="020B0604020202020204" pitchFamily="34" charset="0"/>
                        </a:rPr>
                        <a:t>HCP’s Patient(s)</a:t>
                      </a:r>
                      <a:endParaRPr kumimoji="0" lang="en-US" sz="1800" b="1" i="1" u="none" strike="noStrike" kern="1200" cap="none" spc="0" normalizeH="0" baseline="0" noProof="0" dirty="0">
                        <a:ln>
                          <a:noFill/>
                        </a:ln>
                        <a:solidFill>
                          <a:srgbClr val="FFFFFF"/>
                        </a:solidFill>
                        <a:effectLst/>
                        <a:uLnTx/>
                        <a:uFillTx/>
                        <a:latin typeface="+mn-lt"/>
                        <a:ea typeface="+mn-ea"/>
                        <a:cs typeface="Arial" panose="020B0604020202020204" pitchFamily="34" charset="0"/>
                      </a:endParaRPr>
                    </a:p>
                  </a:txBody>
                  <a:tcPr>
                    <a:solidFill>
                      <a:srgbClr val="00A3E0"/>
                    </a:solidFill>
                  </a:tcPr>
                </a:tc>
                <a:extLst>
                  <a:ext uri="{0D108BD9-81ED-4DB2-BD59-A6C34878D82A}">
                    <a16:rowId xmlns:a16="http://schemas.microsoft.com/office/drawing/2014/main" val="3795619104"/>
                  </a:ext>
                </a:extLst>
              </a:tr>
              <a:tr h="2054348">
                <a:tc vMerge="1">
                  <a:txBody>
                    <a:bodyPr/>
                    <a:lstStyle/>
                    <a:p>
                      <a:endParaRPr lang="en-US" dirty="0"/>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191919"/>
                          </a:solidFill>
                          <a:effectLst/>
                          <a:highlight>
                            <a:srgbClr val="FFFF00"/>
                          </a:highlight>
                          <a:uLnTx/>
                          <a:uFillTx/>
                          <a:latin typeface="Calibri" panose="020F0502020204030204" pitchFamily="34" charset="0"/>
                          <a:ea typeface="+mn-ea"/>
                          <a:cs typeface="Calibri" panose="020F0502020204030204" pitchFamily="34" charset="0"/>
                        </a:rPr>
                        <a:t>CLIENT PLACEHOLDER: insert summary details for “HCP” thinking around product, disease state, treatment, reps, etc.</a:t>
                      </a:r>
                    </a:p>
                    <a:p>
                      <a:endParaRPr lang="en-US" dirty="0"/>
                    </a:p>
                  </a:txBody>
                  <a:tcPr>
                    <a:lnL w="12700" cap="flat" cmpd="sng" algn="ctr">
                      <a:solidFill>
                        <a:schemeClr val="tx1"/>
                      </a:solidFill>
                      <a:prstDash val="solid"/>
                      <a:round/>
                      <a:headEnd type="none" w="med" len="med"/>
                      <a:tailEnd type="none" w="med" len="med"/>
                    </a:lnL>
                    <a:solidFill>
                      <a:srgbClr val="00A3E0">
                        <a:alpha val="20000"/>
                      </a:srgbClr>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191919"/>
                          </a:solidFill>
                          <a:effectLst/>
                          <a:highlight>
                            <a:srgbClr val="FFFF00"/>
                          </a:highlight>
                          <a:uLnTx/>
                          <a:uFillTx/>
                          <a:latin typeface="Calibri" panose="020F0502020204030204" pitchFamily="34" charset="0"/>
                          <a:ea typeface="+mn-ea"/>
                          <a:cs typeface="Calibri" panose="020F0502020204030204" pitchFamily="34" charset="0"/>
                        </a:rPr>
                        <a:t>CLIENT PLACEHOLDER: insert summary details for patients this “HCP” treats</a:t>
                      </a:r>
                    </a:p>
                    <a:p>
                      <a:endParaRPr lang="en-US" dirty="0"/>
                    </a:p>
                  </a:txBody>
                  <a:tcPr>
                    <a:solidFill>
                      <a:srgbClr val="00A3E0">
                        <a:alpha val="20000"/>
                      </a:srgbClr>
                    </a:solidFill>
                  </a:tcPr>
                </a:tc>
                <a:extLst>
                  <a:ext uri="{0D108BD9-81ED-4DB2-BD59-A6C34878D82A}">
                    <a16:rowId xmlns:a16="http://schemas.microsoft.com/office/drawing/2014/main" val="3933606507"/>
                  </a:ext>
                </a:extLst>
              </a:tr>
            </a:tbl>
          </a:graphicData>
        </a:graphic>
      </p:graphicFrame>
    </p:spTree>
    <p:custDataLst>
      <p:tags r:id="rId1"/>
    </p:custDataLst>
    <p:extLst>
      <p:ext uri="{BB962C8B-B14F-4D97-AF65-F5344CB8AC3E}">
        <p14:creationId xmlns:p14="http://schemas.microsoft.com/office/powerpoint/2010/main" val="238138078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0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4B500C1-DA23-4D1F-9771-6B41251FE08F}"/>
              </a:ext>
            </a:extLst>
          </p:cNvPr>
          <p:cNvSpPr>
            <a:spLocks noGrp="1"/>
          </p:cNvSpPr>
          <p:nvPr>
            <p:ph type="title"/>
          </p:nvPr>
        </p:nvSpPr>
        <p:spPr/>
        <p:txBody>
          <a:bodyPr/>
          <a:lstStyle/>
          <a:p>
            <a:r>
              <a:rPr lang="en-US" dirty="0"/>
              <a:t>Hidden SLIDE</a:t>
            </a:r>
          </a:p>
        </p:txBody>
      </p:sp>
      <p:sp>
        <p:nvSpPr>
          <p:cNvPr id="5" name="Text Placeholder 4">
            <a:extLst>
              <a:ext uri="{FF2B5EF4-FFF2-40B4-BE49-F238E27FC236}">
                <a16:creationId xmlns:a16="http://schemas.microsoft.com/office/drawing/2014/main" id="{76FAF0A8-3A0E-52CD-35FF-C597F00E5478}"/>
              </a:ext>
            </a:extLst>
          </p:cNvPr>
          <p:cNvSpPr>
            <a:spLocks noGrp="1"/>
          </p:cNvSpPr>
          <p:nvPr>
            <p:ph type="body" idx="1"/>
          </p:nvPr>
        </p:nvSpPr>
        <p:spPr/>
        <p:txBody>
          <a:bodyPr/>
          <a:lstStyle/>
          <a:p>
            <a:r>
              <a:rPr lang="en-US" dirty="0"/>
              <a:t>See Notes View</a:t>
            </a:r>
          </a:p>
        </p:txBody>
      </p:sp>
    </p:spTree>
    <p:extLst>
      <p:ext uri="{BB962C8B-B14F-4D97-AF65-F5344CB8AC3E}">
        <p14:creationId xmlns:p14="http://schemas.microsoft.com/office/powerpoint/2010/main" val="415496246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0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FF3E620-1074-85AB-EE51-AAF1558EBFA6}"/>
              </a:ext>
            </a:extLst>
          </p:cNvPr>
          <p:cNvSpPr>
            <a:spLocks noGrp="1"/>
          </p:cNvSpPr>
          <p:nvPr>
            <p:ph type="title"/>
          </p:nvPr>
        </p:nvSpPr>
        <p:spPr/>
        <p:txBody>
          <a:bodyPr/>
          <a:lstStyle/>
          <a:p>
            <a:r>
              <a:rPr lang="en-US" dirty="0"/>
              <a:t>HIDDEN SLIDE</a:t>
            </a:r>
          </a:p>
        </p:txBody>
      </p:sp>
      <p:sp>
        <p:nvSpPr>
          <p:cNvPr id="7" name="Text Placeholder 6">
            <a:extLst>
              <a:ext uri="{FF2B5EF4-FFF2-40B4-BE49-F238E27FC236}">
                <a16:creationId xmlns:a16="http://schemas.microsoft.com/office/drawing/2014/main" id="{D14AEE78-6EA5-0B68-C772-C782F01268C8}"/>
              </a:ext>
            </a:extLst>
          </p:cNvPr>
          <p:cNvSpPr>
            <a:spLocks noGrp="1"/>
          </p:cNvSpPr>
          <p:nvPr>
            <p:ph type="body" idx="1"/>
          </p:nvPr>
        </p:nvSpPr>
        <p:spPr/>
        <p:txBody>
          <a:bodyPr/>
          <a:lstStyle/>
          <a:p>
            <a:r>
              <a:rPr lang="en-US" dirty="0"/>
              <a:t>See Notes Page</a:t>
            </a:r>
          </a:p>
        </p:txBody>
      </p:sp>
    </p:spTree>
    <p:extLst>
      <p:ext uri="{BB962C8B-B14F-4D97-AF65-F5344CB8AC3E}">
        <p14:creationId xmlns:p14="http://schemas.microsoft.com/office/powerpoint/2010/main" val="236043842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46B84F1A-5813-4657-8BA6-2D9C159BB987}"/>
              </a:ext>
            </a:extLst>
          </p:cNvPr>
          <p:cNvSpPr>
            <a:spLocks noGrp="1"/>
          </p:cNvSpPr>
          <p:nvPr>
            <p:ph type="body" sz="half" idx="2"/>
          </p:nvPr>
        </p:nvSpPr>
        <p:spPr/>
        <p:txBody>
          <a:bodyPr/>
          <a:lstStyle/>
          <a:p>
            <a:r>
              <a:rPr lang="en-US" dirty="0"/>
              <a:t>KEY TAKEAWAYS</a:t>
            </a:r>
          </a:p>
        </p:txBody>
      </p:sp>
      <p:pic>
        <p:nvPicPr>
          <p:cNvPr id="2" name="Graphic 1" descr="Key outline">
            <a:extLst>
              <a:ext uri="{FF2B5EF4-FFF2-40B4-BE49-F238E27FC236}">
                <a16:creationId xmlns:a16="http://schemas.microsoft.com/office/drawing/2014/main" id="{9C924452-7EB0-4AE5-E2E5-23614F936CF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1614185">
            <a:off x="5161251" y="3636939"/>
            <a:ext cx="1869495" cy="1869495"/>
          </a:xfrm>
          <a:prstGeom prst="rect">
            <a:avLst/>
          </a:prstGeom>
        </p:spPr>
      </p:pic>
    </p:spTree>
    <p:extLst>
      <p:ext uri="{BB962C8B-B14F-4D97-AF65-F5344CB8AC3E}">
        <p14:creationId xmlns:p14="http://schemas.microsoft.com/office/powerpoint/2010/main" val="253576496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7B7C40D-E1F5-86C5-81FE-E0FAE9693A76}"/>
              </a:ext>
            </a:extLst>
          </p:cNvPr>
          <p:cNvSpPr/>
          <p:nvPr/>
        </p:nvSpPr>
        <p:spPr>
          <a:xfrm>
            <a:off x="4396542" y="4661562"/>
            <a:ext cx="3398915" cy="585561"/>
          </a:xfrm>
          <a:prstGeom prst="rect">
            <a:avLst/>
          </a:prstGeom>
          <a:effectLst/>
        </p:spPr>
        <p:txBody>
          <a:bodyPr wrap="square" lIns="92217" tIns="46109" rIns="92217" bIns="46109">
            <a:spAutoFit/>
          </a:bodyPr>
          <a:lstStyle/>
          <a:p>
            <a:pPr marL="0" marR="0" lvl="0" indent="0" algn="ctr" defTabSz="457200" rtl="0" eaLnBrk="1" fontAlgn="auto" latinLnBrk="0" hangingPunct="1">
              <a:lnSpc>
                <a:spcPct val="100000"/>
              </a:lnSpc>
              <a:spcBef>
                <a:spcPts val="403"/>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Corbel" panose="020B0503020204020204" pitchFamily="34" charset="0"/>
                <a:ea typeface="+mn-ea"/>
                <a:cs typeface="Arial" panose="020B0604020202020204" pitchFamily="34" charset="0"/>
              </a:rPr>
              <a:t>DAY 2</a:t>
            </a:r>
            <a:endParaRPr kumimoji="0" lang="en-US" sz="3200" b="0" i="0" u="none" strike="noStrike" kern="1200" cap="none" spc="0" normalizeH="0" baseline="0" noProof="0" dirty="0">
              <a:ln>
                <a:noFill/>
              </a:ln>
              <a:solidFill>
                <a:srgbClr val="FFFFFF"/>
              </a:solidFill>
              <a:effectLst/>
              <a:uLnTx/>
              <a:uFillTx/>
              <a:latin typeface="Corbel" panose="020B0503020204020204" pitchFamily="34" charset="0"/>
              <a:ea typeface="+mn-ea"/>
              <a:cs typeface="Arial" panose="020B0604020202020204" pitchFamily="34" charset="0"/>
            </a:endParaRPr>
          </a:p>
        </p:txBody>
      </p:sp>
    </p:spTree>
    <p:extLst>
      <p:ext uri="{BB962C8B-B14F-4D97-AF65-F5344CB8AC3E}">
        <p14:creationId xmlns:p14="http://schemas.microsoft.com/office/powerpoint/2010/main" val="78854602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99F8119-BBCE-9396-B164-013C60F9B141}"/>
              </a:ext>
            </a:extLst>
          </p:cNvPr>
          <p:cNvSpPr/>
          <p:nvPr/>
        </p:nvSpPr>
        <p:spPr>
          <a:xfrm>
            <a:off x="4396542" y="4661562"/>
            <a:ext cx="3398915" cy="585561"/>
          </a:xfrm>
          <a:prstGeom prst="rect">
            <a:avLst/>
          </a:prstGeom>
          <a:effectLst/>
        </p:spPr>
        <p:txBody>
          <a:bodyPr wrap="square" lIns="92217" tIns="46109" rIns="92217" bIns="46109">
            <a:spAutoFit/>
          </a:bodyPr>
          <a:lstStyle/>
          <a:p>
            <a:pPr algn="ctr">
              <a:spcBef>
                <a:spcPts val="403"/>
              </a:spcBef>
            </a:pPr>
            <a:r>
              <a:rPr lang="en-US" sz="3200" b="1" dirty="0">
                <a:solidFill>
                  <a:schemeClr val="bg1"/>
                </a:solidFill>
                <a:latin typeface="Corbel" panose="020B0503020204020204" pitchFamily="34" charset="0"/>
                <a:cs typeface="Arial" panose="020B0604020202020204" pitchFamily="34" charset="0"/>
              </a:rPr>
              <a:t>DAY 3</a:t>
            </a:r>
            <a:endParaRPr lang="en-US" sz="3200" dirty="0">
              <a:solidFill>
                <a:schemeClr val="bg1"/>
              </a:solidFill>
              <a:latin typeface="Corbel" panose="020B0503020204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280232725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D4C5F842-E6E5-4256-A942-BBA0ABF6C33D}"/>
              </a:ext>
            </a:extLst>
          </p:cNvPr>
          <p:cNvSpPr>
            <a:spLocks noGrp="1"/>
          </p:cNvSpPr>
          <p:nvPr>
            <p:ph type="title"/>
          </p:nvPr>
        </p:nvSpPr>
        <p:spPr/>
        <p:txBody>
          <a:bodyPr/>
          <a:lstStyle/>
          <a:p>
            <a:r>
              <a:rPr lang="en-US" dirty="0"/>
              <a:t>LET’S TAKE A BREAK</a:t>
            </a:r>
          </a:p>
        </p:txBody>
      </p:sp>
    </p:spTree>
    <p:extLst>
      <p:ext uri="{BB962C8B-B14F-4D97-AF65-F5344CB8AC3E}">
        <p14:creationId xmlns:p14="http://schemas.microsoft.com/office/powerpoint/2010/main" val="4934851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Workshop At A Glance</a:t>
            </a:r>
          </a:p>
        </p:txBody>
      </p:sp>
      <p:sp>
        <p:nvSpPr>
          <p:cNvPr id="6" name="Text Placeholder 5"/>
          <p:cNvSpPr>
            <a:spLocks noGrp="1"/>
          </p:cNvSpPr>
          <p:nvPr>
            <p:ph type="body" idx="1"/>
          </p:nvPr>
        </p:nvSpPr>
        <p:spPr/>
        <p:txBody>
          <a:bodyPr>
            <a:normAutofit/>
          </a:bodyPr>
          <a:lstStyle/>
          <a:p>
            <a:r>
              <a:rPr lang="en-US" sz="2400" dirty="0"/>
              <a:t>Please View in Notes View</a:t>
            </a:r>
          </a:p>
        </p:txBody>
      </p:sp>
    </p:spTree>
    <p:custDataLst>
      <p:tags r:id="rId1"/>
    </p:custDataLst>
    <p:extLst>
      <p:ext uri="{BB962C8B-B14F-4D97-AF65-F5344CB8AC3E}">
        <p14:creationId xmlns:p14="http://schemas.microsoft.com/office/powerpoint/2010/main" val="128896238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How To Use This Guide</a:t>
            </a:r>
          </a:p>
        </p:txBody>
      </p:sp>
      <p:sp>
        <p:nvSpPr>
          <p:cNvPr id="6" name="Text Placeholder 5"/>
          <p:cNvSpPr>
            <a:spLocks noGrp="1"/>
          </p:cNvSpPr>
          <p:nvPr>
            <p:ph type="body" idx="1"/>
          </p:nvPr>
        </p:nvSpPr>
        <p:spPr/>
        <p:txBody>
          <a:bodyPr>
            <a:normAutofit/>
          </a:bodyPr>
          <a:lstStyle/>
          <a:p>
            <a:r>
              <a:rPr lang="en-US" sz="2400" dirty="0"/>
              <a:t>Please View in Notes View</a:t>
            </a:r>
          </a:p>
        </p:txBody>
      </p:sp>
    </p:spTree>
    <p:custDataLst>
      <p:tags r:id="rId1"/>
    </p:custDataLst>
    <p:extLst>
      <p:ext uri="{BB962C8B-B14F-4D97-AF65-F5344CB8AC3E}">
        <p14:creationId xmlns:p14="http://schemas.microsoft.com/office/powerpoint/2010/main" val="121882756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US" dirty="0"/>
              <a:t>SOLVE MY PROBLEM</a:t>
            </a:r>
          </a:p>
        </p:txBody>
      </p:sp>
      <p:sp>
        <p:nvSpPr>
          <p:cNvPr id="10" name="Subtitle 9"/>
          <p:cNvSpPr>
            <a:spLocks noGrp="1"/>
          </p:cNvSpPr>
          <p:nvPr>
            <p:ph type="body" idx="1"/>
          </p:nvPr>
        </p:nvSpPr>
        <p:spPr/>
        <p:txBody>
          <a:bodyPr>
            <a:normAutofit/>
          </a:bodyPr>
          <a:lstStyle/>
          <a:p>
            <a:r>
              <a:rPr lang="en-US" dirty="0"/>
              <a:t>Day 3</a:t>
            </a:r>
          </a:p>
        </p:txBody>
      </p:sp>
    </p:spTree>
    <p:custDataLst>
      <p:tags r:id="rId1"/>
    </p:custDataLst>
    <p:extLst>
      <p:ext uri="{BB962C8B-B14F-4D97-AF65-F5344CB8AC3E}">
        <p14:creationId xmlns:p14="http://schemas.microsoft.com/office/powerpoint/2010/main" val="31694317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Left Bracket 19">
            <a:extLst>
              <a:ext uri="{FF2B5EF4-FFF2-40B4-BE49-F238E27FC236}">
                <a16:creationId xmlns:a16="http://schemas.microsoft.com/office/drawing/2014/main" id="{B80CC0EB-3ADD-AC69-A9C8-2B743D266F65}"/>
              </a:ext>
            </a:extLst>
          </p:cNvPr>
          <p:cNvSpPr/>
          <p:nvPr/>
        </p:nvSpPr>
        <p:spPr>
          <a:xfrm rot="16200000">
            <a:off x="2490807" y="4698838"/>
            <a:ext cx="169275" cy="2438511"/>
          </a:xfrm>
          <a:prstGeom prst="leftBracket">
            <a:avLst/>
          </a:prstGeom>
          <a:ln>
            <a:solidFill>
              <a:schemeClr val="tx2"/>
            </a:solidFill>
          </a:ln>
          <a:effectLst/>
        </p:spPr>
        <p:style>
          <a:lnRef idx="2">
            <a:schemeClr val="accent5"/>
          </a:lnRef>
          <a:fillRef idx="0">
            <a:schemeClr val="accent5"/>
          </a:fillRef>
          <a:effectRef idx="1">
            <a:schemeClr val="accent5"/>
          </a:effectRef>
          <a:fontRef idx="minor">
            <a:schemeClr val="tx1"/>
          </a:fontRef>
        </p:style>
        <p:txBody>
          <a:bodyPr rtlCol="0" anchor="ctr"/>
          <a:lstStyle/>
          <a:p>
            <a:pPr algn="ctr"/>
            <a:endParaRPr lang="en-US"/>
          </a:p>
        </p:txBody>
      </p:sp>
      <p:sp>
        <p:nvSpPr>
          <p:cNvPr id="21" name="TextBox 20">
            <a:extLst>
              <a:ext uri="{FF2B5EF4-FFF2-40B4-BE49-F238E27FC236}">
                <a16:creationId xmlns:a16="http://schemas.microsoft.com/office/drawing/2014/main" id="{D7AF5EBD-115F-6AE4-1379-7D2B141761B5}"/>
              </a:ext>
            </a:extLst>
          </p:cNvPr>
          <p:cNvSpPr txBox="1"/>
          <p:nvPr/>
        </p:nvSpPr>
        <p:spPr>
          <a:xfrm>
            <a:off x="1574012" y="6002732"/>
            <a:ext cx="2013857" cy="369332"/>
          </a:xfrm>
          <a:prstGeom prst="rect">
            <a:avLst/>
          </a:prstGeom>
          <a:noFill/>
        </p:spPr>
        <p:txBody>
          <a:bodyPr wrap="square" rtlCol="0">
            <a:spAutoFit/>
          </a:bodyPr>
          <a:lstStyle/>
          <a:p>
            <a:r>
              <a:rPr lang="en-US" b="1" dirty="0"/>
              <a:t>Independent Work</a:t>
            </a:r>
          </a:p>
        </p:txBody>
      </p:sp>
      <p:sp>
        <p:nvSpPr>
          <p:cNvPr id="4" name="Title 3">
            <a:extLst>
              <a:ext uri="{FF2B5EF4-FFF2-40B4-BE49-F238E27FC236}">
                <a16:creationId xmlns:a16="http://schemas.microsoft.com/office/drawing/2014/main" id="{87E4FC6A-D788-42F3-87E1-78C6B7D6749E}"/>
              </a:ext>
            </a:extLst>
          </p:cNvPr>
          <p:cNvSpPr>
            <a:spLocks noGrp="1"/>
          </p:cNvSpPr>
          <p:nvPr>
            <p:ph type="title"/>
          </p:nvPr>
        </p:nvSpPr>
        <p:spPr/>
        <p:txBody>
          <a:bodyPr>
            <a:normAutofit/>
          </a:bodyPr>
          <a:lstStyle/>
          <a:p>
            <a:r>
              <a:rPr lang="en-US" dirty="0"/>
              <a:t>SOLVE MY PROBLEM</a:t>
            </a:r>
          </a:p>
        </p:txBody>
      </p:sp>
      <p:sp>
        <p:nvSpPr>
          <p:cNvPr id="24" name="TextBox 23">
            <a:extLst>
              <a:ext uri="{FF2B5EF4-FFF2-40B4-BE49-F238E27FC236}">
                <a16:creationId xmlns:a16="http://schemas.microsoft.com/office/drawing/2014/main" id="{A92F12D5-3A19-A2F5-34AB-7666E5F5D70C}"/>
              </a:ext>
            </a:extLst>
          </p:cNvPr>
          <p:cNvSpPr txBox="1"/>
          <p:nvPr/>
        </p:nvSpPr>
        <p:spPr>
          <a:xfrm>
            <a:off x="609600" y="1186805"/>
            <a:ext cx="2585542" cy="461665"/>
          </a:xfrm>
          <a:prstGeom prst="rect">
            <a:avLst/>
          </a:prstGeom>
          <a:noFill/>
        </p:spPr>
        <p:txBody>
          <a:bodyPr wrap="square" rtlCol="0">
            <a:spAutoFit/>
          </a:bodyPr>
          <a:lstStyle/>
          <a:p>
            <a:r>
              <a:rPr lang="en-US" sz="2400" b="1" dirty="0"/>
              <a:t>Directions</a:t>
            </a:r>
          </a:p>
        </p:txBody>
      </p:sp>
      <p:sp>
        <p:nvSpPr>
          <p:cNvPr id="2" name="Rectangle 1">
            <a:extLst>
              <a:ext uri="{FF2B5EF4-FFF2-40B4-BE49-F238E27FC236}">
                <a16:creationId xmlns:a16="http://schemas.microsoft.com/office/drawing/2014/main" id="{1E96C9A9-061F-E5E2-F922-60A3F573167F}"/>
              </a:ext>
            </a:extLst>
          </p:cNvPr>
          <p:cNvSpPr/>
          <p:nvPr/>
        </p:nvSpPr>
        <p:spPr>
          <a:xfrm>
            <a:off x="326972" y="1740299"/>
            <a:ext cx="2220410" cy="4068620"/>
          </a:xfrm>
          <a:prstGeom prst="rect">
            <a:avLst/>
          </a:prstGeom>
          <a:solidFill>
            <a:srgbClr val="B119AE">
              <a:alpha val="14902"/>
            </a:srgbClr>
          </a:solidFill>
          <a:ln w="1905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221AAE37-4A6E-FEF5-3F63-E1BFC9B74823}"/>
              </a:ext>
            </a:extLst>
          </p:cNvPr>
          <p:cNvSpPr txBox="1"/>
          <p:nvPr/>
        </p:nvSpPr>
        <p:spPr>
          <a:xfrm>
            <a:off x="326972" y="2840044"/>
            <a:ext cx="2220410" cy="707886"/>
          </a:xfrm>
          <a:prstGeom prst="rect">
            <a:avLst/>
          </a:prstGeom>
          <a:noFill/>
        </p:spPr>
        <p:txBody>
          <a:bodyPr wrap="square" rtlCol="0">
            <a:spAutoFit/>
          </a:bodyPr>
          <a:lstStyle/>
          <a:p>
            <a:pPr lvl="0" algn="ctr"/>
            <a:endParaRPr lang="en-GB" sz="2000" dirty="0">
              <a:solidFill>
                <a:schemeClr val="tx2"/>
              </a:solidFill>
            </a:endParaRPr>
          </a:p>
          <a:p>
            <a:pPr algn="ctr"/>
            <a:endParaRPr lang="en-US" sz="2000" dirty="0">
              <a:solidFill>
                <a:schemeClr val="tx2"/>
              </a:solidFill>
            </a:endParaRPr>
          </a:p>
        </p:txBody>
      </p:sp>
      <p:sp>
        <p:nvSpPr>
          <p:cNvPr id="5" name="TextBox 4">
            <a:extLst>
              <a:ext uri="{FF2B5EF4-FFF2-40B4-BE49-F238E27FC236}">
                <a16:creationId xmlns:a16="http://schemas.microsoft.com/office/drawing/2014/main" id="{5A2F8EB4-8AFA-EEB4-4832-0F7E9E08CCB1}"/>
              </a:ext>
            </a:extLst>
          </p:cNvPr>
          <p:cNvSpPr txBox="1"/>
          <p:nvPr/>
        </p:nvSpPr>
        <p:spPr>
          <a:xfrm>
            <a:off x="371421" y="3184940"/>
            <a:ext cx="2188922" cy="1323439"/>
          </a:xfrm>
          <a:prstGeom prst="rect">
            <a:avLst/>
          </a:prstGeom>
          <a:noFill/>
        </p:spPr>
        <p:txBody>
          <a:bodyPr wrap="square">
            <a:spAutoFit/>
          </a:bodyPr>
          <a:lstStyle/>
          <a:p>
            <a:pPr lvl="0" algn="ctr">
              <a:buNone/>
            </a:pPr>
            <a:r>
              <a:rPr lang="en-US" sz="2000" b="1" dirty="0">
                <a:solidFill>
                  <a:srgbClr val="B119AE"/>
                </a:solidFill>
              </a:rPr>
              <a:t>Access the HCP Analysis Profile you completed as Pre-Work</a:t>
            </a:r>
          </a:p>
        </p:txBody>
      </p:sp>
      <p:sp>
        <p:nvSpPr>
          <p:cNvPr id="6" name="Oval 5">
            <a:extLst>
              <a:ext uri="{FF2B5EF4-FFF2-40B4-BE49-F238E27FC236}">
                <a16:creationId xmlns:a16="http://schemas.microsoft.com/office/drawing/2014/main" id="{2C05BC10-CB9A-681F-CD04-E46C77F612C9}"/>
              </a:ext>
            </a:extLst>
          </p:cNvPr>
          <p:cNvSpPr/>
          <p:nvPr/>
        </p:nvSpPr>
        <p:spPr>
          <a:xfrm>
            <a:off x="1051168" y="2218762"/>
            <a:ext cx="794801" cy="794801"/>
          </a:xfrm>
          <a:prstGeom prst="ellipse">
            <a:avLst/>
          </a:prstGeom>
          <a:solidFill>
            <a:srgbClr val="B119AE"/>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EFA99CF-1207-ED55-78E8-D4A2FA9930FB}"/>
              </a:ext>
            </a:extLst>
          </p:cNvPr>
          <p:cNvSpPr/>
          <p:nvPr/>
        </p:nvSpPr>
        <p:spPr>
          <a:xfrm>
            <a:off x="2682565" y="1740299"/>
            <a:ext cx="2220410" cy="4068620"/>
          </a:xfrm>
          <a:prstGeom prst="rect">
            <a:avLst/>
          </a:prstGeom>
          <a:solidFill>
            <a:srgbClr val="60D5FD">
              <a:alpha val="14902"/>
            </a:srgbClr>
          </a:solidFill>
          <a:ln w="1905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EAC991AA-AC22-8A1F-F04A-23BAA73E1378}"/>
              </a:ext>
            </a:extLst>
          </p:cNvPr>
          <p:cNvSpPr txBox="1"/>
          <p:nvPr/>
        </p:nvSpPr>
        <p:spPr>
          <a:xfrm>
            <a:off x="2682565" y="2832360"/>
            <a:ext cx="2220410" cy="1015663"/>
          </a:xfrm>
          <a:prstGeom prst="rect">
            <a:avLst/>
          </a:prstGeom>
          <a:noFill/>
        </p:spPr>
        <p:txBody>
          <a:bodyPr wrap="square" rtlCol="0">
            <a:spAutoFit/>
          </a:bodyPr>
          <a:lstStyle/>
          <a:p>
            <a:pPr lvl="0" algn="ctr"/>
            <a:r>
              <a:rPr lang="en-US" sz="2000" b="1" dirty="0">
                <a:solidFill>
                  <a:schemeClr val="tx2"/>
                </a:solidFill>
              </a:rPr>
              <a:t>GROW </a:t>
            </a:r>
          </a:p>
          <a:p>
            <a:pPr lvl="0" algn="ctr"/>
            <a:r>
              <a:rPr lang="en-US" sz="2000" b="1" dirty="0">
                <a:solidFill>
                  <a:schemeClr val="tx2"/>
                </a:solidFill>
              </a:rPr>
              <a:t>Worksheet </a:t>
            </a:r>
            <a:endParaRPr lang="en-GB" sz="2000" dirty="0">
              <a:solidFill>
                <a:schemeClr val="tx2"/>
              </a:solidFill>
            </a:endParaRPr>
          </a:p>
          <a:p>
            <a:pPr algn="ctr"/>
            <a:endParaRPr lang="en-US" sz="2000" dirty="0">
              <a:solidFill>
                <a:schemeClr val="tx2"/>
              </a:solidFill>
            </a:endParaRPr>
          </a:p>
        </p:txBody>
      </p:sp>
      <p:sp>
        <p:nvSpPr>
          <p:cNvPr id="12" name="TextBox 11">
            <a:extLst>
              <a:ext uri="{FF2B5EF4-FFF2-40B4-BE49-F238E27FC236}">
                <a16:creationId xmlns:a16="http://schemas.microsoft.com/office/drawing/2014/main" id="{0912B4DA-7047-5611-26AB-779EA18A54E3}"/>
              </a:ext>
            </a:extLst>
          </p:cNvPr>
          <p:cNvSpPr txBox="1"/>
          <p:nvPr/>
        </p:nvSpPr>
        <p:spPr>
          <a:xfrm>
            <a:off x="2716597" y="3727876"/>
            <a:ext cx="2188922" cy="923330"/>
          </a:xfrm>
          <a:prstGeom prst="rect">
            <a:avLst/>
          </a:prstGeom>
          <a:noFill/>
        </p:spPr>
        <p:txBody>
          <a:bodyPr wrap="square">
            <a:spAutoFit/>
          </a:bodyPr>
          <a:lstStyle/>
          <a:p>
            <a:pPr lvl="0" algn="ctr">
              <a:buClrTx/>
              <a:buNone/>
            </a:pPr>
            <a:r>
              <a:rPr lang="en-US" sz="1800" b="0" dirty="0">
                <a:latin typeface="Calibri" panose="020F0502020204030204" pitchFamily="34" charset="0"/>
                <a:cs typeface="Calibri" panose="020F0502020204030204" pitchFamily="34" charset="0"/>
              </a:rPr>
              <a:t>Complete a GROW worksheet for this HCP.</a:t>
            </a:r>
            <a:endParaRPr lang="en-US" sz="1800" dirty="0">
              <a:latin typeface="Calibri" panose="020F0502020204030204" pitchFamily="34" charset="0"/>
              <a:cs typeface="Calibri" panose="020F0502020204030204" pitchFamily="34" charset="0"/>
            </a:endParaRPr>
          </a:p>
        </p:txBody>
      </p:sp>
      <p:sp>
        <p:nvSpPr>
          <p:cNvPr id="13" name="Oval 12">
            <a:extLst>
              <a:ext uri="{FF2B5EF4-FFF2-40B4-BE49-F238E27FC236}">
                <a16:creationId xmlns:a16="http://schemas.microsoft.com/office/drawing/2014/main" id="{34882898-5290-FBCE-CF1C-F243C0D05491}"/>
              </a:ext>
            </a:extLst>
          </p:cNvPr>
          <p:cNvSpPr/>
          <p:nvPr/>
        </p:nvSpPr>
        <p:spPr>
          <a:xfrm>
            <a:off x="3403646" y="1938345"/>
            <a:ext cx="794801" cy="794801"/>
          </a:xfrm>
          <a:prstGeom prst="ellipse">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A59088A1-E169-A83B-2EC3-38652D55E9EE}"/>
              </a:ext>
            </a:extLst>
          </p:cNvPr>
          <p:cNvSpPr/>
          <p:nvPr/>
        </p:nvSpPr>
        <p:spPr>
          <a:xfrm>
            <a:off x="5025197" y="1740299"/>
            <a:ext cx="2220410" cy="4068620"/>
          </a:xfrm>
          <a:prstGeom prst="rect">
            <a:avLst/>
          </a:prstGeom>
          <a:solidFill>
            <a:srgbClr val="60D5FD">
              <a:alpha val="14902"/>
            </a:srgbClr>
          </a:solidFill>
          <a:ln w="1905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2419DDC6-2442-A2C4-375A-E817534C36D7}"/>
              </a:ext>
            </a:extLst>
          </p:cNvPr>
          <p:cNvSpPr txBox="1"/>
          <p:nvPr/>
        </p:nvSpPr>
        <p:spPr>
          <a:xfrm>
            <a:off x="5025197" y="2840044"/>
            <a:ext cx="2220410" cy="1015663"/>
          </a:xfrm>
          <a:prstGeom prst="rect">
            <a:avLst/>
          </a:prstGeom>
          <a:noFill/>
        </p:spPr>
        <p:txBody>
          <a:bodyPr wrap="square" rtlCol="0">
            <a:spAutoFit/>
          </a:bodyPr>
          <a:lstStyle/>
          <a:p>
            <a:pPr lvl="0" algn="ctr"/>
            <a:r>
              <a:rPr lang="en-US" sz="2000" b="1" dirty="0">
                <a:solidFill>
                  <a:schemeClr val="tx2"/>
                </a:solidFill>
              </a:rPr>
              <a:t>Pair &amp; </a:t>
            </a:r>
          </a:p>
          <a:p>
            <a:pPr lvl="0" algn="ctr"/>
            <a:r>
              <a:rPr lang="en-US" sz="2000" b="1" dirty="0">
                <a:solidFill>
                  <a:schemeClr val="tx2"/>
                </a:solidFill>
              </a:rPr>
              <a:t>Share</a:t>
            </a:r>
            <a:endParaRPr lang="en-GB" sz="2000" dirty="0">
              <a:solidFill>
                <a:schemeClr val="tx2"/>
              </a:solidFill>
            </a:endParaRPr>
          </a:p>
          <a:p>
            <a:pPr algn="ctr"/>
            <a:endParaRPr lang="en-US" sz="2000" dirty="0">
              <a:solidFill>
                <a:schemeClr val="tx2"/>
              </a:solidFill>
            </a:endParaRPr>
          </a:p>
        </p:txBody>
      </p:sp>
      <p:sp>
        <p:nvSpPr>
          <p:cNvPr id="17" name="TextBox 16">
            <a:extLst>
              <a:ext uri="{FF2B5EF4-FFF2-40B4-BE49-F238E27FC236}">
                <a16:creationId xmlns:a16="http://schemas.microsoft.com/office/drawing/2014/main" id="{1B2B6A4A-FD1B-A957-4CA1-3F8A053D8C35}"/>
              </a:ext>
            </a:extLst>
          </p:cNvPr>
          <p:cNvSpPr txBox="1"/>
          <p:nvPr/>
        </p:nvSpPr>
        <p:spPr>
          <a:xfrm>
            <a:off x="5038158" y="3717326"/>
            <a:ext cx="2200974" cy="1837426"/>
          </a:xfrm>
          <a:prstGeom prst="rect">
            <a:avLst/>
          </a:prstGeom>
          <a:noFill/>
        </p:spPr>
        <p:txBody>
          <a:bodyPr wrap="square">
            <a:spAutoFit/>
          </a:bodyPr>
          <a:lstStyle/>
          <a:p>
            <a:pPr marL="114300" lvl="0" indent="-114300" algn="ctr" defTabSz="666750">
              <a:lnSpc>
                <a:spcPct val="90000"/>
              </a:lnSpc>
              <a:spcBef>
                <a:spcPct val="0"/>
              </a:spcBef>
              <a:spcAft>
                <a:spcPct val="15000"/>
              </a:spcAft>
              <a:buClrTx/>
              <a:buNone/>
            </a:pPr>
            <a:r>
              <a:rPr lang="en-US" b="0" kern="1200" dirty="0">
                <a:latin typeface="Calibri" panose="020F0502020204030204" pitchFamily="34" charset="0"/>
                <a:cs typeface="Calibri" panose="020F0502020204030204" pitchFamily="34" charset="0"/>
              </a:rPr>
              <a:t>Share your HCP Analysis Profile and GROW worksheet with your partner. Ask probing questions about the other’s HCP.</a:t>
            </a:r>
          </a:p>
        </p:txBody>
      </p:sp>
      <p:cxnSp>
        <p:nvCxnSpPr>
          <p:cNvPr id="18" name="Straight Connector 17">
            <a:extLst>
              <a:ext uri="{FF2B5EF4-FFF2-40B4-BE49-F238E27FC236}">
                <a16:creationId xmlns:a16="http://schemas.microsoft.com/office/drawing/2014/main" id="{9CABA76D-9E47-064C-1117-90FFF1E0E54C}"/>
              </a:ext>
            </a:extLst>
          </p:cNvPr>
          <p:cNvCxnSpPr>
            <a:cxnSpLocks/>
          </p:cNvCxnSpPr>
          <p:nvPr/>
        </p:nvCxnSpPr>
        <p:spPr>
          <a:xfrm>
            <a:off x="5874982" y="3558600"/>
            <a:ext cx="551764" cy="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22" name="Rectangle 21">
            <a:extLst>
              <a:ext uri="{FF2B5EF4-FFF2-40B4-BE49-F238E27FC236}">
                <a16:creationId xmlns:a16="http://schemas.microsoft.com/office/drawing/2014/main" id="{F94F2EF1-03D2-5743-DBA6-AFFF5853C3DD}"/>
              </a:ext>
            </a:extLst>
          </p:cNvPr>
          <p:cNvSpPr/>
          <p:nvPr/>
        </p:nvSpPr>
        <p:spPr>
          <a:xfrm>
            <a:off x="7344214" y="1740299"/>
            <a:ext cx="2220410" cy="4068620"/>
          </a:xfrm>
          <a:prstGeom prst="rect">
            <a:avLst/>
          </a:prstGeom>
          <a:solidFill>
            <a:srgbClr val="60D5FD">
              <a:alpha val="14902"/>
            </a:srgbClr>
          </a:solidFill>
          <a:ln w="1905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7DD722B8-9568-CF57-C081-244532FE32B4}"/>
              </a:ext>
            </a:extLst>
          </p:cNvPr>
          <p:cNvSpPr txBox="1"/>
          <p:nvPr/>
        </p:nvSpPr>
        <p:spPr>
          <a:xfrm>
            <a:off x="7344214" y="2807711"/>
            <a:ext cx="2220410" cy="1015663"/>
          </a:xfrm>
          <a:prstGeom prst="rect">
            <a:avLst/>
          </a:prstGeom>
          <a:noFill/>
        </p:spPr>
        <p:txBody>
          <a:bodyPr wrap="square" rtlCol="0">
            <a:spAutoFit/>
          </a:bodyPr>
          <a:lstStyle/>
          <a:p>
            <a:pPr lvl="0" algn="ctr"/>
            <a:r>
              <a:rPr lang="en-US" sz="2000" b="1" dirty="0">
                <a:solidFill>
                  <a:schemeClr val="tx2"/>
                </a:solidFill>
              </a:rPr>
              <a:t>Conversation Demonstration</a:t>
            </a:r>
            <a:endParaRPr lang="en-GB" sz="2000" dirty="0">
              <a:solidFill>
                <a:schemeClr val="tx2"/>
              </a:solidFill>
            </a:endParaRPr>
          </a:p>
          <a:p>
            <a:pPr algn="ctr"/>
            <a:endParaRPr lang="en-US" sz="2000" dirty="0">
              <a:solidFill>
                <a:schemeClr val="tx2"/>
              </a:solidFill>
            </a:endParaRPr>
          </a:p>
        </p:txBody>
      </p:sp>
      <p:sp>
        <p:nvSpPr>
          <p:cNvPr id="25" name="TextBox 24">
            <a:extLst>
              <a:ext uri="{FF2B5EF4-FFF2-40B4-BE49-F238E27FC236}">
                <a16:creationId xmlns:a16="http://schemas.microsoft.com/office/drawing/2014/main" id="{806474EB-6435-1F82-56E7-19C048AD304C}"/>
              </a:ext>
            </a:extLst>
          </p:cNvPr>
          <p:cNvSpPr txBox="1"/>
          <p:nvPr/>
        </p:nvSpPr>
        <p:spPr>
          <a:xfrm>
            <a:off x="7358069" y="3722193"/>
            <a:ext cx="2188922" cy="2086725"/>
          </a:xfrm>
          <a:prstGeom prst="rect">
            <a:avLst/>
          </a:prstGeom>
          <a:noFill/>
        </p:spPr>
        <p:txBody>
          <a:bodyPr wrap="square">
            <a:spAutoFit/>
          </a:bodyPr>
          <a:lstStyle/>
          <a:p>
            <a:pPr marL="114300" lvl="0" indent="-114300" algn="ctr" defTabSz="666750">
              <a:lnSpc>
                <a:spcPct val="90000"/>
              </a:lnSpc>
              <a:spcBef>
                <a:spcPct val="0"/>
              </a:spcBef>
              <a:spcAft>
                <a:spcPct val="15000"/>
              </a:spcAft>
              <a:buClrTx/>
              <a:buNone/>
            </a:pPr>
            <a:r>
              <a:rPr lang="en-US" sz="1800" b="0" kern="1200" dirty="0">
                <a:latin typeface="Calibri" panose="020F0502020204030204" pitchFamily="34" charset="0"/>
                <a:cs typeface="Calibri" panose="020F0502020204030204" pitchFamily="34" charset="0"/>
              </a:rPr>
              <a:t>One pair at a time, verbalize your HCP conversations in front of the full room. Observers should complete an Observation Evaluation. </a:t>
            </a:r>
          </a:p>
        </p:txBody>
      </p:sp>
      <p:sp>
        <p:nvSpPr>
          <p:cNvPr id="26" name="Oval 25">
            <a:extLst>
              <a:ext uri="{FF2B5EF4-FFF2-40B4-BE49-F238E27FC236}">
                <a16:creationId xmlns:a16="http://schemas.microsoft.com/office/drawing/2014/main" id="{CC00F835-F302-2437-8F70-779EEC135AF8}"/>
              </a:ext>
            </a:extLst>
          </p:cNvPr>
          <p:cNvSpPr/>
          <p:nvPr/>
        </p:nvSpPr>
        <p:spPr>
          <a:xfrm>
            <a:off x="5756308" y="1934282"/>
            <a:ext cx="794801" cy="794801"/>
          </a:xfrm>
          <a:prstGeom prst="ellipse">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A604B92B-9DA0-A70C-C400-10DFFA27BB0B}"/>
              </a:ext>
            </a:extLst>
          </p:cNvPr>
          <p:cNvSpPr/>
          <p:nvPr/>
        </p:nvSpPr>
        <p:spPr>
          <a:xfrm>
            <a:off x="9669706" y="1740299"/>
            <a:ext cx="2220410" cy="4068620"/>
          </a:xfrm>
          <a:prstGeom prst="rect">
            <a:avLst/>
          </a:prstGeom>
          <a:solidFill>
            <a:srgbClr val="60D5FD">
              <a:alpha val="14902"/>
            </a:srgbClr>
          </a:solidFill>
          <a:ln w="1905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D0176ED3-2BCD-7369-28A2-334DEB3AC45A}"/>
              </a:ext>
            </a:extLst>
          </p:cNvPr>
          <p:cNvSpPr txBox="1"/>
          <p:nvPr/>
        </p:nvSpPr>
        <p:spPr>
          <a:xfrm>
            <a:off x="9669706" y="2919556"/>
            <a:ext cx="2220410" cy="707886"/>
          </a:xfrm>
          <a:prstGeom prst="rect">
            <a:avLst/>
          </a:prstGeom>
          <a:noFill/>
        </p:spPr>
        <p:txBody>
          <a:bodyPr wrap="square" rtlCol="0">
            <a:spAutoFit/>
          </a:bodyPr>
          <a:lstStyle/>
          <a:p>
            <a:pPr lvl="0" algn="ctr"/>
            <a:r>
              <a:rPr lang="en-US" sz="2000" b="1" dirty="0">
                <a:solidFill>
                  <a:schemeClr val="tx2"/>
                </a:solidFill>
              </a:rPr>
              <a:t>Debrief</a:t>
            </a:r>
            <a:endParaRPr lang="en-GB" sz="2000" dirty="0">
              <a:solidFill>
                <a:schemeClr val="tx2"/>
              </a:solidFill>
            </a:endParaRPr>
          </a:p>
          <a:p>
            <a:pPr algn="ctr"/>
            <a:endParaRPr lang="en-US" sz="2000" dirty="0">
              <a:solidFill>
                <a:schemeClr val="tx2"/>
              </a:solidFill>
            </a:endParaRPr>
          </a:p>
        </p:txBody>
      </p:sp>
      <p:sp>
        <p:nvSpPr>
          <p:cNvPr id="29" name="TextBox 28">
            <a:extLst>
              <a:ext uri="{FF2B5EF4-FFF2-40B4-BE49-F238E27FC236}">
                <a16:creationId xmlns:a16="http://schemas.microsoft.com/office/drawing/2014/main" id="{168D1276-D4E5-2132-265F-12477A302D9E}"/>
              </a:ext>
            </a:extLst>
          </p:cNvPr>
          <p:cNvSpPr txBox="1"/>
          <p:nvPr/>
        </p:nvSpPr>
        <p:spPr>
          <a:xfrm>
            <a:off x="9683561" y="3740481"/>
            <a:ext cx="2188922" cy="646331"/>
          </a:xfrm>
          <a:prstGeom prst="rect">
            <a:avLst/>
          </a:prstGeom>
          <a:noFill/>
        </p:spPr>
        <p:txBody>
          <a:bodyPr wrap="square">
            <a:spAutoFit/>
          </a:bodyPr>
          <a:lstStyle/>
          <a:p>
            <a:pPr lvl="0" algn="ctr">
              <a:buClr>
                <a:srgbClr val="C1D72E"/>
              </a:buClr>
              <a:buNone/>
            </a:pPr>
            <a:r>
              <a:rPr lang="en-US" sz="1800" b="0" dirty="0">
                <a:latin typeface="Calibri" panose="020F0502020204030204" pitchFamily="34" charset="0"/>
                <a:cs typeface="Calibri" panose="020F0502020204030204" pitchFamily="34" charset="0"/>
              </a:rPr>
              <a:t>Receive feedback from the room.</a:t>
            </a:r>
            <a:endParaRPr lang="en-US" sz="1800" dirty="0">
              <a:latin typeface="Calibri" panose="020F0502020204030204" pitchFamily="34" charset="0"/>
              <a:cs typeface="Calibri" panose="020F0502020204030204" pitchFamily="34" charset="0"/>
            </a:endParaRPr>
          </a:p>
        </p:txBody>
      </p:sp>
      <p:cxnSp>
        <p:nvCxnSpPr>
          <p:cNvPr id="30" name="Straight Connector 29">
            <a:extLst>
              <a:ext uri="{FF2B5EF4-FFF2-40B4-BE49-F238E27FC236}">
                <a16:creationId xmlns:a16="http://schemas.microsoft.com/office/drawing/2014/main" id="{C99180A0-5DC4-9CD0-89B4-324D80074F8B}"/>
              </a:ext>
            </a:extLst>
          </p:cNvPr>
          <p:cNvCxnSpPr>
            <a:cxnSpLocks/>
          </p:cNvCxnSpPr>
          <p:nvPr/>
        </p:nvCxnSpPr>
        <p:spPr>
          <a:xfrm>
            <a:off x="8203654" y="3558600"/>
            <a:ext cx="551764" cy="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31" name="Straight Connector 30">
            <a:extLst>
              <a:ext uri="{FF2B5EF4-FFF2-40B4-BE49-F238E27FC236}">
                <a16:creationId xmlns:a16="http://schemas.microsoft.com/office/drawing/2014/main" id="{D468886C-9F73-DCC5-6195-A5B8D06247FA}"/>
              </a:ext>
            </a:extLst>
          </p:cNvPr>
          <p:cNvCxnSpPr>
            <a:cxnSpLocks/>
          </p:cNvCxnSpPr>
          <p:nvPr/>
        </p:nvCxnSpPr>
        <p:spPr>
          <a:xfrm>
            <a:off x="10495750" y="3558600"/>
            <a:ext cx="551764" cy="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33" name="Straight Connector 32">
            <a:extLst>
              <a:ext uri="{FF2B5EF4-FFF2-40B4-BE49-F238E27FC236}">
                <a16:creationId xmlns:a16="http://schemas.microsoft.com/office/drawing/2014/main" id="{CAC4E23A-1DEA-D098-0585-C837A8A8CD89}"/>
              </a:ext>
            </a:extLst>
          </p:cNvPr>
          <p:cNvCxnSpPr>
            <a:cxnSpLocks/>
          </p:cNvCxnSpPr>
          <p:nvPr/>
        </p:nvCxnSpPr>
        <p:spPr>
          <a:xfrm>
            <a:off x="3464606" y="3558600"/>
            <a:ext cx="551764" cy="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34" name="Oval 33">
            <a:extLst>
              <a:ext uri="{FF2B5EF4-FFF2-40B4-BE49-F238E27FC236}">
                <a16:creationId xmlns:a16="http://schemas.microsoft.com/office/drawing/2014/main" id="{7D37A078-503E-9062-2735-CA4E8E9752D3}"/>
              </a:ext>
            </a:extLst>
          </p:cNvPr>
          <p:cNvSpPr/>
          <p:nvPr/>
        </p:nvSpPr>
        <p:spPr>
          <a:xfrm>
            <a:off x="8049033" y="1938281"/>
            <a:ext cx="794801" cy="794801"/>
          </a:xfrm>
          <a:prstGeom prst="ellipse">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0B38816C-0B34-B4C2-1593-58A11FAC6C85}"/>
              </a:ext>
            </a:extLst>
          </p:cNvPr>
          <p:cNvSpPr/>
          <p:nvPr/>
        </p:nvSpPr>
        <p:spPr>
          <a:xfrm>
            <a:off x="10394748" y="1934282"/>
            <a:ext cx="794801" cy="794801"/>
          </a:xfrm>
          <a:prstGeom prst="ellipse">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41" name="Group 40">
            <a:extLst>
              <a:ext uri="{FF2B5EF4-FFF2-40B4-BE49-F238E27FC236}">
                <a16:creationId xmlns:a16="http://schemas.microsoft.com/office/drawing/2014/main" id="{D2274622-D397-3977-B56D-BA9562299C78}"/>
              </a:ext>
            </a:extLst>
          </p:cNvPr>
          <p:cNvGrpSpPr/>
          <p:nvPr/>
        </p:nvGrpSpPr>
        <p:grpSpPr>
          <a:xfrm>
            <a:off x="801521" y="2325361"/>
            <a:ext cx="1293742" cy="649189"/>
            <a:chOff x="801521" y="1936458"/>
            <a:chExt cx="1293742" cy="649189"/>
          </a:xfrm>
        </p:grpSpPr>
        <p:sp>
          <p:nvSpPr>
            <p:cNvPr id="39" name="TextBox 38">
              <a:extLst>
                <a:ext uri="{FF2B5EF4-FFF2-40B4-BE49-F238E27FC236}">
                  <a16:creationId xmlns:a16="http://schemas.microsoft.com/office/drawing/2014/main" id="{2ED6A022-DE0B-0ECE-45EE-2B482211095D}"/>
                </a:ext>
              </a:extLst>
            </p:cNvPr>
            <p:cNvSpPr txBox="1"/>
            <p:nvPr/>
          </p:nvSpPr>
          <p:spPr>
            <a:xfrm>
              <a:off x="801521" y="1936458"/>
              <a:ext cx="1293742" cy="338554"/>
            </a:xfrm>
            <a:prstGeom prst="rect">
              <a:avLst/>
            </a:prstGeom>
            <a:noFill/>
          </p:spPr>
          <p:txBody>
            <a:bodyPr wrap="square" rtlCol="0">
              <a:spAutoFit/>
            </a:bodyPr>
            <a:lstStyle/>
            <a:p>
              <a:pPr algn="ctr"/>
              <a:r>
                <a:rPr lang="en-US" sz="1600" b="1" dirty="0">
                  <a:solidFill>
                    <a:schemeClr val="bg1"/>
                  </a:solidFill>
                </a:rPr>
                <a:t>Part </a:t>
              </a:r>
            </a:p>
          </p:txBody>
        </p:sp>
        <p:sp>
          <p:nvSpPr>
            <p:cNvPr id="40" name="TextBox 39">
              <a:extLst>
                <a:ext uri="{FF2B5EF4-FFF2-40B4-BE49-F238E27FC236}">
                  <a16:creationId xmlns:a16="http://schemas.microsoft.com/office/drawing/2014/main" id="{5E751890-D955-E3B6-0526-89DD45B82BCD}"/>
                </a:ext>
              </a:extLst>
            </p:cNvPr>
            <p:cNvSpPr txBox="1"/>
            <p:nvPr/>
          </p:nvSpPr>
          <p:spPr>
            <a:xfrm>
              <a:off x="1106163" y="2062427"/>
              <a:ext cx="726554" cy="523220"/>
            </a:xfrm>
            <a:prstGeom prst="rect">
              <a:avLst/>
            </a:prstGeom>
            <a:noFill/>
          </p:spPr>
          <p:txBody>
            <a:bodyPr wrap="square" rtlCol="0">
              <a:spAutoFit/>
            </a:bodyPr>
            <a:lstStyle/>
            <a:p>
              <a:pPr algn="ctr"/>
              <a:r>
                <a:rPr lang="en-US" sz="2800" b="1" dirty="0">
                  <a:solidFill>
                    <a:schemeClr val="bg1"/>
                  </a:solidFill>
                </a:rPr>
                <a:t>1</a:t>
              </a:r>
            </a:p>
          </p:txBody>
        </p:sp>
      </p:grpSp>
      <p:grpSp>
        <p:nvGrpSpPr>
          <p:cNvPr id="42" name="Group 41">
            <a:extLst>
              <a:ext uri="{FF2B5EF4-FFF2-40B4-BE49-F238E27FC236}">
                <a16:creationId xmlns:a16="http://schemas.microsoft.com/office/drawing/2014/main" id="{71551F1F-F99C-C654-252A-D23C7B5E78D0}"/>
              </a:ext>
            </a:extLst>
          </p:cNvPr>
          <p:cNvGrpSpPr/>
          <p:nvPr/>
        </p:nvGrpSpPr>
        <p:grpSpPr>
          <a:xfrm>
            <a:off x="3145899" y="2037307"/>
            <a:ext cx="1293742" cy="649189"/>
            <a:chOff x="801521" y="1936458"/>
            <a:chExt cx="1293742" cy="649189"/>
          </a:xfrm>
        </p:grpSpPr>
        <p:sp>
          <p:nvSpPr>
            <p:cNvPr id="43" name="TextBox 42">
              <a:extLst>
                <a:ext uri="{FF2B5EF4-FFF2-40B4-BE49-F238E27FC236}">
                  <a16:creationId xmlns:a16="http://schemas.microsoft.com/office/drawing/2014/main" id="{DEBB55A1-49ED-158D-F69B-F7B7D7DE39DF}"/>
                </a:ext>
              </a:extLst>
            </p:cNvPr>
            <p:cNvSpPr txBox="1"/>
            <p:nvPr/>
          </p:nvSpPr>
          <p:spPr>
            <a:xfrm>
              <a:off x="801521" y="1936458"/>
              <a:ext cx="1293742" cy="338554"/>
            </a:xfrm>
            <a:prstGeom prst="rect">
              <a:avLst/>
            </a:prstGeom>
            <a:noFill/>
          </p:spPr>
          <p:txBody>
            <a:bodyPr wrap="square" rtlCol="0">
              <a:spAutoFit/>
            </a:bodyPr>
            <a:lstStyle/>
            <a:p>
              <a:pPr algn="ctr"/>
              <a:r>
                <a:rPr lang="en-US" sz="1600" b="1" dirty="0">
                  <a:solidFill>
                    <a:schemeClr val="bg1"/>
                  </a:solidFill>
                </a:rPr>
                <a:t>Part </a:t>
              </a:r>
            </a:p>
          </p:txBody>
        </p:sp>
        <p:sp>
          <p:nvSpPr>
            <p:cNvPr id="44" name="TextBox 43">
              <a:extLst>
                <a:ext uri="{FF2B5EF4-FFF2-40B4-BE49-F238E27FC236}">
                  <a16:creationId xmlns:a16="http://schemas.microsoft.com/office/drawing/2014/main" id="{AD37CCB8-804F-9F57-DFE0-EB62E0AB2B96}"/>
                </a:ext>
              </a:extLst>
            </p:cNvPr>
            <p:cNvSpPr txBox="1"/>
            <p:nvPr/>
          </p:nvSpPr>
          <p:spPr>
            <a:xfrm>
              <a:off x="1106163" y="2062427"/>
              <a:ext cx="726554" cy="523220"/>
            </a:xfrm>
            <a:prstGeom prst="rect">
              <a:avLst/>
            </a:prstGeom>
            <a:noFill/>
          </p:spPr>
          <p:txBody>
            <a:bodyPr wrap="square" rtlCol="0">
              <a:spAutoFit/>
            </a:bodyPr>
            <a:lstStyle/>
            <a:p>
              <a:pPr algn="ctr"/>
              <a:r>
                <a:rPr lang="en-US" sz="2800" b="1" dirty="0">
                  <a:solidFill>
                    <a:schemeClr val="bg1"/>
                  </a:solidFill>
                </a:rPr>
                <a:t>2</a:t>
              </a:r>
            </a:p>
          </p:txBody>
        </p:sp>
      </p:grpSp>
      <p:grpSp>
        <p:nvGrpSpPr>
          <p:cNvPr id="45" name="Group 44">
            <a:extLst>
              <a:ext uri="{FF2B5EF4-FFF2-40B4-BE49-F238E27FC236}">
                <a16:creationId xmlns:a16="http://schemas.microsoft.com/office/drawing/2014/main" id="{7F530FE7-4B57-BDDC-73DC-B304EBC2C98F}"/>
              </a:ext>
            </a:extLst>
          </p:cNvPr>
          <p:cNvGrpSpPr/>
          <p:nvPr/>
        </p:nvGrpSpPr>
        <p:grpSpPr>
          <a:xfrm>
            <a:off x="5503993" y="2037871"/>
            <a:ext cx="1293742" cy="649189"/>
            <a:chOff x="801521" y="1936458"/>
            <a:chExt cx="1293742" cy="649189"/>
          </a:xfrm>
        </p:grpSpPr>
        <p:sp>
          <p:nvSpPr>
            <p:cNvPr id="46" name="TextBox 45">
              <a:extLst>
                <a:ext uri="{FF2B5EF4-FFF2-40B4-BE49-F238E27FC236}">
                  <a16:creationId xmlns:a16="http://schemas.microsoft.com/office/drawing/2014/main" id="{F883132B-02C5-1DCE-DD3C-9AA3B797E8DA}"/>
                </a:ext>
              </a:extLst>
            </p:cNvPr>
            <p:cNvSpPr txBox="1"/>
            <p:nvPr/>
          </p:nvSpPr>
          <p:spPr>
            <a:xfrm>
              <a:off x="801521" y="1936458"/>
              <a:ext cx="1293742" cy="338554"/>
            </a:xfrm>
            <a:prstGeom prst="rect">
              <a:avLst/>
            </a:prstGeom>
            <a:noFill/>
          </p:spPr>
          <p:txBody>
            <a:bodyPr wrap="square" rtlCol="0">
              <a:spAutoFit/>
            </a:bodyPr>
            <a:lstStyle/>
            <a:p>
              <a:pPr algn="ctr"/>
              <a:r>
                <a:rPr lang="en-US" sz="1600" b="1" dirty="0">
                  <a:solidFill>
                    <a:schemeClr val="bg1"/>
                  </a:solidFill>
                </a:rPr>
                <a:t>Part </a:t>
              </a:r>
            </a:p>
          </p:txBody>
        </p:sp>
        <p:sp>
          <p:nvSpPr>
            <p:cNvPr id="47" name="TextBox 46">
              <a:extLst>
                <a:ext uri="{FF2B5EF4-FFF2-40B4-BE49-F238E27FC236}">
                  <a16:creationId xmlns:a16="http://schemas.microsoft.com/office/drawing/2014/main" id="{5154A983-935C-EDB8-C563-A2E628CF7B55}"/>
                </a:ext>
              </a:extLst>
            </p:cNvPr>
            <p:cNvSpPr txBox="1"/>
            <p:nvPr/>
          </p:nvSpPr>
          <p:spPr>
            <a:xfrm>
              <a:off x="1106163" y="2062427"/>
              <a:ext cx="726554" cy="523220"/>
            </a:xfrm>
            <a:prstGeom prst="rect">
              <a:avLst/>
            </a:prstGeom>
            <a:noFill/>
          </p:spPr>
          <p:txBody>
            <a:bodyPr wrap="square" rtlCol="0">
              <a:spAutoFit/>
            </a:bodyPr>
            <a:lstStyle/>
            <a:p>
              <a:pPr algn="ctr"/>
              <a:r>
                <a:rPr lang="en-US" sz="2800" b="1" dirty="0">
                  <a:solidFill>
                    <a:schemeClr val="bg1"/>
                  </a:solidFill>
                </a:rPr>
                <a:t>3</a:t>
              </a:r>
            </a:p>
          </p:txBody>
        </p:sp>
      </p:grpSp>
      <p:grpSp>
        <p:nvGrpSpPr>
          <p:cNvPr id="48" name="Group 47">
            <a:extLst>
              <a:ext uri="{FF2B5EF4-FFF2-40B4-BE49-F238E27FC236}">
                <a16:creationId xmlns:a16="http://schemas.microsoft.com/office/drawing/2014/main" id="{1EB80070-DCE6-5877-B5A7-F0A342D3D37F}"/>
              </a:ext>
            </a:extLst>
          </p:cNvPr>
          <p:cNvGrpSpPr/>
          <p:nvPr/>
        </p:nvGrpSpPr>
        <p:grpSpPr>
          <a:xfrm>
            <a:off x="7807548" y="2044413"/>
            <a:ext cx="1293742" cy="649189"/>
            <a:chOff x="801521" y="1936458"/>
            <a:chExt cx="1293742" cy="649189"/>
          </a:xfrm>
        </p:grpSpPr>
        <p:sp>
          <p:nvSpPr>
            <p:cNvPr id="49" name="TextBox 48">
              <a:extLst>
                <a:ext uri="{FF2B5EF4-FFF2-40B4-BE49-F238E27FC236}">
                  <a16:creationId xmlns:a16="http://schemas.microsoft.com/office/drawing/2014/main" id="{14953EE1-68F9-E134-6ADF-CB84D8F6C07A}"/>
                </a:ext>
              </a:extLst>
            </p:cNvPr>
            <p:cNvSpPr txBox="1"/>
            <p:nvPr/>
          </p:nvSpPr>
          <p:spPr>
            <a:xfrm>
              <a:off x="801521" y="1936458"/>
              <a:ext cx="1293742" cy="338554"/>
            </a:xfrm>
            <a:prstGeom prst="rect">
              <a:avLst/>
            </a:prstGeom>
            <a:noFill/>
          </p:spPr>
          <p:txBody>
            <a:bodyPr wrap="square" rtlCol="0">
              <a:spAutoFit/>
            </a:bodyPr>
            <a:lstStyle/>
            <a:p>
              <a:pPr algn="ctr"/>
              <a:r>
                <a:rPr lang="en-US" sz="1600" b="1" dirty="0">
                  <a:solidFill>
                    <a:schemeClr val="bg1"/>
                  </a:solidFill>
                </a:rPr>
                <a:t>Part </a:t>
              </a:r>
            </a:p>
          </p:txBody>
        </p:sp>
        <p:sp>
          <p:nvSpPr>
            <p:cNvPr id="50" name="TextBox 49">
              <a:extLst>
                <a:ext uri="{FF2B5EF4-FFF2-40B4-BE49-F238E27FC236}">
                  <a16:creationId xmlns:a16="http://schemas.microsoft.com/office/drawing/2014/main" id="{E28B4D6B-36EE-FAFD-D7D4-519DECC038D6}"/>
                </a:ext>
              </a:extLst>
            </p:cNvPr>
            <p:cNvSpPr txBox="1"/>
            <p:nvPr/>
          </p:nvSpPr>
          <p:spPr>
            <a:xfrm>
              <a:off x="1106163" y="2062427"/>
              <a:ext cx="726554" cy="523220"/>
            </a:xfrm>
            <a:prstGeom prst="rect">
              <a:avLst/>
            </a:prstGeom>
            <a:noFill/>
          </p:spPr>
          <p:txBody>
            <a:bodyPr wrap="square" rtlCol="0">
              <a:spAutoFit/>
            </a:bodyPr>
            <a:lstStyle/>
            <a:p>
              <a:pPr algn="ctr"/>
              <a:r>
                <a:rPr lang="en-US" sz="2800" b="1" dirty="0">
                  <a:solidFill>
                    <a:schemeClr val="bg1"/>
                  </a:solidFill>
                </a:rPr>
                <a:t>4</a:t>
              </a:r>
            </a:p>
          </p:txBody>
        </p:sp>
      </p:grpSp>
      <p:grpSp>
        <p:nvGrpSpPr>
          <p:cNvPr id="51" name="Group 50">
            <a:extLst>
              <a:ext uri="{FF2B5EF4-FFF2-40B4-BE49-F238E27FC236}">
                <a16:creationId xmlns:a16="http://schemas.microsoft.com/office/drawing/2014/main" id="{50602C24-C0B4-91C9-CAEF-902F37DDC96D}"/>
              </a:ext>
            </a:extLst>
          </p:cNvPr>
          <p:cNvGrpSpPr/>
          <p:nvPr/>
        </p:nvGrpSpPr>
        <p:grpSpPr>
          <a:xfrm>
            <a:off x="10145277" y="2036994"/>
            <a:ext cx="1293742" cy="649189"/>
            <a:chOff x="801521" y="1936458"/>
            <a:chExt cx="1293742" cy="649189"/>
          </a:xfrm>
        </p:grpSpPr>
        <p:sp>
          <p:nvSpPr>
            <p:cNvPr id="52" name="TextBox 51">
              <a:extLst>
                <a:ext uri="{FF2B5EF4-FFF2-40B4-BE49-F238E27FC236}">
                  <a16:creationId xmlns:a16="http://schemas.microsoft.com/office/drawing/2014/main" id="{61F13336-9599-8E1B-744E-BA81901CE1B2}"/>
                </a:ext>
              </a:extLst>
            </p:cNvPr>
            <p:cNvSpPr txBox="1"/>
            <p:nvPr/>
          </p:nvSpPr>
          <p:spPr>
            <a:xfrm>
              <a:off x="801521" y="1936458"/>
              <a:ext cx="1293742" cy="338554"/>
            </a:xfrm>
            <a:prstGeom prst="rect">
              <a:avLst/>
            </a:prstGeom>
            <a:noFill/>
          </p:spPr>
          <p:txBody>
            <a:bodyPr wrap="square" rtlCol="0">
              <a:spAutoFit/>
            </a:bodyPr>
            <a:lstStyle/>
            <a:p>
              <a:pPr algn="ctr"/>
              <a:r>
                <a:rPr lang="en-US" sz="1600" b="1" dirty="0">
                  <a:solidFill>
                    <a:schemeClr val="bg1"/>
                  </a:solidFill>
                </a:rPr>
                <a:t>Part </a:t>
              </a:r>
            </a:p>
          </p:txBody>
        </p:sp>
        <p:sp>
          <p:nvSpPr>
            <p:cNvPr id="53" name="TextBox 52">
              <a:extLst>
                <a:ext uri="{FF2B5EF4-FFF2-40B4-BE49-F238E27FC236}">
                  <a16:creationId xmlns:a16="http://schemas.microsoft.com/office/drawing/2014/main" id="{822D85BE-D008-A443-A15A-4786FFA52513}"/>
                </a:ext>
              </a:extLst>
            </p:cNvPr>
            <p:cNvSpPr txBox="1"/>
            <p:nvPr/>
          </p:nvSpPr>
          <p:spPr>
            <a:xfrm>
              <a:off x="1106163" y="2062427"/>
              <a:ext cx="726554" cy="523220"/>
            </a:xfrm>
            <a:prstGeom prst="rect">
              <a:avLst/>
            </a:prstGeom>
            <a:noFill/>
          </p:spPr>
          <p:txBody>
            <a:bodyPr wrap="square" rtlCol="0">
              <a:spAutoFit/>
            </a:bodyPr>
            <a:lstStyle/>
            <a:p>
              <a:pPr algn="ctr"/>
              <a:r>
                <a:rPr lang="en-US" sz="2800" b="1" dirty="0">
                  <a:solidFill>
                    <a:schemeClr val="bg1"/>
                  </a:solidFill>
                </a:rPr>
                <a:t>5</a:t>
              </a:r>
            </a:p>
          </p:txBody>
        </p:sp>
      </p:grpSp>
      <p:sp>
        <p:nvSpPr>
          <p:cNvPr id="7" name="TextBox 6">
            <a:extLst>
              <a:ext uri="{FF2B5EF4-FFF2-40B4-BE49-F238E27FC236}">
                <a16:creationId xmlns:a16="http://schemas.microsoft.com/office/drawing/2014/main" id="{2969B60F-9100-D25D-2880-9F1C3501FAC8}"/>
              </a:ext>
            </a:extLst>
          </p:cNvPr>
          <p:cNvSpPr txBox="1"/>
          <p:nvPr/>
        </p:nvSpPr>
        <p:spPr>
          <a:xfrm>
            <a:off x="342716" y="1761884"/>
            <a:ext cx="2188922" cy="400110"/>
          </a:xfrm>
          <a:prstGeom prst="rect">
            <a:avLst/>
          </a:prstGeom>
          <a:noFill/>
        </p:spPr>
        <p:txBody>
          <a:bodyPr wrap="square" rtlCol="0">
            <a:spAutoFit/>
          </a:bodyPr>
          <a:lstStyle/>
          <a:p>
            <a:pPr algn="ctr"/>
            <a:r>
              <a:rPr lang="en-US" sz="2000" b="1" dirty="0">
                <a:solidFill>
                  <a:srgbClr val="B119AE"/>
                </a:solidFill>
              </a:rPr>
              <a:t>PRE-WORK</a:t>
            </a:r>
          </a:p>
        </p:txBody>
      </p:sp>
    </p:spTree>
    <p:custDataLst>
      <p:tags r:id="rId1"/>
    </p:custDataLst>
    <p:extLst>
      <p:ext uri="{BB962C8B-B14F-4D97-AF65-F5344CB8AC3E}">
        <p14:creationId xmlns:p14="http://schemas.microsoft.com/office/powerpoint/2010/main" val="307693939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2C181F6-09E3-9678-A536-B1062E7882E9}"/>
              </a:ext>
            </a:extLst>
          </p:cNvPr>
          <p:cNvSpPr>
            <a:spLocks noGrp="1"/>
          </p:cNvSpPr>
          <p:nvPr>
            <p:ph type="title"/>
          </p:nvPr>
        </p:nvSpPr>
        <p:spPr/>
        <p:txBody>
          <a:bodyPr/>
          <a:lstStyle/>
          <a:p>
            <a:r>
              <a:rPr lang="en-US" dirty="0"/>
              <a:t>HCP Analysis profile</a:t>
            </a:r>
          </a:p>
        </p:txBody>
      </p:sp>
      <p:sp>
        <p:nvSpPr>
          <p:cNvPr id="5" name="Text Placeholder 4">
            <a:extLst>
              <a:ext uri="{FF2B5EF4-FFF2-40B4-BE49-F238E27FC236}">
                <a16:creationId xmlns:a16="http://schemas.microsoft.com/office/drawing/2014/main" id="{5D6FE877-273E-5215-7B33-C8A85CE7605A}"/>
              </a:ext>
            </a:extLst>
          </p:cNvPr>
          <p:cNvSpPr>
            <a:spLocks noGrp="1"/>
          </p:cNvSpPr>
          <p:nvPr>
            <p:ph type="body" idx="1"/>
          </p:nvPr>
        </p:nvSpPr>
        <p:spPr/>
        <p:txBody>
          <a:bodyPr/>
          <a:lstStyle/>
          <a:p>
            <a:r>
              <a:rPr lang="en-US" dirty="0"/>
              <a:t>Hidden Slide</a:t>
            </a:r>
          </a:p>
        </p:txBody>
      </p:sp>
    </p:spTree>
    <p:extLst>
      <p:ext uri="{BB962C8B-B14F-4D97-AF65-F5344CB8AC3E}">
        <p14:creationId xmlns:p14="http://schemas.microsoft.com/office/powerpoint/2010/main" val="270872287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2C181F6-09E3-9678-A536-B1062E7882E9}"/>
              </a:ext>
            </a:extLst>
          </p:cNvPr>
          <p:cNvSpPr>
            <a:spLocks noGrp="1"/>
          </p:cNvSpPr>
          <p:nvPr>
            <p:ph type="title"/>
          </p:nvPr>
        </p:nvSpPr>
        <p:spPr/>
        <p:txBody>
          <a:bodyPr/>
          <a:lstStyle/>
          <a:p>
            <a:r>
              <a:rPr lang="en-US" dirty="0"/>
              <a:t>GROW WORKSHEET</a:t>
            </a:r>
          </a:p>
        </p:txBody>
      </p:sp>
      <p:sp>
        <p:nvSpPr>
          <p:cNvPr id="5" name="Text Placeholder 4">
            <a:extLst>
              <a:ext uri="{FF2B5EF4-FFF2-40B4-BE49-F238E27FC236}">
                <a16:creationId xmlns:a16="http://schemas.microsoft.com/office/drawing/2014/main" id="{5D6FE877-273E-5215-7B33-C8A85CE7605A}"/>
              </a:ext>
            </a:extLst>
          </p:cNvPr>
          <p:cNvSpPr>
            <a:spLocks noGrp="1"/>
          </p:cNvSpPr>
          <p:nvPr>
            <p:ph type="body" idx="1"/>
          </p:nvPr>
        </p:nvSpPr>
        <p:spPr/>
        <p:txBody>
          <a:bodyPr/>
          <a:lstStyle/>
          <a:p>
            <a:r>
              <a:rPr lang="en-US" dirty="0"/>
              <a:t>Hidden Slide</a:t>
            </a:r>
          </a:p>
        </p:txBody>
      </p:sp>
    </p:spTree>
    <p:extLst>
      <p:ext uri="{BB962C8B-B14F-4D97-AF65-F5344CB8AC3E}">
        <p14:creationId xmlns:p14="http://schemas.microsoft.com/office/powerpoint/2010/main" val="316647950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2C181F6-09E3-9678-A536-B1062E7882E9}"/>
              </a:ext>
            </a:extLst>
          </p:cNvPr>
          <p:cNvSpPr>
            <a:spLocks noGrp="1"/>
          </p:cNvSpPr>
          <p:nvPr>
            <p:ph type="title"/>
          </p:nvPr>
        </p:nvSpPr>
        <p:spPr/>
        <p:txBody>
          <a:bodyPr/>
          <a:lstStyle/>
          <a:p>
            <a:r>
              <a:rPr lang="en-US" dirty="0"/>
              <a:t>Part 3</a:t>
            </a:r>
          </a:p>
        </p:txBody>
      </p:sp>
      <p:sp>
        <p:nvSpPr>
          <p:cNvPr id="5" name="Text Placeholder 4">
            <a:extLst>
              <a:ext uri="{FF2B5EF4-FFF2-40B4-BE49-F238E27FC236}">
                <a16:creationId xmlns:a16="http://schemas.microsoft.com/office/drawing/2014/main" id="{5D6FE877-273E-5215-7B33-C8A85CE7605A}"/>
              </a:ext>
            </a:extLst>
          </p:cNvPr>
          <p:cNvSpPr>
            <a:spLocks noGrp="1"/>
          </p:cNvSpPr>
          <p:nvPr>
            <p:ph type="body" idx="1"/>
          </p:nvPr>
        </p:nvSpPr>
        <p:spPr/>
        <p:txBody>
          <a:bodyPr/>
          <a:lstStyle/>
          <a:p>
            <a:r>
              <a:rPr lang="en-US" dirty="0"/>
              <a:t>Hidden Slide</a:t>
            </a:r>
          </a:p>
        </p:txBody>
      </p:sp>
    </p:spTree>
    <p:extLst>
      <p:ext uri="{BB962C8B-B14F-4D97-AF65-F5344CB8AC3E}">
        <p14:creationId xmlns:p14="http://schemas.microsoft.com/office/powerpoint/2010/main" val="246991217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2C181F6-09E3-9678-A536-B1062E7882E9}"/>
              </a:ext>
            </a:extLst>
          </p:cNvPr>
          <p:cNvSpPr>
            <a:spLocks noGrp="1"/>
          </p:cNvSpPr>
          <p:nvPr>
            <p:ph type="title"/>
          </p:nvPr>
        </p:nvSpPr>
        <p:spPr/>
        <p:txBody>
          <a:bodyPr/>
          <a:lstStyle/>
          <a:p>
            <a:r>
              <a:rPr lang="en-US" dirty="0"/>
              <a:t>OBSERVATION EVALUATION</a:t>
            </a:r>
          </a:p>
        </p:txBody>
      </p:sp>
      <p:sp>
        <p:nvSpPr>
          <p:cNvPr id="5" name="Text Placeholder 4">
            <a:extLst>
              <a:ext uri="{FF2B5EF4-FFF2-40B4-BE49-F238E27FC236}">
                <a16:creationId xmlns:a16="http://schemas.microsoft.com/office/drawing/2014/main" id="{5D6FE877-273E-5215-7B33-C8A85CE7605A}"/>
              </a:ext>
            </a:extLst>
          </p:cNvPr>
          <p:cNvSpPr>
            <a:spLocks noGrp="1"/>
          </p:cNvSpPr>
          <p:nvPr>
            <p:ph type="body" idx="1"/>
          </p:nvPr>
        </p:nvSpPr>
        <p:spPr/>
        <p:txBody>
          <a:bodyPr/>
          <a:lstStyle/>
          <a:p>
            <a:r>
              <a:rPr lang="en-US" dirty="0"/>
              <a:t>Hidden Slide</a:t>
            </a:r>
          </a:p>
        </p:txBody>
      </p:sp>
    </p:spTree>
    <p:extLst>
      <p:ext uri="{BB962C8B-B14F-4D97-AF65-F5344CB8AC3E}">
        <p14:creationId xmlns:p14="http://schemas.microsoft.com/office/powerpoint/2010/main" val="268801824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3">
            <a:extLst>
              <a:ext uri="{FF2B5EF4-FFF2-40B4-BE49-F238E27FC236}">
                <a16:creationId xmlns:a16="http://schemas.microsoft.com/office/drawing/2014/main" id="{B82C335C-C994-1C0C-019D-FFF345BA6A20}"/>
              </a:ext>
            </a:extLst>
          </p:cNvPr>
          <p:cNvSpPr>
            <a:spLocks noGrp="1"/>
          </p:cNvSpPr>
          <p:nvPr>
            <p:ph type="body" sz="half" idx="2"/>
          </p:nvPr>
        </p:nvSpPr>
        <p:spPr>
          <a:xfrm>
            <a:off x="1624820" y="1433745"/>
            <a:ext cx="8942359" cy="3990512"/>
          </a:xfrm>
        </p:spPr>
        <p:txBody>
          <a:bodyPr/>
          <a:lstStyle/>
          <a:p>
            <a:r>
              <a:rPr lang="en-US" dirty="0"/>
              <a:t>KEY TAKEAWAYS</a:t>
            </a:r>
          </a:p>
        </p:txBody>
      </p:sp>
      <p:pic>
        <p:nvPicPr>
          <p:cNvPr id="6" name="Graphic 5" descr="Key outline">
            <a:extLst>
              <a:ext uri="{FF2B5EF4-FFF2-40B4-BE49-F238E27FC236}">
                <a16:creationId xmlns:a16="http://schemas.microsoft.com/office/drawing/2014/main" id="{A71603FD-A47B-D03C-A448-E4403221100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1614185">
            <a:off x="5161251" y="3636939"/>
            <a:ext cx="1869495" cy="1869495"/>
          </a:xfrm>
          <a:prstGeom prst="rect">
            <a:avLst/>
          </a:prstGeom>
        </p:spPr>
      </p:pic>
    </p:spTree>
    <p:extLst>
      <p:ext uri="{BB962C8B-B14F-4D97-AF65-F5344CB8AC3E}">
        <p14:creationId xmlns:p14="http://schemas.microsoft.com/office/powerpoint/2010/main" val="101055559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7309C31-7072-319F-DE08-816D8C008114}"/>
              </a:ext>
            </a:extLst>
          </p:cNvPr>
          <p:cNvSpPr/>
          <p:nvPr/>
        </p:nvSpPr>
        <p:spPr>
          <a:xfrm>
            <a:off x="4396542" y="4608188"/>
            <a:ext cx="3398915" cy="585561"/>
          </a:xfrm>
          <a:prstGeom prst="rect">
            <a:avLst/>
          </a:prstGeom>
          <a:effectLst/>
        </p:spPr>
        <p:txBody>
          <a:bodyPr wrap="square" lIns="92217" tIns="46109" rIns="92217" bIns="46109">
            <a:spAutoFit/>
          </a:bodyPr>
          <a:lstStyle/>
          <a:p>
            <a:pPr algn="ctr">
              <a:spcBef>
                <a:spcPts val="403"/>
              </a:spcBef>
            </a:pPr>
            <a:r>
              <a:rPr lang="en-US" sz="3200" b="1" dirty="0">
                <a:solidFill>
                  <a:schemeClr val="bg1"/>
                </a:solidFill>
                <a:latin typeface="Corbel" panose="020B0503020204020204" pitchFamily="34" charset="0"/>
                <a:cs typeface="Arial" panose="020B0604020202020204" pitchFamily="34" charset="0"/>
              </a:rPr>
              <a:t>DAY 3</a:t>
            </a:r>
            <a:endParaRPr lang="en-US" sz="3200" dirty="0">
              <a:solidFill>
                <a:schemeClr val="bg1"/>
              </a:solidFill>
              <a:latin typeface="Corbel" panose="020B0503020204020204" pitchFamily="34" charset="0"/>
              <a:cs typeface="Arial" panose="020B0604020202020204" pitchFamily="34" charset="0"/>
            </a:endParaRPr>
          </a:p>
        </p:txBody>
      </p:sp>
    </p:spTree>
    <p:extLst>
      <p:ext uri="{BB962C8B-B14F-4D97-AF65-F5344CB8AC3E}">
        <p14:creationId xmlns:p14="http://schemas.microsoft.com/office/powerpoint/2010/main" val="6145685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72C28853-B9EA-DD91-BBA2-DE7B805F8F7B}"/>
              </a:ext>
            </a:extLst>
          </p:cNvPr>
          <p:cNvSpPr/>
          <p:nvPr/>
        </p:nvSpPr>
        <p:spPr>
          <a:xfrm>
            <a:off x="326972" y="1417639"/>
            <a:ext cx="2220410" cy="4653978"/>
          </a:xfrm>
          <a:prstGeom prst="rect">
            <a:avLst/>
          </a:prstGeom>
          <a:solidFill>
            <a:srgbClr val="60D5FD">
              <a:alpha val="14902"/>
            </a:srgbClr>
          </a:solidFill>
          <a:ln w="1905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87E4FC6A-D788-42F3-87E1-78C6B7D6749E}"/>
              </a:ext>
            </a:extLst>
          </p:cNvPr>
          <p:cNvSpPr>
            <a:spLocks noGrp="1"/>
          </p:cNvSpPr>
          <p:nvPr>
            <p:ph type="title"/>
          </p:nvPr>
        </p:nvSpPr>
        <p:spPr/>
        <p:txBody>
          <a:bodyPr>
            <a:normAutofit/>
          </a:bodyPr>
          <a:lstStyle/>
          <a:p>
            <a:r>
              <a:rPr lang="en-US" dirty="0"/>
              <a:t>INTERPRETATION STATIONS</a:t>
            </a:r>
          </a:p>
        </p:txBody>
      </p:sp>
      <p:sp>
        <p:nvSpPr>
          <p:cNvPr id="2" name="TextBox 1">
            <a:extLst>
              <a:ext uri="{FF2B5EF4-FFF2-40B4-BE49-F238E27FC236}">
                <a16:creationId xmlns:a16="http://schemas.microsoft.com/office/drawing/2014/main" id="{4C60D0D0-051B-84B1-703F-8870716B7B45}"/>
              </a:ext>
            </a:extLst>
          </p:cNvPr>
          <p:cNvSpPr txBox="1"/>
          <p:nvPr/>
        </p:nvSpPr>
        <p:spPr>
          <a:xfrm>
            <a:off x="326972" y="2570193"/>
            <a:ext cx="2220410" cy="1107996"/>
          </a:xfrm>
          <a:prstGeom prst="rect">
            <a:avLst/>
          </a:prstGeom>
          <a:noFill/>
        </p:spPr>
        <p:txBody>
          <a:bodyPr wrap="square" rtlCol="0">
            <a:spAutoFit/>
          </a:bodyPr>
          <a:lstStyle/>
          <a:p>
            <a:pPr algn="ctr"/>
            <a:r>
              <a:rPr lang="en-US" sz="2200" b="1" dirty="0">
                <a:solidFill>
                  <a:schemeClr val="tx2"/>
                </a:solidFill>
              </a:rPr>
              <a:t>Choose Your Station</a:t>
            </a:r>
            <a:endParaRPr lang="en-US" sz="2200" dirty="0">
              <a:solidFill>
                <a:schemeClr val="tx2"/>
              </a:solidFill>
            </a:endParaRPr>
          </a:p>
          <a:p>
            <a:pPr algn="ctr"/>
            <a:endParaRPr lang="en-US" sz="2200" dirty="0">
              <a:solidFill>
                <a:schemeClr val="tx2"/>
              </a:solidFill>
            </a:endParaRPr>
          </a:p>
        </p:txBody>
      </p:sp>
      <p:sp>
        <p:nvSpPr>
          <p:cNvPr id="11" name="TextBox 10">
            <a:extLst>
              <a:ext uri="{FF2B5EF4-FFF2-40B4-BE49-F238E27FC236}">
                <a16:creationId xmlns:a16="http://schemas.microsoft.com/office/drawing/2014/main" id="{12B363A5-48B8-54C0-606A-0644D6685936}"/>
              </a:ext>
            </a:extLst>
          </p:cNvPr>
          <p:cNvSpPr txBox="1"/>
          <p:nvPr/>
        </p:nvSpPr>
        <p:spPr>
          <a:xfrm>
            <a:off x="342716" y="3662949"/>
            <a:ext cx="2188922" cy="1200329"/>
          </a:xfrm>
          <a:prstGeom prst="rect">
            <a:avLst/>
          </a:prstGeom>
          <a:noFill/>
        </p:spPr>
        <p:txBody>
          <a:bodyPr wrap="square">
            <a:spAutoFit/>
          </a:bodyPr>
          <a:lstStyle/>
          <a:p>
            <a:pPr marL="0" lvl="0" indent="0" algn="ctr">
              <a:buNone/>
            </a:pPr>
            <a:r>
              <a:rPr lang="en-US" dirty="0">
                <a:latin typeface="Calibri" panose="020F0502020204030204" pitchFamily="34" charset="0"/>
                <a:cs typeface="Calibri" panose="020F0502020204030204" pitchFamily="34" charset="0"/>
              </a:rPr>
              <a:t>Go to one of the Interpretation Stations around the room.</a:t>
            </a:r>
          </a:p>
        </p:txBody>
      </p:sp>
      <p:sp>
        <p:nvSpPr>
          <p:cNvPr id="9" name="Oval 8">
            <a:extLst>
              <a:ext uri="{FF2B5EF4-FFF2-40B4-BE49-F238E27FC236}">
                <a16:creationId xmlns:a16="http://schemas.microsoft.com/office/drawing/2014/main" id="{53C96E18-FA88-DADB-D514-6200E9F7ABD1}"/>
              </a:ext>
            </a:extLst>
          </p:cNvPr>
          <p:cNvSpPr/>
          <p:nvPr/>
        </p:nvSpPr>
        <p:spPr>
          <a:xfrm>
            <a:off x="1051168" y="1668495"/>
            <a:ext cx="794801" cy="794801"/>
          </a:xfrm>
          <a:prstGeom prst="ellipse">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5" name="Group 4">
            <a:extLst>
              <a:ext uri="{FF2B5EF4-FFF2-40B4-BE49-F238E27FC236}">
                <a16:creationId xmlns:a16="http://schemas.microsoft.com/office/drawing/2014/main" id="{437DF3D4-3C8E-AB7A-88C7-30C0D4579C5B}"/>
              </a:ext>
            </a:extLst>
          </p:cNvPr>
          <p:cNvGrpSpPr>
            <a:grpSpLocks noChangeAspect="1"/>
          </p:cNvGrpSpPr>
          <p:nvPr/>
        </p:nvGrpSpPr>
        <p:grpSpPr>
          <a:xfrm>
            <a:off x="1211687" y="1893373"/>
            <a:ext cx="549734" cy="415685"/>
            <a:chOff x="7668483" y="1825629"/>
            <a:chExt cx="680405" cy="474269"/>
          </a:xfrm>
          <a:solidFill>
            <a:schemeClr val="bg2"/>
          </a:solidFill>
        </p:grpSpPr>
        <p:sp>
          <p:nvSpPr>
            <p:cNvPr id="6" name="Diagonal Stripe 5">
              <a:extLst>
                <a:ext uri="{FF2B5EF4-FFF2-40B4-BE49-F238E27FC236}">
                  <a16:creationId xmlns:a16="http://schemas.microsoft.com/office/drawing/2014/main" id="{C43B9F6D-DAB8-C6C1-B5F6-488F7B19FBC3}"/>
                </a:ext>
              </a:extLst>
            </p:cNvPr>
            <p:cNvSpPr/>
            <p:nvPr/>
          </p:nvSpPr>
          <p:spPr>
            <a:xfrm rot="20845198">
              <a:off x="7868161" y="1825629"/>
              <a:ext cx="480727" cy="414011"/>
            </a:xfrm>
            <a:prstGeom prst="diagStripe">
              <a:avLst>
                <a:gd name="adj" fmla="val 67844"/>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Diagonal Stripe 6">
              <a:extLst>
                <a:ext uri="{FF2B5EF4-FFF2-40B4-BE49-F238E27FC236}">
                  <a16:creationId xmlns:a16="http://schemas.microsoft.com/office/drawing/2014/main" id="{6875A3F8-0F49-0419-537A-0692E5424281}"/>
                </a:ext>
              </a:extLst>
            </p:cNvPr>
            <p:cNvSpPr/>
            <p:nvPr/>
          </p:nvSpPr>
          <p:spPr>
            <a:xfrm rot="21169006" flipH="1">
              <a:off x="7668483" y="2016452"/>
              <a:ext cx="241237" cy="283446"/>
            </a:xfrm>
            <a:prstGeom prst="diagStripe">
              <a:avLst>
                <a:gd name="adj" fmla="val 51306"/>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21" name="Rectangle 20">
            <a:extLst>
              <a:ext uri="{FF2B5EF4-FFF2-40B4-BE49-F238E27FC236}">
                <a16:creationId xmlns:a16="http://schemas.microsoft.com/office/drawing/2014/main" id="{8FA0F460-FD60-B869-9099-BDB00D9423AC}"/>
              </a:ext>
            </a:extLst>
          </p:cNvPr>
          <p:cNvSpPr/>
          <p:nvPr/>
        </p:nvSpPr>
        <p:spPr>
          <a:xfrm>
            <a:off x="2682565" y="1417639"/>
            <a:ext cx="2220410" cy="4653978"/>
          </a:xfrm>
          <a:prstGeom prst="rect">
            <a:avLst/>
          </a:prstGeom>
          <a:solidFill>
            <a:srgbClr val="60D5FD">
              <a:alpha val="14902"/>
            </a:srgbClr>
          </a:solidFill>
          <a:ln w="1905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F62640A7-E501-47C1-0423-98BA2732160C}"/>
              </a:ext>
            </a:extLst>
          </p:cNvPr>
          <p:cNvSpPr txBox="1"/>
          <p:nvPr/>
        </p:nvSpPr>
        <p:spPr>
          <a:xfrm>
            <a:off x="2682565" y="2734785"/>
            <a:ext cx="2220410" cy="769441"/>
          </a:xfrm>
          <a:prstGeom prst="rect">
            <a:avLst/>
          </a:prstGeom>
          <a:noFill/>
        </p:spPr>
        <p:txBody>
          <a:bodyPr wrap="square" rtlCol="0">
            <a:spAutoFit/>
          </a:bodyPr>
          <a:lstStyle/>
          <a:p>
            <a:pPr algn="ctr"/>
            <a:r>
              <a:rPr lang="en-US" sz="2200" b="1" dirty="0">
                <a:solidFill>
                  <a:schemeClr val="tx2"/>
                </a:solidFill>
              </a:rPr>
              <a:t>Review</a:t>
            </a:r>
            <a:endParaRPr lang="en-US" sz="2200" dirty="0">
              <a:solidFill>
                <a:schemeClr val="tx2"/>
              </a:solidFill>
            </a:endParaRPr>
          </a:p>
          <a:p>
            <a:pPr algn="ctr"/>
            <a:endParaRPr lang="en-US" sz="2200" dirty="0">
              <a:solidFill>
                <a:schemeClr val="tx2"/>
              </a:solidFill>
            </a:endParaRPr>
          </a:p>
        </p:txBody>
      </p:sp>
      <p:sp>
        <p:nvSpPr>
          <p:cNvPr id="23" name="TextBox 22">
            <a:extLst>
              <a:ext uri="{FF2B5EF4-FFF2-40B4-BE49-F238E27FC236}">
                <a16:creationId xmlns:a16="http://schemas.microsoft.com/office/drawing/2014/main" id="{26B232EC-A67D-EDB6-40B3-B29F227CE783}"/>
              </a:ext>
            </a:extLst>
          </p:cNvPr>
          <p:cNvSpPr txBox="1"/>
          <p:nvPr/>
        </p:nvSpPr>
        <p:spPr>
          <a:xfrm>
            <a:off x="2716597" y="3644002"/>
            <a:ext cx="2188922" cy="1200329"/>
          </a:xfrm>
          <a:prstGeom prst="rect">
            <a:avLst/>
          </a:prstGeom>
          <a:noFill/>
        </p:spPr>
        <p:txBody>
          <a:bodyPr wrap="square">
            <a:spAutoFit/>
          </a:bodyPr>
          <a:lstStyle/>
          <a:p>
            <a:pPr marL="0" lvl="0" indent="0" algn="ctr">
              <a:buNone/>
            </a:pPr>
            <a:r>
              <a:rPr lang="en-US" dirty="0">
                <a:latin typeface="Calibri" panose="020F0502020204030204" pitchFamily="34" charset="0"/>
                <a:cs typeface="Calibri" panose="020F0502020204030204" pitchFamily="34" charset="0"/>
              </a:rPr>
              <a:t>Read the imaging/test results present at your station.</a:t>
            </a:r>
          </a:p>
        </p:txBody>
      </p:sp>
      <p:sp>
        <p:nvSpPr>
          <p:cNvPr id="26" name="Oval 25">
            <a:extLst>
              <a:ext uri="{FF2B5EF4-FFF2-40B4-BE49-F238E27FC236}">
                <a16:creationId xmlns:a16="http://schemas.microsoft.com/office/drawing/2014/main" id="{FC9D1DBF-0205-4721-8A22-6F3237BAD430}"/>
              </a:ext>
            </a:extLst>
          </p:cNvPr>
          <p:cNvSpPr/>
          <p:nvPr/>
        </p:nvSpPr>
        <p:spPr>
          <a:xfrm>
            <a:off x="3403646" y="1668494"/>
            <a:ext cx="794801" cy="794801"/>
          </a:xfrm>
          <a:prstGeom prst="ellipse">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3" name="Graphic 12" descr="Magnifying glass with solid fill">
            <a:extLst>
              <a:ext uri="{FF2B5EF4-FFF2-40B4-BE49-F238E27FC236}">
                <a16:creationId xmlns:a16="http://schemas.microsoft.com/office/drawing/2014/main" id="{16E316F7-CD14-2837-BDAF-9EC58A5127E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527183" y="1787055"/>
            <a:ext cx="557678" cy="557678"/>
          </a:xfrm>
          <a:prstGeom prst="rect">
            <a:avLst/>
          </a:prstGeom>
        </p:spPr>
      </p:pic>
      <p:sp>
        <p:nvSpPr>
          <p:cNvPr id="32" name="Rectangle 31">
            <a:extLst>
              <a:ext uri="{FF2B5EF4-FFF2-40B4-BE49-F238E27FC236}">
                <a16:creationId xmlns:a16="http://schemas.microsoft.com/office/drawing/2014/main" id="{34BB0771-16E1-654F-99D1-871671C83BAB}"/>
              </a:ext>
            </a:extLst>
          </p:cNvPr>
          <p:cNvSpPr/>
          <p:nvPr/>
        </p:nvSpPr>
        <p:spPr>
          <a:xfrm>
            <a:off x="5025197" y="1417639"/>
            <a:ext cx="2220410" cy="4653978"/>
          </a:xfrm>
          <a:prstGeom prst="rect">
            <a:avLst/>
          </a:prstGeom>
          <a:solidFill>
            <a:srgbClr val="60D5FD">
              <a:alpha val="14902"/>
            </a:srgbClr>
          </a:solidFill>
          <a:ln w="1905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2523C89F-565D-9862-6483-E35CF4D2B320}"/>
              </a:ext>
            </a:extLst>
          </p:cNvPr>
          <p:cNvSpPr txBox="1"/>
          <p:nvPr/>
        </p:nvSpPr>
        <p:spPr>
          <a:xfrm>
            <a:off x="5025197" y="2570193"/>
            <a:ext cx="2220410" cy="1107996"/>
          </a:xfrm>
          <a:prstGeom prst="rect">
            <a:avLst/>
          </a:prstGeom>
          <a:noFill/>
        </p:spPr>
        <p:txBody>
          <a:bodyPr wrap="square" rtlCol="0">
            <a:spAutoFit/>
          </a:bodyPr>
          <a:lstStyle/>
          <a:p>
            <a:pPr lvl="0" algn="ctr">
              <a:buFont typeface="Arial"/>
              <a:buNone/>
            </a:pPr>
            <a:r>
              <a:rPr lang="en-US" sz="2200" b="1" dirty="0">
                <a:solidFill>
                  <a:schemeClr val="tx2"/>
                </a:solidFill>
              </a:rPr>
              <a:t>Discuss &amp; Conclude</a:t>
            </a:r>
            <a:endParaRPr lang="en-US" sz="2200" dirty="0">
              <a:solidFill>
                <a:schemeClr val="tx2"/>
              </a:solidFill>
            </a:endParaRPr>
          </a:p>
          <a:p>
            <a:pPr algn="ctr"/>
            <a:endParaRPr lang="en-US" sz="2200" dirty="0">
              <a:solidFill>
                <a:schemeClr val="tx2"/>
              </a:solidFill>
            </a:endParaRPr>
          </a:p>
        </p:txBody>
      </p:sp>
      <p:sp>
        <p:nvSpPr>
          <p:cNvPr id="34" name="TextBox 33">
            <a:extLst>
              <a:ext uri="{FF2B5EF4-FFF2-40B4-BE49-F238E27FC236}">
                <a16:creationId xmlns:a16="http://schemas.microsoft.com/office/drawing/2014/main" id="{86CCA686-2E37-11E7-9C18-33BD7425425D}"/>
              </a:ext>
            </a:extLst>
          </p:cNvPr>
          <p:cNvSpPr txBox="1"/>
          <p:nvPr/>
        </p:nvSpPr>
        <p:spPr>
          <a:xfrm>
            <a:off x="5067240" y="3504226"/>
            <a:ext cx="2200974" cy="2400657"/>
          </a:xfrm>
          <a:prstGeom prst="rect">
            <a:avLst/>
          </a:prstGeom>
          <a:noFill/>
        </p:spPr>
        <p:txBody>
          <a:bodyPr wrap="square">
            <a:spAutoFit/>
          </a:bodyPr>
          <a:lstStyle/>
          <a:p>
            <a:pPr marL="0" lvl="0" indent="0" algn="ctr">
              <a:buNone/>
            </a:pPr>
            <a:r>
              <a:rPr lang="en-US" sz="1500" dirty="0">
                <a:latin typeface="Calibri" panose="020F0502020204030204" pitchFamily="34" charset="0"/>
                <a:cs typeface="Calibri" panose="020F0502020204030204" pitchFamily="34" charset="0"/>
              </a:rPr>
              <a:t>After discussion with your station colleagues, record your observations and any conclusions you have drawn from this data. Also, discuss and record what an HCP should present to the corresponding patient based on this data.</a:t>
            </a:r>
          </a:p>
        </p:txBody>
      </p:sp>
      <p:cxnSp>
        <p:nvCxnSpPr>
          <p:cNvPr id="36" name="Straight Connector 35">
            <a:extLst>
              <a:ext uri="{FF2B5EF4-FFF2-40B4-BE49-F238E27FC236}">
                <a16:creationId xmlns:a16="http://schemas.microsoft.com/office/drawing/2014/main" id="{FA5CD66F-115D-DBCB-37E5-AF54AD558A38}"/>
              </a:ext>
            </a:extLst>
          </p:cNvPr>
          <p:cNvCxnSpPr>
            <a:cxnSpLocks/>
          </p:cNvCxnSpPr>
          <p:nvPr/>
        </p:nvCxnSpPr>
        <p:spPr>
          <a:xfrm>
            <a:off x="5874982" y="3474726"/>
            <a:ext cx="551764" cy="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41" name="Rectangle 40">
            <a:extLst>
              <a:ext uri="{FF2B5EF4-FFF2-40B4-BE49-F238E27FC236}">
                <a16:creationId xmlns:a16="http://schemas.microsoft.com/office/drawing/2014/main" id="{D8E5ECEC-CF70-C40D-21CD-AD4FD4BB6D6E}"/>
              </a:ext>
            </a:extLst>
          </p:cNvPr>
          <p:cNvSpPr/>
          <p:nvPr/>
        </p:nvSpPr>
        <p:spPr>
          <a:xfrm>
            <a:off x="7344214" y="1417639"/>
            <a:ext cx="2220410" cy="4653978"/>
          </a:xfrm>
          <a:prstGeom prst="rect">
            <a:avLst/>
          </a:prstGeom>
          <a:solidFill>
            <a:srgbClr val="60D5FD">
              <a:alpha val="14902"/>
            </a:srgbClr>
          </a:solidFill>
          <a:ln w="1905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TextBox 41">
            <a:extLst>
              <a:ext uri="{FF2B5EF4-FFF2-40B4-BE49-F238E27FC236}">
                <a16:creationId xmlns:a16="http://schemas.microsoft.com/office/drawing/2014/main" id="{9C35EF5B-580E-2DE2-53F0-A0753B945D61}"/>
              </a:ext>
            </a:extLst>
          </p:cNvPr>
          <p:cNvSpPr txBox="1"/>
          <p:nvPr/>
        </p:nvSpPr>
        <p:spPr>
          <a:xfrm>
            <a:off x="7344214" y="2789649"/>
            <a:ext cx="2220410" cy="769441"/>
          </a:xfrm>
          <a:prstGeom prst="rect">
            <a:avLst/>
          </a:prstGeom>
          <a:noFill/>
        </p:spPr>
        <p:txBody>
          <a:bodyPr wrap="square" rtlCol="0">
            <a:spAutoFit/>
          </a:bodyPr>
          <a:lstStyle/>
          <a:p>
            <a:pPr algn="ctr"/>
            <a:r>
              <a:rPr lang="en-US" sz="2200" b="1" dirty="0">
                <a:solidFill>
                  <a:schemeClr val="tx2"/>
                </a:solidFill>
              </a:rPr>
              <a:t>Present</a:t>
            </a:r>
            <a:endParaRPr lang="en-US" sz="2200" dirty="0">
              <a:solidFill>
                <a:schemeClr val="tx2"/>
              </a:solidFill>
            </a:endParaRPr>
          </a:p>
          <a:p>
            <a:pPr algn="ctr"/>
            <a:endParaRPr lang="en-US" sz="2200" dirty="0">
              <a:solidFill>
                <a:schemeClr val="tx2"/>
              </a:solidFill>
            </a:endParaRPr>
          </a:p>
        </p:txBody>
      </p:sp>
      <p:sp>
        <p:nvSpPr>
          <p:cNvPr id="43" name="TextBox 42">
            <a:extLst>
              <a:ext uri="{FF2B5EF4-FFF2-40B4-BE49-F238E27FC236}">
                <a16:creationId xmlns:a16="http://schemas.microsoft.com/office/drawing/2014/main" id="{BA41F84E-F02A-D877-743C-DC6A008282CA}"/>
              </a:ext>
            </a:extLst>
          </p:cNvPr>
          <p:cNvSpPr txBox="1"/>
          <p:nvPr/>
        </p:nvSpPr>
        <p:spPr>
          <a:xfrm>
            <a:off x="7358069" y="3638319"/>
            <a:ext cx="2188922" cy="1200329"/>
          </a:xfrm>
          <a:prstGeom prst="rect">
            <a:avLst/>
          </a:prstGeom>
          <a:noFill/>
        </p:spPr>
        <p:txBody>
          <a:bodyPr wrap="square">
            <a:spAutoFit/>
          </a:bodyPr>
          <a:lstStyle/>
          <a:p>
            <a:pPr marL="0" lvl="0" indent="0" algn="ctr">
              <a:buNone/>
            </a:pPr>
            <a:r>
              <a:rPr lang="en-US" dirty="0">
                <a:latin typeface="Calibri" panose="020F0502020204030204" pitchFamily="34" charset="0"/>
                <a:cs typeface="Calibri" panose="020F0502020204030204" pitchFamily="34" charset="0"/>
              </a:rPr>
              <a:t>As a station cohort, present your conclusions to the station SME.</a:t>
            </a:r>
          </a:p>
        </p:txBody>
      </p:sp>
      <p:sp>
        <p:nvSpPr>
          <p:cNvPr id="46" name="Oval 45">
            <a:extLst>
              <a:ext uri="{FF2B5EF4-FFF2-40B4-BE49-F238E27FC236}">
                <a16:creationId xmlns:a16="http://schemas.microsoft.com/office/drawing/2014/main" id="{6F0879EE-6707-D55F-0722-B61C91B98066}"/>
              </a:ext>
            </a:extLst>
          </p:cNvPr>
          <p:cNvSpPr/>
          <p:nvPr/>
        </p:nvSpPr>
        <p:spPr>
          <a:xfrm>
            <a:off x="5756308" y="1664431"/>
            <a:ext cx="794801" cy="794801"/>
          </a:xfrm>
          <a:prstGeom prst="ellipse">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0" name="Rectangle 59">
            <a:extLst>
              <a:ext uri="{FF2B5EF4-FFF2-40B4-BE49-F238E27FC236}">
                <a16:creationId xmlns:a16="http://schemas.microsoft.com/office/drawing/2014/main" id="{BD13D8B2-1AEC-344F-6137-8E2541AC84BA}"/>
              </a:ext>
            </a:extLst>
          </p:cNvPr>
          <p:cNvSpPr/>
          <p:nvPr/>
        </p:nvSpPr>
        <p:spPr>
          <a:xfrm>
            <a:off x="9669706" y="1417639"/>
            <a:ext cx="2220410" cy="4653978"/>
          </a:xfrm>
          <a:prstGeom prst="rect">
            <a:avLst/>
          </a:prstGeom>
          <a:solidFill>
            <a:srgbClr val="60D5FD">
              <a:alpha val="14902"/>
            </a:srgbClr>
          </a:solidFill>
          <a:ln w="1905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1" name="TextBox 60">
            <a:extLst>
              <a:ext uri="{FF2B5EF4-FFF2-40B4-BE49-F238E27FC236}">
                <a16:creationId xmlns:a16="http://schemas.microsoft.com/office/drawing/2014/main" id="{8D42DC98-309E-B545-584F-76720DFEEA40}"/>
              </a:ext>
            </a:extLst>
          </p:cNvPr>
          <p:cNvSpPr txBox="1"/>
          <p:nvPr/>
        </p:nvSpPr>
        <p:spPr>
          <a:xfrm>
            <a:off x="9669706" y="2570193"/>
            <a:ext cx="2220410" cy="1107996"/>
          </a:xfrm>
          <a:prstGeom prst="rect">
            <a:avLst/>
          </a:prstGeom>
          <a:noFill/>
        </p:spPr>
        <p:txBody>
          <a:bodyPr wrap="square" rtlCol="0">
            <a:spAutoFit/>
          </a:bodyPr>
          <a:lstStyle/>
          <a:p>
            <a:pPr lvl="0" algn="ctr"/>
            <a:r>
              <a:rPr lang="en-US" sz="2200" b="1" dirty="0">
                <a:solidFill>
                  <a:schemeClr val="tx2"/>
                </a:solidFill>
              </a:rPr>
              <a:t>Rotate &amp; </a:t>
            </a:r>
          </a:p>
          <a:p>
            <a:pPr lvl="0" algn="ctr"/>
            <a:r>
              <a:rPr lang="en-US" sz="2200" b="1" dirty="0">
                <a:solidFill>
                  <a:schemeClr val="tx2"/>
                </a:solidFill>
              </a:rPr>
              <a:t>Repeat</a:t>
            </a:r>
          </a:p>
          <a:p>
            <a:pPr algn="ctr"/>
            <a:endParaRPr lang="en-US" sz="2200" dirty="0">
              <a:solidFill>
                <a:schemeClr val="tx2"/>
              </a:solidFill>
            </a:endParaRPr>
          </a:p>
        </p:txBody>
      </p:sp>
      <p:sp>
        <p:nvSpPr>
          <p:cNvPr id="62" name="TextBox 61">
            <a:extLst>
              <a:ext uri="{FF2B5EF4-FFF2-40B4-BE49-F238E27FC236}">
                <a16:creationId xmlns:a16="http://schemas.microsoft.com/office/drawing/2014/main" id="{5A5F20C7-C52D-A959-4884-591D3824CC2F}"/>
              </a:ext>
            </a:extLst>
          </p:cNvPr>
          <p:cNvSpPr txBox="1"/>
          <p:nvPr/>
        </p:nvSpPr>
        <p:spPr>
          <a:xfrm>
            <a:off x="9683561" y="3656607"/>
            <a:ext cx="2188922" cy="1200329"/>
          </a:xfrm>
          <a:prstGeom prst="rect">
            <a:avLst/>
          </a:prstGeom>
          <a:noFill/>
        </p:spPr>
        <p:txBody>
          <a:bodyPr wrap="square">
            <a:spAutoFit/>
          </a:bodyPr>
          <a:lstStyle/>
          <a:p>
            <a:pPr marL="0" lvl="0" indent="0" algn="ctr">
              <a:buNone/>
            </a:pPr>
            <a:r>
              <a:rPr lang="en-US" dirty="0">
                <a:latin typeface="Calibri" panose="020F0502020204030204" pitchFamily="34" charset="0"/>
                <a:cs typeface="Calibri" panose="020F0502020204030204" pitchFamily="34" charset="0"/>
              </a:rPr>
              <a:t>Rotate to the next station and repeat this process with that station’s data.</a:t>
            </a:r>
          </a:p>
        </p:txBody>
      </p:sp>
      <p:cxnSp>
        <p:nvCxnSpPr>
          <p:cNvPr id="65" name="Straight Connector 64">
            <a:extLst>
              <a:ext uri="{FF2B5EF4-FFF2-40B4-BE49-F238E27FC236}">
                <a16:creationId xmlns:a16="http://schemas.microsoft.com/office/drawing/2014/main" id="{FFA3B5C3-4C48-4716-4E26-70C81888D9FC}"/>
              </a:ext>
            </a:extLst>
          </p:cNvPr>
          <p:cNvCxnSpPr>
            <a:cxnSpLocks/>
          </p:cNvCxnSpPr>
          <p:nvPr/>
        </p:nvCxnSpPr>
        <p:spPr>
          <a:xfrm>
            <a:off x="8203654" y="3474726"/>
            <a:ext cx="551764" cy="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66" name="Straight Connector 65">
            <a:extLst>
              <a:ext uri="{FF2B5EF4-FFF2-40B4-BE49-F238E27FC236}">
                <a16:creationId xmlns:a16="http://schemas.microsoft.com/office/drawing/2014/main" id="{2E26DCEE-656C-69FA-97B2-195A9B58CDB7}"/>
              </a:ext>
            </a:extLst>
          </p:cNvPr>
          <p:cNvCxnSpPr>
            <a:cxnSpLocks/>
          </p:cNvCxnSpPr>
          <p:nvPr/>
        </p:nvCxnSpPr>
        <p:spPr>
          <a:xfrm>
            <a:off x="10495750" y="3474726"/>
            <a:ext cx="551764" cy="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67" name="Straight Connector 66">
            <a:extLst>
              <a:ext uri="{FF2B5EF4-FFF2-40B4-BE49-F238E27FC236}">
                <a16:creationId xmlns:a16="http://schemas.microsoft.com/office/drawing/2014/main" id="{DD818843-E866-4DE8-8058-9D76F7F9E701}"/>
              </a:ext>
            </a:extLst>
          </p:cNvPr>
          <p:cNvCxnSpPr>
            <a:cxnSpLocks/>
          </p:cNvCxnSpPr>
          <p:nvPr/>
        </p:nvCxnSpPr>
        <p:spPr>
          <a:xfrm>
            <a:off x="1172510" y="3474726"/>
            <a:ext cx="551764" cy="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68" name="Straight Connector 67">
            <a:extLst>
              <a:ext uri="{FF2B5EF4-FFF2-40B4-BE49-F238E27FC236}">
                <a16:creationId xmlns:a16="http://schemas.microsoft.com/office/drawing/2014/main" id="{E4260B88-FFBF-B51E-46D9-BD4389303A89}"/>
              </a:ext>
            </a:extLst>
          </p:cNvPr>
          <p:cNvCxnSpPr>
            <a:cxnSpLocks/>
          </p:cNvCxnSpPr>
          <p:nvPr/>
        </p:nvCxnSpPr>
        <p:spPr>
          <a:xfrm>
            <a:off x="3464606" y="3474726"/>
            <a:ext cx="551764" cy="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71" name="Oval 70">
            <a:extLst>
              <a:ext uri="{FF2B5EF4-FFF2-40B4-BE49-F238E27FC236}">
                <a16:creationId xmlns:a16="http://schemas.microsoft.com/office/drawing/2014/main" id="{93BB5C8F-0C10-2DB2-96CB-41CB2C963064}"/>
              </a:ext>
            </a:extLst>
          </p:cNvPr>
          <p:cNvSpPr/>
          <p:nvPr/>
        </p:nvSpPr>
        <p:spPr>
          <a:xfrm>
            <a:off x="8049033" y="1668430"/>
            <a:ext cx="794801" cy="794801"/>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2" name="Oval 71">
            <a:extLst>
              <a:ext uri="{FF2B5EF4-FFF2-40B4-BE49-F238E27FC236}">
                <a16:creationId xmlns:a16="http://schemas.microsoft.com/office/drawing/2014/main" id="{ACD9E4F0-3237-943D-F365-52032C7FF746}"/>
              </a:ext>
            </a:extLst>
          </p:cNvPr>
          <p:cNvSpPr/>
          <p:nvPr/>
        </p:nvSpPr>
        <p:spPr>
          <a:xfrm>
            <a:off x="10394748" y="1664431"/>
            <a:ext cx="794801" cy="794801"/>
          </a:xfrm>
          <a:prstGeom prst="ellipse">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5" name="Graphic 14" descr="Chat with solid fill">
            <a:extLst>
              <a:ext uri="{FF2B5EF4-FFF2-40B4-BE49-F238E27FC236}">
                <a16:creationId xmlns:a16="http://schemas.microsoft.com/office/drawing/2014/main" id="{3A2A13FD-F352-07A2-5B5C-88F96C5B2FD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847748" y="1775094"/>
            <a:ext cx="639958" cy="639958"/>
          </a:xfrm>
          <a:prstGeom prst="rect">
            <a:avLst/>
          </a:prstGeom>
        </p:spPr>
      </p:pic>
      <p:sp>
        <p:nvSpPr>
          <p:cNvPr id="16" name="Freeform 31">
            <a:extLst>
              <a:ext uri="{FF2B5EF4-FFF2-40B4-BE49-F238E27FC236}">
                <a16:creationId xmlns:a16="http://schemas.microsoft.com/office/drawing/2014/main" id="{063884A1-E2F7-B761-08F2-B4BE50119807}"/>
              </a:ext>
            </a:extLst>
          </p:cNvPr>
          <p:cNvSpPr>
            <a:spLocks noChangeAspect="1" noEditPoints="1"/>
          </p:cNvSpPr>
          <p:nvPr/>
        </p:nvSpPr>
        <p:spPr bwMode="auto">
          <a:xfrm>
            <a:off x="8050803" y="1678749"/>
            <a:ext cx="793031" cy="794801"/>
          </a:xfrm>
          <a:custGeom>
            <a:avLst/>
            <a:gdLst>
              <a:gd name="T0" fmla="*/ 140 w 280"/>
              <a:gd name="T1" fmla="*/ 0 h 280"/>
              <a:gd name="T2" fmla="*/ 0 w 280"/>
              <a:gd name="T3" fmla="*/ 140 h 280"/>
              <a:gd name="T4" fmla="*/ 140 w 280"/>
              <a:gd name="T5" fmla="*/ 280 h 280"/>
              <a:gd name="T6" fmla="*/ 280 w 280"/>
              <a:gd name="T7" fmla="*/ 140 h 280"/>
              <a:gd name="T8" fmla="*/ 140 w 280"/>
              <a:gd name="T9" fmla="*/ 0 h 280"/>
              <a:gd name="T10" fmla="*/ 185 w 280"/>
              <a:gd name="T11" fmla="*/ 69 h 280"/>
              <a:gd name="T12" fmla="*/ 211 w 280"/>
              <a:gd name="T13" fmla="*/ 95 h 280"/>
              <a:gd name="T14" fmla="*/ 185 w 280"/>
              <a:gd name="T15" fmla="*/ 122 h 280"/>
              <a:gd name="T16" fmla="*/ 174 w 280"/>
              <a:gd name="T17" fmla="*/ 119 h 280"/>
              <a:gd name="T18" fmla="*/ 158 w 280"/>
              <a:gd name="T19" fmla="*/ 95 h 280"/>
              <a:gd name="T20" fmla="*/ 185 w 280"/>
              <a:gd name="T21" fmla="*/ 69 h 280"/>
              <a:gd name="T22" fmla="*/ 141 w 280"/>
              <a:gd name="T23" fmla="*/ 96 h 280"/>
              <a:gd name="T24" fmla="*/ 167 w 280"/>
              <a:gd name="T25" fmla="*/ 123 h 280"/>
              <a:gd name="T26" fmla="*/ 141 w 280"/>
              <a:gd name="T27" fmla="*/ 149 h 280"/>
              <a:gd name="T28" fmla="*/ 115 w 280"/>
              <a:gd name="T29" fmla="*/ 123 h 280"/>
              <a:gd name="T30" fmla="*/ 141 w 280"/>
              <a:gd name="T31" fmla="*/ 96 h 280"/>
              <a:gd name="T32" fmla="*/ 95 w 280"/>
              <a:gd name="T33" fmla="*/ 69 h 280"/>
              <a:gd name="T34" fmla="*/ 121 w 280"/>
              <a:gd name="T35" fmla="*/ 95 h 280"/>
              <a:gd name="T36" fmla="*/ 121 w 280"/>
              <a:gd name="T37" fmla="*/ 97 h 280"/>
              <a:gd name="T38" fmla="*/ 109 w 280"/>
              <a:gd name="T39" fmla="*/ 118 h 280"/>
              <a:gd name="T40" fmla="*/ 95 w 280"/>
              <a:gd name="T41" fmla="*/ 122 h 280"/>
              <a:gd name="T42" fmla="*/ 68 w 280"/>
              <a:gd name="T43" fmla="*/ 95 h 280"/>
              <a:gd name="T44" fmla="*/ 95 w 280"/>
              <a:gd name="T45" fmla="*/ 69 h 280"/>
              <a:gd name="T46" fmla="*/ 90 w 280"/>
              <a:gd name="T47" fmla="*/ 193 h 280"/>
              <a:gd name="T48" fmla="*/ 52 w 280"/>
              <a:gd name="T49" fmla="*/ 186 h 280"/>
              <a:gd name="T50" fmla="*/ 50 w 280"/>
              <a:gd name="T51" fmla="*/ 185 h 280"/>
              <a:gd name="T52" fmla="*/ 50 w 280"/>
              <a:gd name="T53" fmla="*/ 185 h 280"/>
              <a:gd name="T54" fmla="*/ 50 w 280"/>
              <a:gd name="T55" fmla="*/ 157 h 280"/>
              <a:gd name="T56" fmla="*/ 84 w 280"/>
              <a:gd name="T57" fmla="*/ 124 h 280"/>
              <a:gd name="T58" fmla="*/ 106 w 280"/>
              <a:gd name="T59" fmla="*/ 124 h 280"/>
              <a:gd name="T60" fmla="*/ 108 w 280"/>
              <a:gd name="T61" fmla="*/ 124 h 280"/>
              <a:gd name="T62" fmla="*/ 118 w 280"/>
              <a:gd name="T63" fmla="*/ 146 h 280"/>
              <a:gd name="T64" fmla="*/ 90 w 280"/>
              <a:gd name="T65" fmla="*/ 185 h 280"/>
              <a:gd name="T66" fmla="*/ 90 w 280"/>
              <a:gd name="T67" fmla="*/ 193 h 280"/>
              <a:gd name="T68" fmla="*/ 186 w 280"/>
              <a:gd name="T69" fmla="*/ 212 h 280"/>
              <a:gd name="T70" fmla="*/ 186 w 280"/>
              <a:gd name="T71" fmla="*/ 212 h 280"/>
              <a:gd name="T72" fmla="*/ 184 w 280"/>
              <a:gd name="T73" fmla="*/ 213 h 280"/>
              <a:gd name="T74" fmla="*/ 144 w 280"/>
              <a:gd name="T75" fmla="*/ 220 h 280"/>
              <a:gd name="T76" fmla="*/ 98 w 280"/>
              <a:gd name="T77" fmla="*/ 213 h 280"/>
              <a:gd name="T78" fmla="*/ 96 w 280"/>
              <a:gd name="T79" fmla="*/ 212 h 280"/>
              <a:gd name="T80" fmla="*/ 96 w 280"/>
              <a:gd name="T81" fmla="*/ 212 h 280"/>
              <a:gd name="T82" fmla="*/ 96 w 280"/>
              <a:gd name="T83" fmla="*/ 185 h 280"/>
              <a:gd name="T84" fmla="*/ 130 w 280"/>
              <a:gd name="T85" fmla="*/ 151 h 280"/>
              <a:gd name="T86" fmla="*/ 152 w 280"/>
              <a:gd name="T87" fmla="*/ 151 h 280"/>
              <a:gd name="T88" fmla="*/ 186 w 280"/>
              <a:gd name="T89" fmla="*/ 185 h 280"/>
              <a:gd name="T90" fmla="*/ 186 w 280"/>
              <a:gd name="T91" fmla="*/ 212 h 280"/>
              <a:gd name="T92" fmla="*/ 230 w 280"/>
              <a:gd name="T93" fmla="*/ 185 h 280"/>
              <a:gd name="T94" fmla="*/ 230 w 280"/>
              <a:gd name="T95" fmla="*/ 185 h 280"/>
              <a:gd name="T96" fmla="*/ 228 w 280"/>
              <a:gd name="T97" fmla="*/ 186 h 280"/>
              <a:gd name="T98" fmla="*/ 192 w 280"/>
              <a:gd name="T99" fmla="*/ 193 h 280"/>
              <a:gd name="T100" fmla="*/ 192 w 280"/>
              <a:gd name="T101" fmla="*/ 185 h 280"/>
              <a:gd name="T102" fmla="*/ 164 w 280"/>
              <a:gd name="T103" fmla="*/ 146 h 280"/>
              <a:gd name="T104" fmla="*/ 174 w 280"/>
              <a:gd name="T105" fmla="*/ 124 h 280"/>
              <a:gd name="T106" fmla="*/ 196 w 280"/>
              <a:gd name="T107" fmla="*/ 124 h 280"/>
              <a:gd name="T108" fmla="*/ 230 w 280"/>
              <a:gd name="T109" fmla="*/ 157 h 280"/>
              <a:gd name="T110" fmla="*/ 230 w 280"/>
              <a:gd name="T111" fmla="*/ 185 h 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80" h="280">
                <a:moveTo>
                  <a:pt x="140" y="0"/>
                </a:moveTo>
                <a:cubicBezTo>
                  <a:pt x="62" y="0"/>
                  <a:pt x="0" y="62"/>
                  <a:pt x="0" y="140"/>
                </a:cubicBezTo>
                <a:cubicBezTo>
                  <a:pt x="0" y="217"/>
                  <a:pt x="62" y="280"/>
                  <a:pt x="140" y="280"/>
                </a:cubicBezTo>
                <a:cubicBezTo>
                  <a:pt x="217" y="280"/>
                  <a:pt x="280" y="217"/>
                  <a:pt x="280" y="140"/>
                </a:cubicBezTo>
                <a:cubicBezTo>
                  <a:pt x="280" y="62"/>
                  <a:pt x="217" y="0"/>
                  <a:pt x="140" y="0"/>
                </a:cubicBezTo>
                <a:close/>
                <a:moveTo>
                  <a:pt x="185" y="69"/>
                </a:moveTo>
                <a:cubicBezTo>
                  <a:pt x="199" y="69"/>
                  <a:pt x="211" y="81"/>
                  <a:pt x="211" y="95"/>
                </a:cubicBezTo>
                <a:cubicBezTo>
                  <a:pt x="211" y="110"/>
                  <a:pt x="199" y="122"/>
                  <a:pt x="185" y="122"/>
                </a:cubicBezTo>
                <a:cubicBezTo>
                  <a:pt x="181" y="122"/>
                  <a:pt x="177" y="121"/>
                  <a:pt x="174" y="119"/>
                </a:cubicBezTo>
                <a:cubicBezTo>
                  <a:pt x="173" y="109"/>
                  <a:pt x="167" y="100"/>
                  <a:pt x="158" y="95"/>
                </a:cubicBezTo>
                <a:cubicBezTo>
                  <a:pt x="159" y="81"/>
                  <a:pt x="170" y="69"/>
                  <a:pt x="185" y="69"/>
                </a:cubicBezTo>
                <a:close/>
                <a:moveTo>
                  <a:pt x="141" y="96"/>
                </a:moveTo>
                <a:cubicBezTo>
                  <a:pt x="156" y="96"/>
                  <a:pt x="167" y="108"/>
                  <a:pt x="167" y="123"/>
                </a:cubicBezTo>
                <a:cubicBezTo>
                  <a:pt x="167" y="137"/>
                  <a:pt x="156" y="149"/>
                  <a:pt x="141" y="149"/>
                </a:cubicBezTo>
                <a:cubicBezTo>
                  <a:pt x="127" y="149"/>
                  <a:pt x="115" y="137"/>
                  <a:pt x="115" y="123"/>
                </a:cubicBezTo>
                <a:cubicBezTo>
                  <a:pt x="115" y="108"/>
                  <a:pt x="127" y="96"/>
                  <a:pt x="141" y="96"/>
                </a:cubicBezTo>
                <a:close/>
                <a:moveTo>
                  <a:pt x="95" y="69"/>
                </a:moveTo>
                <a:cubicBezTo>
                  <a:pt x="109" y="69"/>
                  <a:pt x="121" y="81"/>
                  <a:pt x="121" y="95"/>
                </a:cubicBezTo>
                <a:cubicBezTo>
                  <a:pt x="121" y="96"/>
                  <a:pt x="121" y="96"/>
                  <a:pt x="121" y="97"/>
                </a:cubicBezTo>
                <a:cubicBezTo>
                  <a:pt x="115" y="102"/>
                  <a:pt x="110" y="109"/>
                  <a:pt x="109" y="118"/>
                </a:cubicBezTo>
                <a:cubicBezTo>
                  <a:pt x="105" y="120"/>
                  <a:pt x="100" y="122"/>
                  <a:pt x="95" y="122"/>
                </a:cubicBezTo>
                <a:cubicBezTo>
                  <a:pt x="80" y="122"/>
                  <a:pt x="68" y="110"/>
                  <a:pt x="68" y="95"/>
                </a:cubicBezTo>
                <a:cubicBezTo>
                  <a:pt x="68" y="81"/>
                  <a:pt x="80" y="69"/>
                  <a:pt x="95" y="69"/>
                </a:cubicBezTo>
                <a:close/>
                <a:moveTo>
                  <a:pt x="90" y="193"/>
                </a:moveTo>
                <a:cubicBezTo>
                  <a:pt x="79" y="192"/>
                  <a:pt x="66" y="190"/>
                  <a:pt x="52" y="186"/>
                </a:cubicBezTo>
                <a:cubicBezTo>
                  <a:pt x="50" y="185"/>
                  <a:pt x="50" y="185"/>
                  <a:pt x="50" y="185"/>
                </a:cubicBezTo>
                <a:cubicBezTo>
                  <a:pt x="50" y="185"/>
                  <a:pt x="50" y="185"/>
                  <a:pt x="50" y="185"/>
                </a:cubicBezTo>
                <a:cubicBezTo>
                  <a:pt x="50" y="157"/>
                  <a:pt x="50" y="157"/>
                  <a:pt x="50" y="157"/>
                </a:cubicBezTo>
                <a:cubicBezTo>
                  <a:pt x="50" y="139"/>
                  <a:pt x="65" y="124"/>
                  <a:pt x="84" y="124"/>
                </a:cubicBezTo>
                <a:cubicBezTo>
                  <a:pt x="106" y="124"/>
                  <a:pt x="106" y="124"/>
                  <a:pt x="106" y="124"/>
                </a:cubicBezTo>
                <a:cubicBezTo>
                  <a:pt x="107" y="124"/>
                  <a:pt x="108" y="124"/>
                  <a:pt x="108" y="124"/>
                </a:cubicBezTo>
                <a:cubicBezTo>
                  <a:pt x="109" y="132"/>
                  <a:pt x="113" y="140"/>
                  <a:pt x="118" y="146"/>
                </a:cubicBezTo>
                <a:cubicBezTo>
                  <a:pt x="102" y="151"/>
                  <a:pt x="90" y="166"/>
                  <a:pt x="90" y="185"/>
                </a:cubicBezTo>
                <a:lnTo>
                  <a:pt x="90" y="193"/>
                </a:lnTo>
                <a:close/>
                <a:moveTo>
                  <a:pt x="186" y="212"/>
                </a:moveTo>
                <a:cubicBezTo>
                  <a:pt x="186" y="212"/>
                  <a:pt x="186" y="212"/>
                  <a:pt x="186" y="212"/>
                </a:cubicBezTo>
                <a:cubicBezTo>
                  <a:pt x="184" y="213"/>
                  <a:pt x="184" y="213"/>
                  <a:pt x="184" y="213"/>
                </a:cubicBezTo>
                <a:cubicBezTo>
                  <a:pt x="183" y="213"/>
                  <a:pt x="169" y="220"/>
                  <a:pt x="144" y="220"/>
                </a:cubicBezTo>
                <a:cubicBezTo>
                  <a:pt x="131" y="220"/>
                  <a:pt x="116" y="218"/>
                  <a:pt x="98" y="213"/>
                </a:cubicBezTo>
                <a:cubicBezTo>
                  <a:pt x="96" y="212"/>
                  <a:pt x="96" y="212"/>
                  <a:pt x="96" y="212"/>
                </a:cubicBezTo>
                <a:cubicBezTo>
                  <a:pt x="96" y="212"/>
                  <a:pt x="96" y="212"/>
                  <a:pt x="96" y="212"/>
                </a:cubicBezTo>
                <a:cubicBezTo>
                  <a:pt x="96" y="185"/>
                  <a:pt x="96" y="185"/>
                  <a:pt x="96" y="185"/>
                </a:cubicBezTo>
                <a:cubicBezTo>
                  <a:pt x="96" y="166"/>
                  <a:pt x="111" y="151"/>
                  <a:pt x="130" y="151"/>
                </a:cubicBezTo>
                <a:cubicBezTo>
                  <a:pt x="152" y="151"/>
                  <a:pt x="152" y="151"/>
                  <a:pt x="152" y="151"/>
                </a:cubicBezTo>
                <a:cubicBezTo>
                  <a:pt x="171" y="151"/>
                  <a:pt x="186" y="166"/>
                  <a:pt x="186" y="185"/>
                </a:cubicBezTo>
                <a:lnTo>
                  <a:pt x="186" y="212"/>
                </a:lnTo>
                <a:close/>
                <a:moveTo>
                  <a:pt x="230" y="185"/>
                </a:moveTo>
                <a:cubicBezTo>
                  <a:pt x="230" y="185"/>
                  <a:pt x="230" y="185"/>
                  <a:pt x="230" y="185"/>
                </a:cubicBezTo>
                <a:cubicBezTo>
                  <a:pt x="228" y="186"/>
                  <a:pt x="228" y="186"/>
                  <a:pt x="228" y="186"/>
                </a:cubicBezTo>
                <a:cubicBezTo>
                  <a:pt x="227" y="186"/>
                  <a:pt x="214" y="192"/>
                  <a:pt x="192" y="193"/>
                </a:cubicBezTo>
                <a:cubicBezTo>
                  <a:pt x="192" y="185"/>
                  <a:pt x="192" y="185"/>
                  <a:pt x="192" y="185"/>
                </a:cubicBezTo>
                <a:cubicBezTo>
                  <a:pt x="192" y="166"/>
                  <a:pt x="180" y="151"/>
                  <a:pt x="164" y="146"/>
                </a:cubicBezTo>
                <a:cubicBezTo>
                  <a:pt x="170" y="140"/>
                  <a:pt x="173" y="132"/>
                  <a:pt x="174" y="124"/>
                </a:cubicBezTo>
                <a:cubicBezTo>
                  <a:pt x="196" y="124"/>
                  <a:pt x="196" y="124"/>
                  <a:pt x="196" y="124"/>
                </a:cubicBezTo>
                <a:cubicBezTo>
                  <a:pt x="215" y="124"/>
                  <a:pt x="230" y="139"/>
                  <a:pt x="230" y="157"/>
                </a:cubicBezTo>
                <a:lnTo>
                  <a:pt x="230" y="185"/>
                </a:lnTo>
                <a:close/>
              </a:path>
            </a:pathLst>
          </a:custGeom>
          <a:solidFill>
            <a:schemeClr val="tx2"/>
          </a:solidFill>
          <a:ln>
            <a:noFill/>
          </a:ln>
        </p:spPr>
        <p:txBody>
          <a:bodyPr vert="horz" wrap="square" lIns="182843" tIns="91422" rIns="182843" bIns="91422" numCol="1" anchor="t" anchorCtr="0" compatLnSpc="1">
            <a:prstTxWarp prst="textNoShape">
              <a:avLst/>
            </a:prstTxWarp>
          </a:bodyPr>
          <a:lstStyle/>
          <a:p>
            <a:endParaRPr lang="id-ID" dirty="0">
              <a:latin typeface="Raleway Black"/>
              <a:cs typeface="Raleway Black"/>
            </a:endParaRPr>
          </a:p>
        </p:txBody>
      </p:sp>
      <p:pic>
        <p:nvPicPr>
          <p:cNvPr id="18" name="Graphic 17" descr="Arrow circle with solid fill">
            <a:extLst>
              <a:ext uri="{FF2B5EF4-FFF2-40B4-BE49-F238E27FC236}">
                <a16:creationId xmlns:a16="http://schemas.microsoft.com/office/drawing/2014/main" id="{AA28AF2F-3065-1507-DD4B-35CF54BA2985}"/>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0405267" y="1717408"/>
            <a:ext cx="732729" cy="732729"/>
          </a:xfrm>
          <a:prstGeom prst="rect">
            <a:avLst/>
          </a:prstGeom>
        </p:spPr>
      </p:pic>
    </p:spTree>
    <p:custDataLst>
      <p:tags r:id="rId1"/>
    </p:custDataLst>
    <p:extLst>
      <p:ext uri="{BB962C8B-B14F-4D97-AF65-F5344CB8AC3E}">
        <p14:creationId xmlns:p14="http://schemas.microsoft.com/office/powerpoint/2010/main" val="61590551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FF3E620-1074-85AB-EE51-AAF1558EBFA6}"/>
              </a:ext>
            </a:extLst>
          </p:cNvPr>
          <p:cNvSpPr>
            <a:spLocks noGrp="1"/>
          </p:cNvSpPr>
          <p:nvPr>
            <p:ph type="title"/>
          </p:nvPr>
        </p:nvSpPr>
        <p:spPr/>
        <p:txBody>
          <a:bodyPr/>
          <a:lstStyle/>
          <a:p>
            <a:r>
              <a:rPr lang="en-US" dirty="0"/>
              <a:t>HIDDEN SLIDE</a:t>
            </a:r>
          </a:p>
        </p:txBody>
      </p:sp>
      <p:sp>
        <p:nvSpPr>
          <p:cNvPr id="7" name="Text Placeholder 6">
            <a:extLst>
              <a:ext uri="{FF2B5EF4-FFF2-40B4-BE49-F238E27FC236}">
                <a16:creationId xmlns:a16="http://schemas.microsoft.com/office/drawing/2014/main" id="{D14AEE78-6EA5-0B68-C772-C782F01268C8}"/>
              </a:ext>
            </a:extLst>
          </p:cNvPr>
          <p:cNvSpPr>
            <a:spLocks noGrp="1"/>
          </p:cNvSpPr>
          <p:nvPr>
            <p:ph type="body" idx="1"/>
          </p:nvPr>
        </p:nvSpPr>
        <p:spPr/>
        <p:txBody>
          <a:bodyPr/>
          <a:lstStyle/>
          <a:p>
            <a:r>
              <a:rPr lang="en-US" dirty="0"/>
              <a:t>See Notes Page</a:t>
            </a:r>
          </a:p>
        </p:txBody>
      </p:sp>
    </p:spTree>
    <p:extLst>
      <p:ext uri="{BB962C8B-B14F-4D97-AF65-F5344CB8AC3E}">
        <p14:creationId xmlns:p14="http://schemas.microsoft.com/office/powerpoint/2010/main" val="89013721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FF3E620-1074-85AB-EE51-AAF1558EBFA6}"/>
              </a:ext>
            </a:extLst>
          </p:cNvPr>
          <p:cNvSpPr>
            <a:spLocks noGrp="1"/>
          </p:cNvSpPr>
          <p:nvPr>
            <p:ph type="title"/>
          </p:nvPr>
        </p:nvSpPr>
        <p:spPr/>
        <p:txBody>
          <a:bodyPr/>
          <a:lstStyle/>
          <a:p>
            <a:r>
              <a:rPr lang="en-US" dirty="0"/>
              <a:t>HIDDEN SLIDE</a:t>
            </a:r>
          </a:p>
        </p:txBody>
      </p:sp>
      <p:sp>
        <p:nvSpPr>
          <p:cNvPr id="7" name="Text Placeholder 6">
            <a:extLst>
              <a:ext uri="{FF2B5EF4-FFF2-40B4-BE49-F238E27FC236}">
                <a16:creationId xmlns:a16="http://schemas.microsoft.com/office/drawing/2014/main" id="{D14AEE78-6EA5-0B68-C772-C782F01268C8}"/>
              </a:ext>
            </a:extLst>
          </p:cNvPr>
          <p:cNvSpPr>
            <a:spLocks noGrp="1"/>
          </p:cNvSpPr>
          <p:nvPr>
            <p:ph type="body" idx="1"/>
          </p:nvPr>
        </p:nvSpPr>
        <p:spPr/>
        <p:txBody>
          <a:bodyPr/>
          <a:lstStyle/>
          <a:p>
            <a:r>
              <a:rPr lang="en-US" dirty="0"/>
              <a:t>See Notes Page</a:t>
            </a:r>
          </a:p>
        </p:txBody>
      </p:sp>
    </p:spTree>
    <p:extLst>
      <p:ext uri="{BB962C8B-B14F-4D97-AF65-F5344CB8AC3E}">
        <p14:creationId xmlns:p14="http://schemas.microsoft.com/office/powerpoint/2010/main" val="305787104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FF3E620-1074-85AB-EE51-AAF1558EBFA6}"/>
              </a:ext>
            </a:extLst>
          </p:cNvPr>
          <p:cNvSpPr>
            <a:spLocks noGrp="1"/>
          </p:cNvSpPr>
          <p:nvPr>
            <p:ph type="title"/>
          </p:nvPr>
        </p:nvSpPr>
        <p:spPr/>
        <p:txBody>
          <a:bodyPr/>
          <a:lstStyle/>
          <a:p>
            <a:r>
              <a:rPr lang="en-US" dirty="0"/>
              <a:t>HIDDEN SLIDE</a:t>
            </a:r>
          </a:p>
        </p:txBody>
      </p:sp>
      <p:sp>
        <p:nvSpPr>
          <p:cNvPr id="7" name="Text Placeholder 6">
            <a:extLst>
              <a:ext uri="{FF2B5EF4-FFF2-40B4-BE49-F238E27FC236}">
                <a16:creationId xmlns:a16="http://schemas.microsoft.com/office/drawing/2014/main" id="{D14AEE78-6EA5-0B68-C772-C782F01268C8}"/>
              </a:ext>
            </a:extLst>
          </p:cNvPr>
          <p:cNvSpPr>
            <a:spLocks noGrp="1"/>
          </p:cNvSpPr>
          <p:nvPr>
            <p:ph type="body" idx="1"/>
          </p:nvPr>
        </p:nvSpPr>
        <p:spPr/>
        <p:txBody>
          <a:bodyPr/>
          <a:lstStyle/>
          <a:p>
            <a:r>
              <a:rPr lang="en-US" dirty="0"/>
              <a:t>See Notes Page</a:t>
            </a:r>
          </a:p>
        </p:txBody>
      </p:sp>
    </p:spTree>
    <p:extLst>
      <p:ext uri="{BB962C8B-B14F-4D97-AF65-F5344CB8AC3E}">
        <p14:creationId xmlns:p14="http://schemas.microsoft.com/office/powerpoint/2010/main" val="3586028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US" dirty="0"/>
              <a:t>PATIENT IDENTIFIERS/ </a:t>
            </a:r>
            <a:br>
              <a:rPr lang="en-US" dirty="0"/>
            </a:br>
            <a:r>
              <a:rPr lang="en-US" dirty="0"/>
              <a:t>LEVERAGE YOUR EXPERTISE</a:t>
            </a:r>
          </a:p>
        </p:txBody>
      </p:sp>
    </p:spTree>
    <p:custDataLst>
      <p:tags r:id="rId1"/>
    </p:custDataLst>
    <p:extLst>
      <p:ext uri="{BB962C8B-B14F-4D97-AF65-F5344CB8AC3E}">
        <p14:creationId xmlns:p14="http://schemas.microsoft.com/office/powerpoint/2010/main" val="240298423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68231F1-226C-4B63-B3E2-78F7EA8985DC}"/>
              </a:ext>
            </a:extLst>
          </p:cNvPr>
          <p:cNvSpPr>
            <a:spLocks noGrp="1"/>
          </p:cNvSpPr>
          <p:nvPr>
            <p:ph type="title"/>
          </p:nvPr>
        </p:nvSpPr>
        <p:spPr/>
        <p:txBody>
          <a:bodyPr>
            <a:normAutofit/>
          </a:bodyPr>
          <a:lstStyle/>
          <a:p>
            <a:r>
              <a:rPr lang="en-US" dirty="0"/>
              <a:t>PATIENT IDENTIFIERS</a:t>
            </a:r>
          </a:p>
        </p:txBody>
      </p:sp>
      <p:sp>
        <p:nvSpPr>
          <p:cNvPr id="23" name="TextBox 22">
            <a:extLst>
              <a:ext uri="{FF2B5EF4-FFF2-40B4-BE49-F238E27FC236}">
                <a16:creationId xmlns:a16="http://schemas.microsoft.com/office/drawing/2014/main" id="{6E8EB8D0-C768-3AE3-9BAC-A7270A65B5D2}"/>
              </a:ext>
            </a:extLst>
          </p:cNvPr>
          <p:cNvSpPr txBox="1"/>
          <p:nvPr/>
        </p:nvSpPr>
        <p:spPr>
          <a:xfrm>
            <a:off x="5946322" y="1417638"/>
            <a:ext cx="5853792" cy="3975447"/>
          </a:xfrm>
          <a:prstGeom prst="rect">
            <a:avLst/>
          </a:prstGeom>
          <a:noFill/>
        </p:spPr>
        <p:txBody>
          <a:bodyPr wrap="square">
            <a:spAutoFit/>
          </a:bodyPr>
          <a:lstStyle/>
          <a:p>
            <a:pPr>
              <a:spcBef>
                <a:spcPts val="600"/>
              </a:spcBef>
            </a:pPr>
            <a:r>
              <a:rPr lang="en-US" sz="2400" b="1" dirty="0"/>
              <a:t>Directions</a:t>
            </a:r>
          </a:p>
          <a:p>
            <a:pPr marL="285750" indent="-285750">
              <a:buClr>
                <a:schemeClr val="accent3"/>
              </a:buClr>
              <a:buFont typeface="Arial" panose="020B0604020202020204" pitchFamily="34" charset="0"/>
              <a:buChar char="•"/>
            </a:pPr>
            <a:r>
              <a:rPr lang="en-US" sz="2000" dirty="0">
                <a:latin typeface="Calibri" panose="020F0502020204030204" pitchFamily="34" charset="0"/>
                <a:cs typeface="Calibri" panose="020F0502020204030204" pitchFamily="34" charset="0"/>
              </a:rPr>
              <a:t>You will work in a trio.</a:t>
            </a:r>
          </a:p>
          <a:p>
            <a:pPr marL="285750" indent="-285750">
              <a:buClr>
                <a:schemeClr val="accent3"/>
              </a:buClr>
              <a:buFont typeface="Arial" panose="020B0604020202020204" pitchFamily="34" charset="0"/>
              <a:buChar char="•"/>
            </a:pPr>
            <a:r>
              <a:rPr lang="en-US" sz="2000" dirty="0">
                <a:latin typeface="Calibri" panose="020F0502020204030204" pitchFamily="34" charset="0"/>
                <a:cs typeface="Calibri" panose="020F0502020204030204" pitchFamily="34" charset="0"/>
              </a:rPr>
              <a:t>Discuss each patient’s case.</a:t>
            </a:r>
          </a:p>
          <a:p>
            <a:pPr marL="285750" indent="-285750">
              <a:buClr>
                <a:schemeClr val="accent3"/>
              </a:buClr>
              <a:buFont typeface="Arial" panose="020B0604020202020204" pitchFamily="34" charset="0"/>
              <a:buChar char="•"/>
            </a:pPr>
            <a:r>
              <a:rPr lang="en-US" sz="2000" dirty="0">
                <a:latin typeface="Calibri" panose="020F0502020204030204" pitchFamily="34" charset="0"/>
                <a:cs typeface="Calibri" panose="020F0502020204030204" pitchFamily="34" charset="0"/>
              </a:rPr>
              <a:t>Record on your worksheets everything you would want to </a:t>
            </a:r>
            <a:r>
              <a:rPr lang="en-US" sz="2000" dirty="0"/>
              <a:t>share with your attending about the patient case as if you were presenting Grand Rounds.</a:t>
            </a:r>
          </a:p>
          <a:p>
            <a:pPr marL="285750" indent="-285750">
              <a:spcBef>
                <a:spcPts val="480"/>
              </a:spcBef>
              <a:buClr>
                <a:schemeClr val="accent3"/>
              </a:buClr>
              <a:buFont typeface="Arial" panose="020B0604020202020204" pitchFamily="34" charset="0"/>
              <a:buChar char="•"/>
            </a:pPr>
            <a:r>
              <a:rPr lang="en-US" sz="2000" dirty="0">
                <a:latin typeface="Calibri" panose="020F0502020204030204" pitchFamily="34" charset="0"/>
                <a:cs typeface="Calibri" panose="020F0502020204030204" pitchFamily="34" charset="0"/>
              </a:rPr>
              <a:t>Include the “why” for each datapoint or nonclinical detail you choose to highlight.</a:t>
            </a:r>
          </a:p>
          <a:p>
            <a:pPr marL="800100" lvl="1" indent="-342900">
              <a:buClr>
                <a:schemeClr val="accent3"/>
              </a:buClr>
              <a:buFont typeface="Calibri Light" panose="020F0302020204030204" pitchFamily="34" charset="0"/>
              <a:buChar char="-"/>
            </a:pPr>
            <a:r>
              <a:rPr lang="en-US" sz="2000" dirty="0">
                <a:latin typeface="Calibri" panose="020F0502020204030204" pitchFamily="34" charset="0"/>
                <a:cs typeface="Calibri" panose="020F0502020204030204" pitchFamily="34" charset="0"/>
              </a:rPr>
              <a:t>Utilize the language you would use with an actual attending.</a:t>
            </a:r>
          </a:p>
          <a:p>
            <a:pPr marL="285750" indent="-285750">
              <a:spcBef>
                <a:spcPts val="480"/>
              </a:spcBef>
              <a:buClr>
                <a:schemeClr val="accent3"/>
              </a:buClr>
              <a:buFont typeface="Arial" panose="020B0604020202020204" pitchFamily="34" charset="0"/>
              <a:buChar char="•"/>
            </a:pPr>
            <a:r>
              <a:rPr lang="en-US" sz="2000" dirty="0">
                <a:latin typeface="Calibri" panose="020F0502020204030204" pitchFamily="34" charset="0"/>
                <a:cs typeface="Calibri" panose="020F0502020204030204" pitchFamily="34" charset="0"/>
              </a:rPr>
              <a:t>Be prepared to present your findings.</a:t>
            </a:r>
          </a:p>
        </p:txBody>
      </p:sp>
      <p:pic>
        <p:nvPicPr>
          <p:cNvPr id="13" name="Picture Placeholder 6">
            <a:extLst>
              <a:ext uri="{FF2B5EF4-FFF2-40B4-BE49-F238E27FC236}">
                <a16:creationId xmlns:a16="http://schemas.microsoft.com/office/drawing/2014/main" id="{E6C1F2D2-4C87-F33F-19EE-C258DF53ADD8}"/>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09600" y="1371602"/>
            <a:ext cx="2355273" cy="1941101"/>
          </a:xfrm>
          <a:prstGeom prst="rect">
            <a:avLst/>
          </a:prstGeom>
          <a:solidFill>
            <a:schemeClr val="tx1"/>
          </a:solidFill>
          <a:ln w="12700">
            <a:noFill/>
            <a:miter lim="800000"/>
          </a:ln>
          <a:effectLst/>
        </p:spPr>
      </p:pic>
      <p:sp>
        <p:nvSpPr>
          <p:cNvPr id="14" name="TextBox 13">
            <a:extLst>
              <a:ext uri="{FF2B5EF4-FFF2-40B4-BE49-F238E27FC236}">
                <a16:creationId xmlns:a16="http://schemas.microsoft.com/office/drawing/2014/main" id="{35445093-A5CA-B9FD-C43D-FA00427E276D}"/>
              </a:ext>
            </a:extLst>
          </p:cNvPr>
          <p:cNvSpPr txBox="1"/>
          <p:nvPr/>
        </p:nvSpPr>
        <p:spPr>
          <a:xfrm>
            <a:off x="609600" y="3399826"/>
            <a:ext cx="2355272" cy="430887"/>
          </a:xfrm>
          <a:prstGeom prst="rect">
            <a:avLst/>
          </a:prstGeom>
          <a:noFill/>
        </p:spPr>
        <p:txBody>
          <a:bodyPr wrap="square" rtlCol="0">
            <a:spAutoFit/>
          </a:bodyPr>
          <a:lstStyle/>
          <a:p>
            <a:pPr algn="ctr"/>
            <a:r>
              <a:rPr lang="en-US" sz="2200" dirty="0"/>
              <a:t>Charisse</a:t>
            </a:r>
          </a:p>
        </p:txBody>
      </p:sp>
      <p:sp>
        <p:nvSpPr>
          <p:cNvPr id="15" name="TextBox 14">
            <a:extLst>
              <a:ext uri="{FF2B5EF4-FFF2-40B4-BE49-F238E27FC236}">
                <a16:creationId xmlns:a16="http://schemas.microsoft.com/office/drawing/2014/main" id="{299F926D-4EAB-8661-53EA-4CD30CF111D2}"/>
              </a:ext>
            </a:extLst>
          </p:cNvPr>
          <p:cNvSpPr txBox="1"/>
          <p:nvPr/>
        </p:nvSpPr>
        <p:spPr>
          <a:xfrm>
            <a:off x="3225309" y="3399825"/>
            <a:ext cx="2355271" cy="430887"/>
          </a:xfrm>
          <a:prstGeom prst="rect">
            <a:avLst/>
          </a:prstGeom>
          <a:noFill/>
        </p:spPr>
        <p:txBody>
          <a:bodyPr wrap="square" rtlCol="0">
            <a:spAutoFit/>
          </a:bodyPr>
          <a:lstStyle/>
          <a:p>
            <a:pPr algn="ctr"/>
            <a:r>
              <a:rPr lang="en-US" sz="2200" dirty="0"/>
              <a:t>Lori</a:t>
            </a:r>
          </a:p>
        </p:txBody>
      </p:sp>
      <p:sp>
        <p:nvSpPr>
          <p:cNvPr id="16" name="TextBox 15">
            <a:extLst>
              <a:ext uri="{FF2B5EF4-FFF2-40B4-BE49-F238E27FC236}">
                <a16:creationId xmlns:a16="http://schemas.microsoft.com/office/drawing/2014/main" id="{D69E86BD-1808-2111-E927-B39417FADDC7}"/>
              </a:ext>
            </a:extLst>
          </p:cNvPr>
          <p:cNvSpPr txBox="1"/>
          <p:nvPr/>
        </p:nvSpPr>
        <p:spPr>
          <a:xfrm>
            <a:off x="1977263" y="5867954"/>
            <a:ext cx="2355273" cy="430887"/>
          </a:xfrm>
          <a:prstGeom prst="rect">
            <a:avLst/>
          </a:prstGeom>
          <a:noFill/>
        </p:spPr>
        <p:txBody>
          <a:bodyPr wrap="square" rtlCol="0">
            <a:spAutoFit/>
          </a:bodyPr>
          <a:lstStyle/>
          <a:p>
            <a:pPr algn="ctr"/>
            <a:r>
              <a:rPr lang="en-US" sz="2200" dirty="0"/>
              <a:t>Mark</a:t>
            </a:r>
          </a:p>
        </p:txBody>
      </p:sp>
      <p:pic>
        <p:nvPicPr>
          <p:cNvPr id="17" name="Picture Placeholder 4">
            <a:extLst>
              <a:ext uri="{FF2B5EF4-FFF2-40B4-BE49-F238E27FC236}">
                <a16:creationId xmlns:a16="http://schemas.microsoft.com/office/drawing/2014/main" id="{E450B92E-EC96-8B4E-3179-52EA4DFFBFDB}"/>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3225310" y="1371602"/>
            <a:ext cx="2355273" cy="1941101"/>
          </a:xfrm>
          <a:prstGeom prst="rect">
            <a:avLst/>
          </a:prstGeom>
          <a:solidFill>
            <a:schemeClr val="tx1"/>
          </a:solidFill>
          <a:ln w="12700">
            <a:noFill/>
            <a:miter lim="800000"/>
          </a:ln>
          <a:effectLst/>
        </p:spPr>
      </p:pic>
      <p:pic>
        <p:nvPicPr>
          <p:cNvPr id="18" name="Picture Placeholder 4">
            <a:extLst>
              <a:ext uri="{FF2B5EF4-FFF2-40B4-BE49-F238E27FC236}">
                <a16:creationId xmlns:a16="http://schemas.microsoft.com/office/drawing/2014/main" id="{ACE15379-D32C-1BDD-B700-7EB7556A9CE1}"/>
              </a:ext>
            </a:extLst>
          </p:cNvPr>
          <p:cNvPicPr>
            <a:picLocks noChangeAspect="1"/>
          </p:cNvPicPr>
          <p:nvPr/>
        </p:nvPicPr>
        <p:blipFill rotWithShape="1">
          <a:blip r:embed="rId6">
            <a:extLst>
              <a:ext uri="{28A0092B-C50C-407E-A947-70E740481C1C}">
                <a14:useLocalDpi xmlns:a14="http://schemas.microsoft.com/office/drawing/2010/main" val="0"/>
              </a:ext>
            </a:extLst>
          </a:blip>
          <a:srcRect/>
          <a:stretch/>
        </p:blipFill>
        <p:spPr>
          <a:xfrm>
            <a:off x="1977264" y="3926853"/>
            <a:ext cx="2355273" cy="1941101"/>
          </a:xfrm>
          <a:prstGeom prst="rect">
            <a:avLst/>
          </a:prstGeom>
          <a:solidFill>
            <a:schemeClr val="tx1"/>
          </a:solidFill>
          <a:ln w="12700">
            <a:noFill/>
            <a:miter lim="800000"/>
          </a:ln>
          <a:effectLst/>
        </p:spPr>
      </p:pic>
    </p:spTree>
    <p:custDataLst>
      <p:tags r:id="rId1"/>
    </p:custDataLst>
    <p:extLst>
      <p:ext uri="{BB962C8B-B14F-4D97-AF65-F5344CB8AC3E}">
        <p14:creationId xmlns:p14="http://schemas.microsoft.com/office/powerpoint/2010/main" val="325743696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DACBDEC-3924-45CB-BE0B-9077F7C6EBF9}"/>
              </a:ext>
            </a:extLst>
          </p:cNvPr>
          <p:cNvSpPr>
            <a:spLocks noGrp="1"/>
          </p:cNvSpPr>
          <p:nvPr>
            <p:ph type="title"/>
          </p:nvPr>
        </p:nvSpPr>
        <p:spPr/>
        <p:txBody>
          <a:bodyPr/>
          <a:lstStyle/>
          <a:p>
            <a:r>
              <a:rPr lang="en-US" dirty="0"/>
              <a:t>CHARISSE</a:t>
            </a:r>
          </a:p>
        </p:txBody>
      </p:sp>
      <p:sp>
        <p:nvSpPr>
          <p:cNvPr id="9" name="Content Placeholder 6">
            <a:extLst>
              <a:ext uri="{FF2B5EF4-FFF2-40B4-BE49-F238E27FC236}">
                <a16:creationId xmlns:a16="http://schemas.microsoft.com/office/drawing/2014/main" id="{1551A69A-E039-C798-9171-2EB7BF58435E}"/>
              </a:ext>
            </a:extLst>
          </p:cNvPr>
          <p:cNvSpPr txBox="1">
            <a:spLocks/>
          </p:cNvSpPr>
          <p:nvPr/>
        </p:nvSpPr>
        <p:spPr>
          <a:xfrm>
            <a:off x="508001" y="1850974"/>
            <a:ext cx="4264722" cy="3710884"/>
          </a:xfrm>
          <a:prstGeom prst="rect">
            <a:avLst/>
          </a:prstGeom>
        </p:spPr>
        <p:txBody>
          <a:bodyPr>
            <a:normAutofit/>
          </a:bodyPr>
          <a:lstStyle>
            <a:lvl1pPr marL="342900" indent="-342900" algn="l" defTabSz="457200" rtl="0" eaLnBrk="1" latinLnBrk="0" hangingPunct="1">
              <a:spcBef>
                <a:spcPct val="20000"/>
              </a:spcBef>
              <a:buClr>
                <a:schemeClr val="accent3"/>
              </a:buClr>
              <a:buFont typeface="Arial"/>
              <a:buChar char="•"/>
              <a:defRPr sz="2400" kern="1200">
                <a:solidFill>
                  <a:schemeClr val="tx1"/>
                </a:solidFill>
                <a:latin typeface="Calibri" panose="020F0502020204030204" pitchFamily="34" charset="0"/>
                <a:ea typeface="+mn-ea"/>
                <a:cs typeface="Calibri" panose="020F0502020204030204" pitchFamily="34" charset="0"/>
              </a:defRPr>
            </a:lvl1pPr>
            <a:lvl2pPr marL="742950" indent="-285750" algn="l" defTabSz="457200" rtl="0" eaLnBrk="1" latinLnBrk="0" hangingPunct="1">
              <a:spcBef>
                <a:spcPct val="20000"/>
              </a:spcBef>
              <a:buClr>
                <a:schemeClr val="accent3"/>
              </a:buClr>
              <a:buFont typeface="Arial"/>
              <a:buChar char="–"/>
              <a:defRPr sz="2000" kern="1200">
                <a:solidFill>
                  <a:schemeClr val="tx1"/>
                </a:solidFill>
                <a:latin typeface="Calibri" panose="020F0502020204030204" pitchFamily="34" charset="0"/>
                <a:ea typeface="+mn-ea"/>
                <a:cs typeface="Calibri" panose="020F0502020204030204" pitchFamily="34" charset="0"/>
              </a:defRPr>
            </a:lvl2pPr>
            <a:lvl3pPr marL="1143000" indent="-228600" algn="l" defTabSz="457200" rtl="0" eaLnBrk="1" latinLnBrk="0" hangingPunct="1">
              <a:spcBef>
                <a:spcPct val="20000"/>
              </a:spcBef>
              <a:buClr>
                <a:schemeClr val="accent3"/>
              </a:buClr>
              <a:buFont typeface="Arial"/>
              <a:buChar char="•"/>
              <a:defRPr sz="1800" kern="1200">
                <a:solidFill>
                  <a:schemeClr val="tx1"/>
                </a:solidFill>
                <a:latin typeface="Calibri" panose="020F0502020204030204" pitchFamily="34" charset="0"/>
                <a:ea typeface="+mn-ea"/>
                <a:cs typeface="Calibri" panose="020F0502020204030204" pitchFamily="34" charset="0"/>
              </a:defRPr>
            </a:lvl3pPr>
            <a:lvl4pPr marL="1600200" indent="-228600" algn="l" defTabSz="457200" rtl="0" eaLnBrk="1" latinLnBrk="0" hangingPunct="1">
              <a:spcBef>
                <a:spcPct val="20000"/>
              </a:spcBef>
              <a:buClr>
                <a:schemeClr val="accent3"/>
              </a:buClr>
              <a:buFont typeface="Arial"/>
              <a:buChar char="–"/>
              <a:defRPr sz="1600" kern="1200">
                <a:solidFill>
                  <a:schemeClr val="tx1"/>
                </a:solidFill>
                <a:latin typeface="Calibri" panose="020F0502020204030204" pitchFamily="34" charset="0"/>
                <a:ea typeface="+mn-ea"/>
                <a:cs typeface="Calibri" panose="020F0502020204030204" pitchFamily="34" charset="0"/>
              </a:defRPr>
            </a:lvl4pPr>
            <a:lvl5pPr marL="2057400" indent="-228600" algn="l" defTabSz="457200" rtl="0" eaLnBrk="1" latinLnBrk="0" hangingPunct="1">
              <a:spcBef>
                <a:spcPct val="20000"/>
              </a:spcBef>
              <a:buClr>
                <a:schemeClr val="accent3"/>
              </a:buClr>
              <a:buFont typeface="Arial"/>
              <a:buChar char="»"/>
              <a:defRPr sz="1400" kern="1200">
                <a:solidFill>
                  <a:schemeClr val="tx1"/>
                </a:solidFill>
                <a:latin typeface="Calibri" panose="020F0502020204030204" pitchFamily="34" charset="0"/>
                <a:ea typeface="+mn-ea"/>
                <a:cs typeface="Calibri" panose="020F050202020403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b="1" dirty="0"/>
              <a:t>Primary patient details</a:t>
            </a:r>
          </a:p>
          <a:p>
            <a:r>
              <a:rPr lang="en-US" sz="2000" dirty="0">
                <a:highlight>
                  <a:srgbClr val="FFFF00"/>
                </a:highlight>
              </a:rPr>
              <a:t>Client Note: Please provide patient details.</a:t>
            </a:r>
          </a:p>
        </p:txBody>
      </p:sp>
      <p:pic>
        <p:nvPicPr>
          <p:cNvPr id="5" name="Picture Placeholder 4">
            <a:extLst>
              <a:ext uri="{FF2B5EF4-FFF2-40B4-BE49-F238E27FC236}">
                <a16:creationId xmlns:a16="http://schemas.microsoft.com/office/drawing/2014/main" id="{87A724C6-ED34-5185-F7D0-31D8AAA3BDF4}"/>
              </a:ext>
            </a:extLst>
          </p:cNvPr>
          <p:cNvPicPr>
            <a:picLocks noGrp="1" noChangeAspect="1"/>
          </p:cNvPicPr>
          <p:nvPr>
            <p:ph type="pic" idx="1"/>
          </p:nvPr>
        </p:nvPicPr>
        <p:blipFill>
          <a:blip r:embed="rId4">
            <a:extLst>
              <a:ext uri="{28A0092B-C50C-407E-A947-70E740481C1C}">
                <a14:useLocalDpi xmlns:a14="http://schemas.microsoft.com/office/drawing/2010/main" val="0"/>
              </a:ext>
            </a:extLst>
          </a:blip>
          <a:srcRect/>
          <a:stretch/>
        </p:blipFill>
        <p:spPr>
          <a:xfrm>
            <a:off x="5207868" y="389745"/>
            <a:ext cx="6657030" cy="5486398"/>
          </a:xfrm>
        </p:spPr>
      </p:pic>
    </p:spTree>
    <p:custDataLst>
      <p:tags r:id="rId1"/>
    </p:custDataLst>
    <p:extLst>
      <p:ext uri="{BB962C8B-B14F-4D97-AF65-F5344CB8AC3E}">
        <p14:creationId xmlns:p14="http://schemas.microsoft.com/office/powerpoint/2010/main" val="339891777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DACBDEC-3924-45CB-BE0B-9077F7C6EBF9}"/>
              </a:ext>
            </a:extLst>
          </p:cNvPr>
          <p:cNvSpPr>
            <a:spLocks noGrp="1"/>
          </p:cNvSpPr>
          <p:nvPr>
            <p:ph type="title"/>
          </p:nvPr>
        </p:nvSpPr>
        <p:spPr/>
        <p:txBody>
          <a:bodyPr/>
          <a:lstStyle/>
          <a:p>
            <a:r>
              <a:rPr lang="en-US" dirty="0"/>
              <a:t>LORI</a:t>
            </a:r>
          </a:p>
        </p:txBody>
      </p:sp>
      <p:sp>
        <p:nvSpPr>
          <p:cNvPr id="9" name="Content Placeholder 6">
            <a:extLst>
              <a:ext uri="{FF2B5EF4-FFF2-40B4-BE49-F238E27FC236}">
                <a16:creationId xmlns:a16="http://schemas.microsoft.com/office/drawing/2014/main" id="{1551A69A-E039-C798-9171-2EB7BF58435E}"/>
              </a:ext>
            </a:extLst>
          </p:cNvPr>
          <p:cNvSpPr txBox="1">
            <a:spLocks/>
          </p:cNvSpPr>
          <p:nvPr/>
        </p:nvSpPr>
        <p:spPr>
          <a:xfrm>
            <a:off x="508001" y="1850974"/>
            <a:ext cx="4264722" cy="3710884"/>
          </a:xfrm>
          <a:prstGeom prst="rect">
            <a:avLst/>
          </a:prstGeom>
        </p:spPr>
        <p:txBody>
          <a:bodyPr>
            <a:normAutofit/>
          </a:bodyPr>
          <a:lstStyle>
            <a:lvl1pPr marL="342900" indent="-342900" algn="l" defTabSz="457200" rtl="0" eaLnBrk="1" latinLnBrk="0" hangingPunct="1">
              <a:spcBef>
                <a:spcPct val="20000"/>
              </a:spcBef>
              <a:buClr>
                <a:schemeClr val="accent3"/>
              </a:buClr>
              <a:buFont typeface="Arial"/>
              <a:buChar char="•"/>
              <a:defRPr sz="2400" kern="1200">
                <a:solidFill>
                  <a:schemeClr val="tx1"/>
                </a:solidFill>
                <a:latin typeface="Calibri" panose="020F0502020204030204" pitchFamily="34" charset="0"/>
                <a:ea typeface="+mn-ea"/>
                <a:cs typeface="Calibri" panose="020F0502020204030204" pitchFamily="34" charset="0"/>
              </a:defRPr>
            </a:lvl1pPr>
            <a:lvl2pPr marL="742950" indent="-285750" algn="l" defTabSz="457200" rtl="0" eaLnBrk="1" latinLnBrk="0" hangingPunct="1">
              <a:spcBef>
                <a:spcPct val="20000"/>
              </a:spcBef>
              <a:buClr>
                <a:schemeClr val="accent3"/>
              </a:buClr>
              <a:buFont typeface="Arial"/>
              <a:buChar char="–"/>
              <a:defRPr sz="2000" kern="1200">
                <a:solidFill>
                  <a:schemeClr val="tx1"/>
                </a:solidFill>
                <a:latin typeface="Calibri" panose="020F0502020204030204" pitchFamily="34" charset="0"/>
                <a:ea typeface="+mn-ea"/>
                <a:cs typeface="Calibri" panose="020F0502020204030204" pitchFamily="34" charset="0"/>
              </a:defRPr>
            </a:lvl2pPr>
            <a:lvl3pPr marL="1143000" indent="-228600" algn="l" defTabSz="457200" rtl="0" eaLnBrk="1" latinLnBrk="0" hangingPunct="1">
              <a:spcBef>
                <a:spcPct val="20000"/>
              </a:spcBef>
              <a:buClr>
                <a:schemeClr val="accent3"/>
              </a:buClr>
              <a:buFont typeface="Arial"/>
              <a:buChar char="•"/>
              <a:defRPr sz="1800" kern="1200">
                <a:solidFill>
                  <a:schemeClr val="tx1"/>
                </a:solidFill>
                <a:latin typeface="Calibri" panose="020F0502020204030204" pitchFamily="34" charset="0"/>
                <a:ea typeface="+mn-ea"/>
                <a:cs typeface="Calibri" panose="020F0502020204030204" pitchFamily="34" charset="0"/>
              </a:defRPr>
            </a:lvl3pPr>
            <a:lvl4pPr marL="1600200" indent="-228600" algn="l" defTabSz="457200" rtl="0" eaLnBrk="1" latinLnBrk="0" hangingPunct="1">
              <a:spcBef>
                <a:spcPct val="20000"/>
              </a:spcBef>
              <a:buClr>
                <a:schemeClr val="accent3"/>
              </a:buClr>
              <a:buFont typeface="Arial"/>
              <a:buChar char="–"/>
              <a:defRPr sz="1600" kern="1200">
                <a:solidFill>
                  <a:schemeClr val="tx1"/>
                </a:solidFill>
                <a:latin typeface="Calibri" panose="020F0502020204030204" pitchFamily="34" charset="0"/>
                <a:ea typeface="+mn-ea"/>
                <a:cs typeface="Calibri" panose="020F0502020204030204" pitchFamily="34" charset="0"/>
              </a:defRPr>
            </a:lvl4pPr>
            <a:lvl5pPr marL="2057400" indent="-228600" algn="l" defTabSz="457200" rtl="0" eaLnBrk="1" latinLnBrk="0" hangingPunct="1">
              <a:spcBef>
                <a:spcPct val="20000"/>
              </a:spcBef>
              <a:buClr>
                <a:schemeClr val="accent3"/>
              </a:buClr>
              <a:buFont typeface="Arial"/>
              <a:buChar char="»"/>
              <a:defRPr sz="1400" kern="1200">
                <a:solidFill>
                  <a:schemeClr val="tx1"/>
                </a:solidFill>
                <a:latin typeface="Calibri" panose="020F0502020204030204" pitchFamily="34" charset="0"/>
                <a:ea typeface="+mn-ea"/>
                <a:cs typeface="Calibri" panose="020F050202020403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b="1" dirty="0"/>
              <a:t>Primary patient details</a:t>
            </a:r>
          </a:p>
          <a:p>
            <a:r>
              <a:rPr lang="en-US" sz="2000" dirty="0">
                <a:highlight>
                  <a:srgbClr val="FFFF00"/>
                </a:highlight>
              </a:rPr>
              <a:t>Client Note: Please provide patient details.</a:t>
            </a:r>
          </a:p>
        </p:txBody>
      </p:sp>
      <p:pic>
        <p:nvPicPr>
          <p:cNvPr id="5" name="Picture Placeholder 4">
            <a:extLst>
              <a:ext uri="{FF2B5EF4-FFF2-40B4-BE49-F238E27FC236}">
                <a16:creationId xmlns:a16="http://schemas.microsoft.com/office/drawing/2014/main" id="{A0E34723-8CE7-3040-3F60-2253C10903CD}"/>
              </a:ext>
            </a:extLst>
          </p:cNvPr>
          <p:cNvPicPr>
            <a:picLocks noGrp="1" noChangeAspect="1"/>
          </p:cNvPicPr>
          <p:nvPr>
            <p:ph type="pic" idx="1"/>
          </p:nvPr>
        </p:nvPicPr>
        <p:blipFill>
          <a:blip r:embed="rId4">
            <a:extLst>
              <a:ext uri="{28A0092B-C50C-407E-A947-70E740481C1C}">
                <a14:useLocalDpi xmlns:a14="http://schemas.microsoft.com/office/drawing/2010/main" val="0"/>
              </a:ext>
            </a:extLst>
          </a:blip>
          <a:srcRect/>
          <a:stretch/>
        </p:blipFill>
        <p:spPr/>
      </p:pic>
    </p:spTree>
    <p:custDataLst>
      <p:tags r:id="rId1"/>
    </p:custDataLst>
    <p:extLst>
      <p:ext uri="{BB962C8B-B14F-4D97-AF65-F5344CB8AC3E}">
        <p14:creationId xmlns:p14="http://schemas.microsoft.com/office/powerpoint/2010/main" val="231052983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Workshop At-A-Glance</a:t>
            </a:r>
          </a:p>
        </p:txBody>
      </p:sp>
      <p:sp>
        <p:nvSpPr>
          <p:cNvPr id="6" name="Text Placeholder 5"/>
          <p:cNvSpPr>
            <a:spLocks noGrp="1"/>
          </p:cNvSpPr>
          <p:nvPr>
            <p:ph type="body" idx="1"/>
          </p:nvPr>
        </p:nvSpPr>
        <p:spPr/>
        <p:txBody>
          <a:bodyPr>
            <a:normAutofit/>
          </a:bodyPr>
          <a:lstStyle/>
          <a:p>
            <a:r>
              <a:rPr lang="en-US" sz="2400" dirty="0"/>
              <a:t>Please View in Notes View</a:t>
            </a:r>
          </a:p>
        </p:txBody>
      </p:sp>
    </p:spTree>
    <p:custDataLst>
      <p:tags r:id="rId1"/>
    </p:custDataLst>
    <p:extLst>
      <p:ext uri="{BB962C8B-B14F-4D97-AF65-F5344CB8AC3E}">
        <p14:creationId xmlns:p14="http://schemas.microsoft.com/office/powerpoint/2010/main" val="411516826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DACBDEC-3924-45CB-BE0B-9077F7C6EBF9}"/>
              </a:ext>
            </a:extLst>
          </p:cNvPr>
          <p:cNvSpPr>
            <a:spLocks noGrp="1"/>
          </p:cNvSpPr>
          <p:nvPr>
            <p:ph type="title"/>
          </p:nvPr>
        </p:nvSpPr>
        <p:spPr/>
        <p:txBody>
          <a:bodyPr/>
          <a:lstStyle/>
          <a:p>
            <a:r>
              <a:rPr lang="en-US" dirty="0"/>
              <a:t>MARK</a:t>
            </a:r>
          </a:p>
        </p:txBody>
      </p:sp>
      <p:sp>
        <p:nvSpPr>
          <p:cNvPr id="9" name="Content Placeholder 6">
            <a:extLst>
              <a:ext uri="{FF2B5EF4-FFF2-40B4-BE49-F238E27FC236}">
                <a16:creationId xmlns:a16="http://schemas.microsoft.com/office/drawing/2014/main" id="{1551A69A-E039-C798-9171-2EB7BF58435E}"/>
              </a:ext>
            </a:extLst>
          </p:cNvPr>
          <p:cNvSpPr txBox="1">
            <a:spLocks/>
          </p:cNvSpPr>
          <p:nvPr/>
        </p:nvSpPr>
        <p:spPr>
          <a:xfrm>
            <a:off x="508001" y="1850974"/>
            <a:ext cx="4264722" cy="3710884"/>
          </a:xfrm>
          <a:prstGeom prst="rect">
            <a:avLst/>
          </a:prstGeom>
        </p:spPr>
        <p:txBody>
          <a:bodyPr>
            <a:normAutofit/>
          </a:bodyPr>
          <a:lstStyle>
            <a:lvl1pPr marL="342900" indent="-342900" algn="l" defTabSz="457200" rtl="0" eaLnBrk="1" latinLnBrk="0" hangingPunct="1">
              <a:spcBef>
                <a:spcPct val="20000"/>
              </a:spcBef>
              <a:buClr>
                <a:schemeClr val="accent3"/>
              </a:buClr>
              <a:buFont typeface="Arial"/>
              <a:buChar char="•"/>
              <a:defRPr sz="2400" kern="1200">
                <a:solidFill>
                  <a:schemeClr val="tx1"/>
                </a:solidFill>
                <a:latin typeface="Calibri" panose="020F0502020204030204" pitchFamily="34" charset="0"/>
                <a:ea typeface="+mn-ea"/>
                <a:cs typeface="Calibri" panose="020F0502020204030204" pitchFamily="34" charset="0"/>
              </a:defRPr>
            </a:lvl1pPr>
            <a:lvl2pPr marL="742950" indent="-285750" algn="l" defTabSz="457200" rtl="0" eaLnBrk="1" latinLnBrk="0" hangingPunct="1">
              <a:spcBef>
                <a:spcPct val="20000"/>
              </a:spcBef>
              <a:buClr>
                <a:schemeClr val="accent3"/>
              </a:buClr>
              <a:buFont typeface="Arial"/>
              <a:buChar char="–"/>
              <a:defRPr sz="2000" kern="1200">
                <a:solidFill>
                  <a:schemeClr val="tx1"/>
                </a:solidFill>
                <a:latin typeface="Calibri" panose="020F0502020204030204" pitchFamily="34" charset="0"/>
                <a:ea typeface="+mn-ea"/>
                <a:cs typeface="Calibri" panose="020F0502020204030204" pitchFamily="34" charset="0"/>
              </a:defRPr>
            </a:lvl2pPr>
            <a:lvl3pPr marL="1143000" indent="-228600" algn="l" defTabSz="457200" rtl="0" eaLnBrk="1" latinLnBrk="0" hangingPunct="1">
              <a:spcBef>
                <a:spcPct val="20000"/>
              </a:spcBef>
              <a:buClr>
                <a:schemeClr val="accent3"/>
              </a:buClr>
              <a:buFont typeface="Arial"/>
              <a:buChar char="•"/>
              <a:defRPr sz="1800" kern="1200">
                <a:solidFill>
                  <a:schemeClr val="tx1"/>
                </a:solidFill>
                <a:latin typeface="Calibri" panose="020F0502020204030204" pitchFamily="34" charset="0"/>
                <a:ea typeface="+mn-ea"/>
                <a:cs typeface="Calibri" panose="020F0502020204030204" pitchFamily="34" charset="0"/>
              </a:defRPr>
            </a:lvl3pPr>
            <a:lvl4pPr marL="1600200" indent="-228600" algn="l" defTabSz="457200" rtl="0" eaLnBrk="1" latinLnBrk="0" hangingPunct="1">
              <a:spcBef>
                <a:spcPct val="20000"/>
              </a:spcBef>
              <a:buClr>
                <a:schemeClr val="accent3"/>
              </a:buClr>
              <a:buFont typeface="Arial"/>
              <a:buChar char="–"/>
              <a:defRPr sz="1600" kern="1200">
                <a:solidFill>
                  <a:schemeClr val="tx1"/>
                </a:solidFill>
                <a:latin typeface="Calibri" panose="020F0502020204030204" pitchFamily="34" charset="0"/>
                <a:ea typeface="+mn-ea"/>
                <a:cs typeface="Calibri" panose="020F0502020204030204" pitchFamily="34" charset="0"/>
              </a:defRPr>
            </a:lvl4pPr>
            <a:lvl5pPr marL="2057400" indent="-228600" algn="l" defTabSz="457200" rtl="0" eaLnBrk="1" latinLnBrk="0" hangingPunct="1">
              <a:spcBef>
                <a:spcPct val="20000"/>
              </a:spcBef>
              <a:buClr>
                <a:schemeClr val="accent3"/>
              </a:buClr>
              <a:buFont typeface="Arial"/>
              <a:buChar char="»"/>
              <a:defRPr sz="1400" kern="1200">
                <a:solidFill>
                  <a:schemeClr val="tx1"/>
                </a:solidFill>
                <a:latin typeface="Calibri" panose="020F0502020204030204" pitchFamily="34" charset="0"/>
                <a:ea typeface="+mn-ea"/>
                <a:cs typeface="Calibri" panose="020F050202020403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b="1" dirty="0"/>
              <a:t>Primary patient details</a:t>
            </a:r>
          </a:p>
          <a:p>
            <a:r>
              <a:rPr lang="en-US" sz="2000" dirty="0">
                <a:highlight>
                  <a:srgbClr val="FFFF00"/>
                </a:highlight>
              </a:rPr>
              <a:t>Client Note: Please provide patient details.</a:t>
            </a:r>
          </a:p>
        </p:txBody>
      </p:sp>
      <p:pic>
        <p:nvPicPr>
          <p:cNvPr id="5" name="Picture Placeholder 4">
            <a:extLst>
              <a:ext uri="{FF2B5EF4-FFF2-40B4-BE49-F238E27FC236}">
                <a16:creationId xmlns:a16="http://schemas.microsoft.com/office/drawing/2014/main" id="{A35738D3-CE02-BBEC-58F4-BE480E103750}"/>
              </a:ext>
            </a:extLst>
          </p:cNvPr>
          <p:cNvPicPr>
            <a:picLocks noGrp="1" noChangeAspect="1"/>
          </p:cNvPicPr>
          <p:nvPr>
            <p:ph type="pic" idx="1"/>
          </p:nvPr>
        </p:nvPicPr>
        <p:blipFill rotWithShape="1">
          <a:blip r:embed="rId4">
            <a:extLst>
              <a:ext uri="{28A0092B-C50C-407E-A947-70E740481C1C}">
                <a14:useLocalDpi xmlns:a14="http://schemas.microsoft.com/office/drawing/2010/main" val="0"/>
              </a:ext>
            </a:extLst>
          </a:blip>
          <a:srcRect/>
          <a:stretch/>
        </p:blipFill>
        <p:spPr>
          <a:xfrm>
            <a:off x="5207868" y="389745"/>
            <a:ext cx="6657030" cy="5486398"/>
          </a:xfrm>
        </p:spPr>
      </p:pic>
    </p:spTree>
    <p:custDataLst>
      <p:tags r:id="rId1"/>
    </p:custDataLst>
    <p:extLst>
      <p:ext uri="{BB962C8B-B14F-4D97-AF65-F5344CB8AC3E}">
        <p14:creationId xmlns:p14="http://schemas.microsoft.com/office/powerpoint/2010/main" val="99955961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FF3E620-1074-85AB-EE51-AAF1558EBFA6}"/>
              </a:ext>
            </a:extLst>
          </p:cNvPr>
          <p:cNvSpPr>
            <a:spLocks noGrp="1"/>
          </p:cNvSpPr>
          <p:nvPr>
            <p:ph type="title"/>
          </p:nvPr>
        </p:nvSpPr>
        <p:spPr/>
        <p:txBody>
          <a:bodyPr/>
          <a:lstStyle/>
          <a:p>
            <a:r>
              <a:rPr lang="en-US" dirty="0"/>
              <a:t>HIDDEN SLIDE</a:t>
            </a:r>
          </a:p>
        </p:txBody>
      </p:sp>
      <p:sp>
        <p:nvSpPr>
          <p:cNvPr id="7" name="Text Placeholder 6">
            <a:extLst>
              <a:ext uri="{FF2B5EF4-FFF2-40B4-BE49-F238E27FC236}">
                <a16:creationId xmlns:a16="http://schemas.microsoft.com/office/drawing/2014/main" id="{D14AEE78-6EA5-0B68-C772-C782F01268C8}"/>
              </a:ext>
            </a:extLst>
          </p:cNvPr>
          <p:cNvSpPr>
            <a:spLocks noGrp="1"/>
          </p:cNvSpPr>
          <p:nvPr>
            <p:ph type="body" idx="1"/>
          </p:nvPr>
        </p:nvSpPr>
        <p:spPr/>
        <p:txBody>
          <a:bodyPr/>
          <a:lstStyle/>
          <a:p>
            <a:r>
              <a:rPr lang="en-US" dirty="0"/>
              <a:t>See Notes Page</a:t>
            </a:r>
          </a:p>
        </p:txBody>
      </p:sp>
    </p:spTree>
    <p:extLst>
      <p:ext uri="{BB962C8B-B14F-4D97-AF65-F5344CB8AC3E}">
        <p14:creationId xmlns:p14="http://schemas.microsoft.com/office/powerpoint/2010/main" val="371385927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FF3E620-1074-85AB-EE51-AAF1558EBFA6}"/>
              </a:ext>
            </a:extLst>
          </p:cNvPr>
          <p:cNvSpPr>
            <a:spLocks noGrp="1"/>
          </p:cNvSpPr>
          <p:nvPr>
            <p:ph type="title"/>
          </p:nvPr>
        </p:nvSpPr>
        <p:spPr/>
        <p:txBody>
          <a:bodyPr/>
          <a:lstStyle/>
          <a:p>
            <a:r>
              <a:rPr lang="en-US" dirty="0"/>
              <a:t>HIDDEN SLIDE</a:t>
            </a:r>
          </a:p>
        </p:txBody>
      </p:sp>
      <p:sp>
        <p:nvSpPr>
          <p:cNvPr id="7" name="Text Placeholder 6">
            <a:extLst>
              <a:ext uri="{FF2B5EF4-FFF2-40B4-BE49-F238E27FC236}">
                <a16:creationId xmlns:a16="http://schemas.microsoft.com/office/drawing/2014/main" id="{D14AEE78-6EA5-0B68-C772-C782F01268C8}"/>
              </a:ext>
            </a:extLst>
          </p:cNvPr>
          <p:cNvSpPr>
            <a:spLocks noGrp="1"/>
          </p:cNvSpPr>
          <p:nvPr>
            <p:ph type="body" idx="1"/>
          </p:nvPr>
        </p:nvSpPr>
        <p:spPr/>
        <p:txBody>
          <a:bodyPr/>
          <a:lstStyle/>
          <a:p>
            <a:r>
              <a:rPr lang="en-US" dirty="0"/>
              <a:t>See Notes Page</a:t>
            </a:r>
          </a:p>
        </p:txBody>
      </p:sp>
    </p:spTree>
    <p:extLst>
      <p:ext uri="{BB962C8B-B14F-4D97-AF65-F5344CB8AC3E}">
        <p14:creationId xmlns:p14="http://schemas.microsoft.com/office/powerpoint/2010/main" val="392615189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FF3E620-1074-85AB-EE51-AAF1558EBFA6}"/>
              </a:ext>
            </a:extLst>
          </p:cNvPr>
          <p:cNvSpPr>
            <a:spLocks noGrp="1"/>
          </p:cNvSpPr>
          <p:nvPr>
            <p:ph type="title"/>
          </p:nvPr>
        </p:nvSpPr>
        <p:spPr/>
        <p:txBody>
          <a:bodyPr/>
          <a:lstStyle/>
          <a:p>
            <a:r>
              <a:rPr lang="en-US" dirty="0"/>
              <a:t>HIDDEN SLIDE</a:t>
            </a:r>
          </a:p>
        </p:txBody>
      </p:sp>
      <p:sp>
        <p:nvSpPr>
          <p:cNvPr id="7" name="Text Placeholder 6">
            <a:extLst>
              <a:ext uri="{FF2B5EF4-FFF2-40B4-BE49-F238E27FC236}">
                <a16:creationId xmlns:a16="http://schemas.microsoft.com/office/drawing/2014/main" id="{D14AEE78-6EA5-0B68-C772-C782F01268C8}"/>
              </a:ext>
            </a:extLst>
          </p:cNvPr>
          <p:cNvSpPr>
            <a:spLocks noGrp="1"/>
          </p:cNvSpPr>
          <p:nvPr>
            <p:ph type="body" idx="1"/>
          </p:nvPr>
        </p:nvSpPr>
        <p:spPr/>
        <p:txBody>
          <a:bodyPr/>
          <a:lstStyle/>
          <a:p>
            <a:r>
              <a:rPr lang="en-US" dirty="0"/>
              <a:t>See Notes Page</a:t>
            </a:r>
          </a:p>
        </p:txBody>
      </p:sp>
    </p:spTree>
    <p:extLst>
      <p:ext uri="{BB962C8B-B14F-4D97-AF65-F5344CB8AC3E}">
        <p14:creationId xmlns:p14="http://schemas.microsoft.com/office/powerpoint/2010/main" val="204201560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3AD0DC1-EA88-43C1-99BD-02A46832443B}"/>
              </a:ext>
            </a:extLst>
          </p:cNvPr>
          <p:cNvSpPr>
            <a:spLocks noGrp="1"/>
          </p:cNvSpPr>
          <p:nvPr>
            <p:ph type="title"/>
          </p:nvPr>
        </p:nvSpPr>
        <p:spPr/>
        <p:txBody>
          <a:bodyPr/>
          <a:lstStyle/>
          <a:p>
            <a:r>
              <a:rPr lang="en-US" dirty="0"/>
              <a:t>PRESENT YOUR FINDINGS</a:t>
            </a:r>
          </a:p>
        </p:txBody>
      </p:sp>
      <p:sp>
        <p:nvSpPr>
          <p:cNvPr id="7" name="Content Placeholder 6">
            <a:extLst>
              <a:ext uri="{FF2B5EF4-FFF2-40B4-BE49-F238E27FC236}">
                <a16:creationId xmlns:a16="http://schemas.microsoft.com/office/drawing/2014/main" id="{FD20C900-9941-4D77-95EE-F71A6AB4C77C}"/>
              </a:ext>
            </a:extLst>
          </p:cNvPr>
          <p:cNvSpPr>
            <a:spLocks noGrp="1"/>
          </p:cNvSpPr>
          <p:nvPr>
            <p:ph sz="half" idx="13"/>
          </p:nvPr>
        </p:nvSpPr>
        <p:spPr/>
        <p:txBody>
          <a:bodyPr>
            <a:normAutofit/>
          </a:bodyPr>
          <a:lstStyle/>
          <a:p>
            <a:pPr marL="0" indent="0">
              <a:buNone/>
            </a:pPr>
            <a:r>
              <a:rPr lang="en-US" sz="2400" b="1" dirty="0"/>
              <a:t>Instructions</a:t>
            </a:r>
          </a:p>
          <a:p>
            <a:r>
              <a:rPr lang="en-US" dirty="0"/>
              <a:t>Each trio will present their Grand Rounds for each of the three patients.</a:t>
            </a:r>
          </a:p>
          <a:p>
            <a:r>
              <a:rPr lang="en-US" dirty="0"/>
              <a:t>Remember to be concise when highlighting the relevant patient data.</a:t>
            </a:r>
          </a:p>
          <a:p>
            <a:pPr lvl="1"/>
            <a:r>
              <a:rPr lang="en-US" dirty="0"/>
              <a:t>You may choose to present this in the “voice” you would use with an attending.</a:t>
            </a:r>
          </a:p>
        </p:txBody>
      </p:sp>
      <p:pic>
        <p:nvPicPr>
          <p:cNvPr id="6" name="Picture Placeholder 5">
            <a:extLst>
              <a:ext uri="{FF2B5EF4-FFF2-40B4-BE49-F238E27FC236}">
                <a16:creationId xmlns:a16="http://schemas.microsoft.com/office/drawing/2014/main" id="{59048179-2F02-0937-0B1A-30330645F05E}"/>
              </a:ext>
            </a:extLst>
          </p:cNvPr>
          <p:cNvPicPr>
            <a:picLocks noGrp="1" noChangeAspect="1"/>
          </p:cNvPicPr>
          <p:nvPr>
            <p:ph type="pic" idx="1"/>
          </p:nvPr>
        </p:nvPicPr>
        <p:blipFill>
          <a:blip r:embed="rId3">
            <a:extLst>
              <a:ext uri="{28A0092B-C50C-407E-A947-70E740481C1C}">
                <a14:useLocalDpi xmlns:a14="http://schemas.microsoft.com/office/drawing/2010/main" val="0"/>
              </a:ext>
            </a:extLst>
          </a:blip>
          <a:srcRect/>
          <a:stretch/>
        </p:blipFill>
        <p:spPr>
          <a:xfrm>
            <a:off x="6791052" y="0"/>
            <a:ext cx="5416446" cy="6419088"/>
          </a:xfrm>
        </p:spPr>
      </p:pic>
    </p:spTree>
    <p:extLst>
      <p:ext uri="{BB962C8B-B14F-4D97-AF65-F5344CB8AC3E}">
        <p14:creationId xmlns:p14="http://schemas.microsoft.com/office/powerpoint/2010/main" val="239262689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937DB200-9F6B-410B-A552-8A28F35A6F23}"/>
              </a:ext>
            </a:extLst>
          </p:cNvPr>
          <p:cNvSpPr>
            <a:spLocks noGrp="1"/>
          </p:cNvSpPr>
          <p:nvPr>
            <p:ph idx="1"/>
          </p:nvPr>
        </p:nvSpPr>
        <p:spPr/>
        <p:txBody>
          <a:bodyPr>
            <a:normAutofit/>
          </a:bodyPr>
          <a:lstStyle/>
          <a:p>
            <a:pPr marL="0" indent="0">
              <a:buNone/>
            </a:pPr>
            <a:r>
              <a:rPr lang="en-US" b="1" dirty="0"/>
              <a:t>Instructions</a:t>
            </a:r>
          </a:p>
          <a:p>
            <a:r>
              <a:rPr lang="en-US" sz="2000" dirty="0"/>
              <a:t>You will hear a brief statement that a patient might say to an HCP.</a:t>
            </a:r>
          </a:p>
          <a:p>
            <a:r>
              <a:rPr lang="en-US" sz="2000" dirty="0"/>
              <a:t>Following that patient statement, three HCP response options will be presented to you that represent “good, better, best.”</a:t>
            </a:r>
          </a:p>
          <a:p>
            <a:r>
              <a:rPr lang="en-US" sz="2000" dirty="0"/>
              <a:t>Stand next to the person who presented the HCP statement that you would choose to use in response to this patient and prepare to explain why.</a:t>
            </a:r>
          </a:p>
        </p:txBody>
      </p:sp>
      <p:sp>
        <p:nvSpPr>
          <p:cNvPr id="4" name="Title 3">
            <a:extLst>
              <a:ext uri="{FF2B5EF4-FFF2-40B4-BE49-F238E27FC236}">
                <a16:creationId xmlns:a16="http://schemas.microsoft.com/office/drawing/2014/main" id="{87E4FC6A-D788-42F3-87E1-78C6B7D6749E}"/>
              </a:ext>
            </a:extLst>
          </p:cNvPr>
          <p:cNvSpPr>
            <a:spLocks noGrp="1"/>
          </p:cNvSpPr>
          <p:nvPr>
            <p:ph type="title"/>
          </p:nvPr>
        </p:nvSpPr>
        <p:spPr/>
        <p:txBody>
          <a:bodyPr>
            <a:normAutofit/>
          </a:bodyPr>
          <a:lstStyle/>
          <a:p>
            <a:r>
              <a:rPr lang="en-US" dirty="0"/>
              <a:t>DATA FLASH-MATCH</a:t>
            </a:r>
          </a:p>
        </p:txBody>
      </p:sp>
    </p:spTree>
    <p:custDataLst>
      <p:tags r:id="rId1"/>
    </p:custDataLst>
    <p:extLst>
      <p:ext uri="{BB962C8B-B14F-4D97-AF65-F5344CB8AC3E}">
        <p14:creationId xmlns:p14="http://schemas.microsoft.com/office/powerpoint/2010/main" val="385731248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DACBDEC-3924-45CB-BE0B-9077F7C6EBF9}"/>
              </a:ext>
            </a:extLst>
          </p:cNvPr>
          <p:cNvSpPr>
            <a:spLocks noGrp="1"/>
          </p:cNvSpPr>
          <p:nvPr>
            <p:ph type="title"/>
          </p:nvPr>
        </p:nvSpPr>
        <p:spPr/>
        <p:txBody>
          <a:bodyPr/>
          <a:lstStyle/>
          <a:p>
            <a:r>
              <a:rPr lang="en-US" dirty="0"/>
              <a:t>CHARISSE</a:t>
            </a:r>
          </a:p>
        </p:txBody>
      </p:sp>
      <p:sp>
        <p:nvSpPr>
          <p:cNvPr id="9" name="Content Placeholder 6">
            <a:extLst>
              <a:ext uri="{FF2B5EF4-FFF2-40B4-BE49-F238E27FC236}">
                <a16:creationId xmlns:a16="http://schemas.microsoft.com/office/drawing/2014/main" id="{1551A69A-E039-C798-9171-2EB7BF58435E}"/>
              </a:ext>
            </a:extLst>
          </p:cNvPr>
          <p:cNvSpPr txBox="1">
            <a:spLocks/>
          </p:cNvSpPr>
          <p:nvPr/>
        </p:nvSpPr>
        <p:spPr>
          <a:xfrm>
            <a:off x="508001" y="1850974"/>
            <a:ext cx="4264722" cy="3710884"/>
          </a:xfrm>
          <a:prstGeom prst="rect">
            <a:avLst/>
          </a:prstGeom>
        </p:spPr>
        <p:txBody>
          <a:bodyPr>
            <a:normAutofit/>
          </a:bodyPr>
          <a:lstStyle>
            <a:lvl1pPr marL="342900" indent="-342900" algn="l" defTabSz="457200" rtl="0" eaLnBrk="1" latinLnBrk="0" hangingPunct="1">
              <a:spcBef>
                <a:spcPct val="20000"/>
              </a:spcBef>
              <a:buClr>
                <a:schemeClr val="accent3"/>
              </a:buClr>
              <a:buFont typeface="Arial"/>
              <a:buChar char="•"/>
              <a:defRPr sz="2400" kern="1200">
                <a:solidFill>
                  <a:schemeClr val="tx1"/>
                </a:solidFill>
                <a:latin typeface="Calibri" panose="020F0502020204030204" pitchFamily="34" charset="0"/>
                <a:ea typeface="+mn-ea"/>
                <a:cs typeface="Calibri" panose="020F0502020204030204" pitchFamily="34" charset="0"/>
              </a:defRPr>
            </a:lvl1pPr>
            <a:lvl2pPr marL="742950" indent="-285750" algn="l" defTabSz="457200" rtl="0" eaLnBrk="1" latinLnBrk="0" hangingPunct="1">
              <a:spcBef>
                <a:spcPct val="20000"/>
              </a:spcBef>
              <a:buClr>
                <a:schemeClr val="accent3"/>
              </a:buClr>
              <a:buFont typeface="Arial"/>
              <a:buChar char="–"/>
              <a:defRPr sz="2000" kern="1200">
                <a:solidFill>
                  <a:schemeClr val="tx1"/>
                </a:solidFill>
                <a:latin typeface="Calibri" panose="020F0502020204030204" pitchFamily="34" charset="0"/>
                <a:ea typeface="+mn-ea"/>
                <a:cs typeface="Calibri" panose="020F0502020204030204" pitchFamily="34" charset="0"/>
              </a:defRPr>
            </a:lvl2pPr>
            <a:lvl3pPr marL="1143000" indent="-228600" algn="l" defTabSz="457200" rtl="0" eaLnBrk="1" latinLnBrk="0" hangingPunct="1">
              <a:spcBef>
                <a:spcPct val="20000"/>
              </a:spcBef>
              <a:buClr>
                <a:schemeClr val="accent3"/>
              </a:buClr>
              <a:buFont typeface="Arial"/>
              <a:buChar char="•"/>
              <a:defRPr sz="1800" kern="1200">
                <a:solidFill>
                  <a:schemeClr val="tx1"/>
                </a:solidFill>
                <a:latin typeface="Calibri" panose="020F0502020204030204" pitchFamily="34" charset="0"/>
                <a:ea typeface="+mn-ea"/>
                <a:cs typeface="Calibri" panose="020F0502020204030204" pitchFamily="34" charset="0"/>
              </a:defRPr>
            </a:lvl3pPr>
            <a:lvl4pPr marL="1600200" indent="-228600" algn="l" defTabSz="457200" rtl="0" eaLnBrk="1" latinLnBrk="0" hangingPunct="1">
              <a:spcBef>
                <a:spcPct val="20000"/>
              </a:spcBef>
              <a:buClr>
                <a:schemeClr val="accent3"/>
              </a:buClr>
              <a:buFont typeface="Arial"/>
              <a:buChar char="–"/>
              <a:defRPr sz="1600" kern="1200">
                <a:solidFill>
                  <a:schemeClr val="tx1"/>
                </a:solidFill>
                <a:latin typeface="Calibri" panose="020F0502020204030204" pitchFamily="34" charset="0"/>
                <a:ea typeface="+mn-ea"/>
                <a:cs typeface="Calibri" panose="020F0502020204030204" pitchFamily="34" charset="0"/>
              </a:defRPr>
            </a:lvl4pPr>
            <a:lvl5pPr marL="2057400" indent="-228600" algn="l" defTabSz="457200" rtl="0" eaLnBrk="1" latinLnBrk="0" hangingPunct="1">
              <a:spcBef>
                <a:spcPct val="20000"/>
              </a:spcBef>
              <a:buClr>
                <a:schemeClr val="accent3"/>
              </a:buClr>
              <a:buFont typeface="Arial"/>
              <a:buChar char="»"/>
              <a:defRPr sz="1400" kern="1200">
                <a:solidFill>
                  <a:schemeClr val="tx1"/>
                </a:solidFill>
                <a:latin typeface="Calibri" panose="020F0502020204030204" pitchFamily="34" charset="0"/>
                <a:ea typeface="+mn-ea"/>
                <a:cs typeface="Calibri" panose="020F050202020403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b="1" dirty="0"/>
              <a:t>Reaction Statement</a:t>
            </a:r>
          </a:p>
          <a:p>
            <a:r>
              <a:rPr lang="en-US" sz="2000" dirty="0">
                <a:highlight>
                  <a:srgbClr val="FFFF00"/>
                </a:highlight>
              </a:rPr>
              <a:t>Client Note: Please provide patient reaction statement.</a:t>
            </a:r>
          </a:p>
        </p:txBody>
      </p:sp>
      <p:pic>
        <p:nvPicPr>
          <p:cNvPr id="5" name="Picture Placeholder 4">
            <a:extLst>
              <a:ext uri="{FF2B5EF4-FFF2-40B4-BE49-F238E27FC236}">
                <a16:creationId xmlns:a16="http://schemas.microsoft.com/office/drawing/2014/main" id="{87A724C6-ED34-5185-F7D0-31D8AAA3BDF4}"/>
              </a:ext>
            </a:extLst>
          </p:cNvPr>
          <p:cNvPicPr>
            <a:picLocks noGrp="1" noChangeAspect="1"/>
          </p:cNvPicPr>
          <p:nvPr>
            <p:ph type="pic" idx="1"/>
          </p:nvPr>
        </p:nvPicPr>
        <p:blipFill>
          <a:blip r:embed="rId4">
            <a:extLst>
              <a:ext uri="{28A0092B-C50C-407E-A947-70E740481C1C}">
                <a14:useLocalDpi xmlns:a14="http://schemas.microsoft.com/office/drawing/2010/main" val="0"/>
              </a:ext>
            </a:extLst>
          </a:blip>
          <a:srcRect/>
          <a:stretch/>
        </p:blipFill>
        <p:spPr>
          <a:xfrm>
            <a:off x="5207868" y="389745"/>
            <a:ext cx="6657030" cy="5486398"/>
          </a:xfrm>
        </p:spPr>
      </p:pic>
    </p:spTree>
    <p:custDataLst>
      <p:tags r:id="rId1"/>
    </p:custDataLst>
    <p:extLst>
      <p:ext uri="{BB962C8B-B14F-4D97-AF65-F5344CB8AC3E}">
        <p14:creationId xmlns:p14="http://schemas.microsoft.com/office/powerpoint/2010/main" val="211764807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DACBDEC-3924-45CB-BE0B-9077F7C6EBF9}"/>
              </a:ext>
            </a:extLst>
          </p:cNvPr>
          <p:cNvSpPr>
            <a:spLocks noGrp="1"/>
          </p:cNvSpPr>
          <p:nvPr>
            <p:ph type="title"/>
          </p:nvPr>
        </p:nvSpPr>
        <p:spPr/>
        <p:txBody>
          <a:bodyPr/>
          <a:lstStyle/>
          <a:p>
            <a:r>
              <a:rPr lang="en-US" dirty="0"/>
              <a:t>LORI</a:t>
            </a:r>
          </a:p>
        </p:txBody>
      </p:sp>
      <p:sp>
        <p:nvSpPr>
          <p:cNvPr id="9" name="Content Placeholder 6">
            <a:extLst>
              <a:ext uri="{FF2B5EF4-FFF2-40B4-BE49-F238E27FC236}">
                <a16:creationId xmlns:a16="http://schemas.microsoft.com/office/drawing/2014/main" id="{1551A69A-E039-C798-9171-2EB7BF58435E}"/>
              </a:ext>
            </a:extLst>
          </p:cNvPr>
          <p:cNvSpPr txBox="1">
            <a:spLocks/>
          </p:cNvSpPr>
          <p:nvPr/>
        </p:nvSpPr>
        <p:spPr>
          <a:xfrm>
            <a:off x="508001" y="1850974"/>
            <a:ext cx="4264722" cy="3710884"/>
          </a:xfrm>
          <a:prstGeom prst="rect">
            <a:avLst/>
          </a:prstGeom>
        </p:spPr>
        <p:txBody>
          <a:bodyPr>
            <a:normAutofit/>
          </a:bodyPr>
          <a:lstStyle>
            <a:lvl1pPr marL="342900" indent="-342900" algn="l" defTabSz="457200" rtl="0" eaLnBrk="1" latinLnBrk="0" hangingPunct="1">
              <a:spcBef>
                <a:spcPct val="20000"/>
              </a:spcBef>
              <a:buClr>
                <a:schemeClr val="accent3"/>
              </a:buClr>
              <a:buFont typeface="Arial"/>
              <a:buChar char="•"/>
              <a:defRPr sz="2400" kern="1200">
                <a:solidFill>
                  <a:schemeClr val="tx1"/>
                </a:solidFill>
                <a:latin typeface="Calibri" panose="020F0502020204030204" pitchFamily="34" charset="0"/>
                <a:ea typeface="+mn-ea"/>
                <a:cs typeface="Calibri" panose="020F0502020204030204" pitchFamily="34" charset="0"/>
              </a:defRPr>
            </a:lvl1pPr>
            <a:lvl2pPr marL="742950" indent="-285750" algn="l" defTabSz="457200" rtl="0" eaLnBrk="1" latinLnBrk="0" hangingPunct="1">
              <a:spcBef>
                <a:spcPct val="20000"/>
              </a:spcBef>
              <a:buClr>
                <a:schemeClr val="accent3"/>
              </a:buClr>
              <a:buFont typeface="Arial"/>
              <a:buChar char="–"/>
              <a:defRPr sz="2000" kern="1200">
                <a:solidFill>
                  <a:schemeClr val="tx1"/>
                </a:solidFill>
                <a:latin typeface="Calibri" panose="020F0502020204030204" pitchFamily="34" charset="0"/>
                <a:ea typeface="+mn-ea"/>
                <a:cs typeface="Calibri" panose="020F0502020204030204" pitchFamily="34" charset="0"/>
              </a:defRPr>
            </a:lvl2pPr>
            <a:lvl3pPr marL="1143000" indent="-228600" algn="l" defTabSz="457200" rtl="0" eaLnBrk="1" latinLnBrk="0" hangingPunct="1">
              <a:spcBef>
                <a:spcPct val="20000"/>
              </a:spcBef>
              <a:buClr>
                <a:schemeClr val="accent3"/>
              </a:buClr>
              <a:buFont typeface="Arial"/>
              <a:buChar char="•"/>
              <a:defRPr sz="1800" kern="1200">
                <a:solidFill>
                  <a:schemeClr val="tx1"/>
                </a:solidFill>
                <a:latin typeface="Calibri" panose="020F0502020204030204" pitchFamily="34" charset="0"/>
                <a:ea typeface="+mn-ea"/>
                <a:cs typeface="Calibri" panose="020F0502020204030204" pitchFamily="34" charset="0"/>
              </a:defRPr>
            </a:lvl3pPr>
            <a:lvl4pPr marL="1600200" indent="-228600" algn="l" defTabSz="457200" rtl="0" eaLnBrk="1" latinLnBrk="0" hangingPunct="1">
              <a:spcBef>
                <a:spcPct val="20000"/>
              </a:spcBef>
              <a:buClr>
                <a:schemeClr val="accent3"/>
              </a:buClr>
              <a:buFont typeface="Arial"/>
              <a:buChar char="–"/>
              <a:defRPr sz="1600" kern="1200">
                <a:solidFill>
                  <a:schemeClr val="tx1"/>
                </a:solidFill>
                <a:latin typeface="Calibri" panose="020F0502020204030204" pitchFamily="34" charset="0"/>
                <a:ea typeface="+mn-ea"/>
                <a:cs typeface="Calibri" panose="020F0502020204030204" pitchFamily="34" charset="0"/>
              </a:defRPr>
            </a:lvl4pPr>
            <a:lvl5pPr marL="2057400" indent="-228600" algn="l" defTabSz="457200" rtl="0" eaLnBrk="1" latinLnBrk="0" hangingPunct="1">
              <a:spcBef>
                <a:spcPct val="20000"/>
              </a:spcBef>
              <a:buClr>
                <a:schemeClr val="accent3"/>
              </a:buClr>
              <a:buFont typeface="Arial"/>
              <a:buChar char="»"/>
              <a:defRPr sz="1400" kern="1200">
                <a:solidFill>
                  <a:schemeClr val="tx1"/>
                </a:solidFill>
                <a:latin typeface="Calibri" panose="020F0502020204030204" pitchFamily="34" charset="0"/>
                <a:ea typeface="+mn-ea"/>
                <a:cs typeface="Calibri" panose="020F050202020403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b="1" dirty="0"/>
              <a:t>Reaction Statement</a:t>
            </a:r>
          </a:p>
          <a:p>
            <a:r>
              <a:rPr lang="en-US" sz="2000" dirty="0">
                <a:highlight>
                  <a:srgbClr val="FFFF00"/>
                </a:highlight>
              </a:rPr>
              <a:t>Client Note: Please provide patient reaction statement.</a:t>
            </a:r>
          </a:p>
        </p:txBody>
      </p:sp>
      <p:pic>
        <p:nvPicPr>
          <p:cNvPr id="5" name="Picture Placeholder 4">
            <a:extLst>
              <a:ext uri="{FF2B5EF4-FFF2-40B4-BE49-F238E27FC236}">
                <a16:creationId xmlns:a16="http://schemas.microsoft.com/office/drawing/2014/main" id="{A0E34723-8CE7-3040-3F60-2253C10903CD}"/>
              </a:ext>
            </a:extLst>
          </p:cNvPr>
          <p:cNvPicPr>
            <a:picLocks noGrp="1" noChangeAspect="1"/>
          </p:cNvPicPr>
          <p:nvPr>
            <p:ph type="pic" idx="1"/>
          </p:nvPr>
        </p:nvPicPr>
        <p:blipFill>
          <a:blip r:embed="rId4">
            <a:extLst>
              <a:ext uri="{28A0092B-C50C-407E-A947-70E740481C1C}">
                <a14:useLocalDpi xmlns:a14="http://schemas.microsoft.com/office/drawing/2010/main" val="0"/>
              </a:ext>
            </a:extLst>
          </a:blip>
          <a:srcRect/>
          <a:stretch/>
        </p:blipFill>
        <p:spPr/>
      </p:pic>
    </p:spTree>
    <p:custDataLst>
      <p:tags r:id="rId1"/>
    </p:custDataLst>
    <p:extLst>
      <p:ext uri="{BB962C8B-B14F-4D97-AF65-F5344CB8AC3E}">
        <p14:creationId xmlns:p14="http://schemas.microsoft.com/office/powerpoint/2010/main" val="92654939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DACBDEC-3924-45CB-BE0B-9077F7C6EBF9}"/>
              </a:ext>
            </a:extLst>
          </p:cNvPr>
          <p:cNvSpPr>
            <a:spLocks noGrp="1"/>
          </p:cNvSpPr>
          <p:nvPr>
            <p:ph type="title"/>
          </p:nvPr>
        </p:nvSpPr>
        <p:spPr/>
        <p:txBody>
          <a:bodyPr/>
          <a:lstStyle/>
          <a:p>
            <a:r>
              <a:rPr lang="en-US" dirty="0"/>
              <a:t>MARK</a:t>
            </a:r>
          </a:p>
        </p:txBody>
      </p:sp>
      <p:sp>
        <p:nvSpPr>
          <p:cNvPr id="9" name="Content Placeholder 6">
            <a:extLst>
              <a:ext uri="{FF2B5EF4-FFF2-40B4-BE49-F238E27FC236}">
                <a16:creationId xmlns:a16="http://schemas.microsoft.com/office/drawing/2014/main" id="{1551A69A-E039-C798-9171-2EB7BF58435E}"/>
              </a:ext>
            </a:extLst>
          </p:cNvPr>
          <p:cNvSpPr txBox="1">
            <a:spLocks/>
          </p:cNvSpPr>
          <p:nvPr/>
        </p:nvSpPr>
        <p:spPr>
          <a:xfrm>
            <a:off x="508001" y="1850974"/>
            <a:ext cx="4264722" cy="3710884"/>
          </a:xfrm>
          <a:prstGeom prst="rect">
            <a:avLst/>
          </a:prstGeom>
        </p:spPr>
        <p:txBody>
          <a:bodyPr>
            <a:normAutofit/>
          </a:bodyPr>
          <a:lstStyle>
            <a:lvl1pPr marL="342900" indent="-342900" algn="l" defTabSz="457200" rtl="0" eaLnBrk="1" latinLnBrk="0" hangingPunct="1">
              <a:spcBef>
                <a:spcPct val="20000"/>
              </a:spcBef>
              <a:buClr>
                <a:schemeClr val="accent3"/>
              </a:buClr>
              <a:buFont typeface="Arial"/>
              <a:buChar char="•"/>
              <a:defRPr sz="2400" kern="1200">
                <a:solidFill>
                  <a:schemeClr val="tx1"/>
                </a:solidFill>
                <a:latin typeface="Calibri" panose="020F0502020204030204" pitchFamily="34" charset="0"/>
                <a:ea typeface="+mn-ea"/>
                <a:cs typeface="Calibri" panose="020F0502020204030204" pitchFamily="34" charset="0"/>
              </a:defRPr>
            </a:lvl1pPr>
            <a:lvl2pPr marL="742950" indent="-285750" algn="l" defTabSz="457200" rtl="0" eaLnBrk="1" latinLnBrk="0" hangingPunct="1">
              <a:spcBef>
                <a:spcPct val="20000"/>
              </a:spcBef>
              <a:buClr>
                <a:schemeClr val="accent3"/>
              </a:buClr>
              <a:buFont typeface="Arial"/>
              <a:buChar char="–"/>
              <a:defRPr sz="2000" kern="1200">
                <a:solidFill>
                  <a:schemeClr val="tx1"/>
                </a:solidFill>
                <a:latin typeface="Calibri" panose="020F0502020204030204" pitchFamily="34" charset="0"/>
                <a:ea typeface="+mn-ea"/>
                <a:cs typeface="Calibri" panose="020F0502020204030204" pitchFamily="34" charset="0"/>
              </a:defRPr>
            </a:lvl2pPr>
            <a:lvl3pPr marL="1143000" indent="-228600" algn="l" defTabSz="457200" rtl="0" eaLnBrk="1" latinLnBrk="0" hangingPunct="1">
              <a:spcBef>
                <a:spcPct val="20000"/>
              </a:spcBef>
              <a:buClr>
                <a:schemeClr val="accent3"/>
              </a:buClr>
              <a:buFont typeface="Arial"/>
              <a:buChar char="•"/>
              <a:defRPr sz="1800" kern="1200">
                <a:solidFill>
                  <a:schemeClr val="tx1"/>
                </a:solidFill>
                <a:latin typeface="Calibri" panose="020F0502020204030204" pitchFamily="34" charset="0"/>
                <a:ea typeface="+mn-ea"/>
                <a:cs typeface="Calibri" panose="020F0502020204030204" pitchFamily="34" charset="0"/>
              </a:defRPr>
            </a:lvl3pPr>
            <a:lvl4pPr marL="1600200" indent="-228600" algn="l" defTabSz="457200" rtl="0" eaLnBrk="1" latinLnBrk="0" hangingPunct="1">
              <a:spcBef>
                <a:spcPct val="20000"/>
              </a:spcBef>
              <a:buClr>
                <a:schemeClr val="accent3"/>
              </a:buClr>
              <a:buFont typeface="Arial"/>
              <a:buChar char="–"/>
              <a:defRPr sz="1600" kern="1200">
                <a:solidFill>
                  <a:schemeClr val="tx1"/>
                </a:solidFill>
                <a:latin typeface="Calibri" panose="020F0502020204030204" pitchFamily="34" charset="0"/>
                <a:ea typeface="+mn-ea"/>
                <a:cs typeface="Calibri" panose="020F0502020204030204" pitchFamily="34" charset="0"/>
              </a:defRPr>
            </a:lvl4pPr>
            <a:lvl5pPr marL="2057400" indent="-228600" algn="l" defTabSz="457200" rtl="0" eaLnBrk="1" latinLnBrk="0" hangingPunct="1">
              <a:spcBef>
                <a:spcPct val="20000"/>
              </a:spcBef>
              <a:buClr>
                <a:schemeClr val="accent3"/>
              </a:buClr>
              <a:buFont typeface="Arial"/>
              <a:buChar char="»"/>
              <a:defRPr sz="1400" kern="1200">
                <a:solidFill>
                  <a:schemeClr val="tx1"/>
                </a:solidFill>
                <a:latin typeface="Calibri" panose="020F0502020204030204" pitchFamily="34" charset="0"/>
                <a:ea typeface="+mn-ea"/>
                <a:cs typeface="Calibri" panose="020F050202020403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b="1" dirty="0"/>
              <a:t>Reaction Statement</a:t>
            </a:r>
          </a:p>
          <a:p>
            <a:r>
              <a:rPr lang="en-US" sz="2000" dirty="0">
                <a:highlight>
                  <a:srgbClr val="FFFF00"/>
                </a:highlight>
              </a:rPr>
              <a:t>Client Note: Please provide patient reaction statement.</a:t>
            </a:r>
          </a:p>
        </p:txBody>
      </p:sp>
      <p:pic>
        <p:nvPicPr>
          <p:cNvPr id="5" name="Picture Placeholder 4">
            <a:extLst>
              <a:ext uri="{FF2B5EF4-FFF2-40B4-BE49-F238E27FC236}">
                <a16:creationId xmlns:a16="http://schemas.microsoft.com/office/drawing/2014/main" id="{A35738D3-CE02-BBEC-58F4-BE480E103750}"/>
              </a:ext>
            </a:extLst>
          </p:cNvPr>
          <p:cNvPicPr>
            <a:picLocks noGrp="1" noChangeAspect="1"/>
          </p:cNvPicPr>
          <p:nvPr>
            <p:ph type="pic" idx="1"/>
          </p:nvPr>
        </p:nvPicPr>
        <p:blipFill rotWithShape="1">
          <a:blip r:embed="rId4">
            <a:extLst>
              <a:ext uri="{28A0092B-C50C-407E-A947-70E740481C1C}">
                <a14:useLocalDpi xmlns:a14="http://schemas.microsoft.com/office/drawing/2010/main" val="0"/>
              </a:ext>
            </a:extLst>
          </a:blip>
          <a:srcRect/>
          <a:stretch/>
        </p:blipFill>
        <p:spPr>
          <a:xfrm>
            <a:off x="5207868" y="389745"/>
            <a:ext cx="6657030" cy="5486398"/>
          </a:xfrm>
        </p:spPr>
      </p:pic>
    </p:spTree>
    <p:custDataLst>
      <p:tags r:id="rId1"/>
    </p:custDataLst>
    <p:extLst>
      <p:ext uri="{BB962C8B-B14F-4D97-AF65-F5344CB8AC3E}">
        <p14:creationId xmlns:p14="http://schemas.microsoft.com/office/powerpoint/2010/main" val="73800136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7E4FC6A-D788-42F3-87E1-78C6B7D6749E}"/>
              </a:ext>
            </a:extLst>
          </p:cNvPr>
          <p:cNvSpPr>
            <a:spLocks noGrp="1"/>
          </p:cNvSpPr>
          <p:nvPr>
            <p:ph type="title"/>
          </p:nvPr>
        </p:nvSpPr>
        <p:spPr/>
        <p:txBody>
          <a:bodyPr>
            <a:normAutofit/>
          </a:bodyPr>
          <a:lstStyle/>
          <a:p>
            <a:r>
              <a:rPr lang="en-US" dirty="0"/>
              <a:t>Hidden slide</a:t>
            </a:r>
          </a:p>
        </p:txBody>
      </p:sp>
      <p:sp>
        <p:nvSpPr>
          <p:cNvPr id="5" name="Content Placeholder 4">
            <a:extLst>
              <a:ext uri="{FF2B5EF4-FFF2-40B4-BE49-F238E27FC236}">
                <a16:creationId xmlns:a16="http://schemas.microsoft.com/office/drawing/2014/main" id="{937DB200-9F6B-410B-A552-8A28F35A6F23}"/>
              </a:ext>
            </a:extLst>
          </p:cNvPr>
          <p:cNvSpPr>
            <a:spLocks noGrp="1"/>
          </p:cNvSpPr>
          <p:nvPr>
            <p:ph type="body" idx="1"/>
          </p:nvPr>
        </p:nvSpPr>
        <p:spPr/>
        <p:txBody>
          <a:bodyPr>
            <a:normAutofit/>
          </a:bodyPr>
          <a:lstStyle/>
          <a:p>
            <a:pPr marL="0" indent="0">
              <a:buNone/>
            </a:pPr>
            <a:r>
              <a:rPr lang="en-US" b="1" dirty="0"/>
              <a:t>See Notes View</a:t>
            </a:r>
            <a:endParaRPr lang="en-US" sz="2400" dirty="0"/>
          </a:p>
        </p:txBody>
      </p:sp>
    </p:spTree>
    <p:custDataLst>
      <p:tags r:id="rId1"/>
    </p:custDataLst>
    <p:extLst>
      <p:ext uri="{BB962C8B-B14F-4D97-AF65-F5344CB8AC3E}">
        <p14:creationId xmlns:p14="http://schemas.microsoft.com/office/powerpoint/2010/main" val="130530614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Workshop At-A-Glance</a:t>
            </a:r>
          </a:p>
        </p:txBody>
      </p:sp>
      <p:sp>
        <p:nvSpPr>
          <p:cNvPr id="6" name="Text Placeholder 5"/>
          <p:cNvSpPr>
            <a:spLocks noGrp="1"/>
          </p:cNvSpPr>
          <p:nvPr>
            <p:ph type="body" idx="1"/>
          </p:nvPr>
        </p:nvSpPr>
        <p:spPr/>
        <p:txBody>
          <a:bodyPr>
            <a:normAutofit/>
          </a:bodyPr>
          <a:lstStyle/>
          <a:p>
            <a:r>
              <a:rPr lang="en-US" sz="2400" dirty="0"/>
              <a:t>Please View in Notes View</a:t>
            </a:r>
          </a:p>
        </p:txBody>
      </p:sp>
    </p:spTree>
    <p:custDataLst>
      <p:tags r:id="rId1"/>
    </p:custDataLst>
    <p:extLst>
      <p:ext uri="{BB962C8B-B14F-4D97-AF65-F5344CB8AC3E}">
        <p14:creationId xmlns:p14="http://schemas.microsoft.com/office/powerpoint/2010/main" val="387175152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D4C5F842-E6E5-4256-A942-BBA0ABF6C33D}"/>
              </a:ext>
            </a:extLst>
          </p:cNvPr>
          <p:cNvSpPr>
            <a:spLocks noGrp="1"/>
          </p:cNvSpPr>
          <p:nvPr>
            <p:ph type="title"/>
          </p:nvPr>
        </p:nvSpPr>
        <p:spPr/>
        <p:txBody>
          <a:bodyPr/>
          <a:lstStyle/>
          <a:p>
            <a:r>
              <a:rPr lang="en-US" dirty="0"/>
              <a:t>LUNCH</a:t>
            </a:r>
          </a:p>
        </p:txBody>
      </p:sp>
    </p:spTree>
    <p:extLst>
      <p:ext uri="{BB962C8B-B14F-4D97-AF65-F5344CB8AC3E}">
        <p14:creationId xmlns:p14="http://schemas.microsoft.com/office/powerpoint/2010/main" val="419656632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US" dirty="0"/>
              <a:t>LEAD THE DIALOGUE: Listening &amp; QUESTION-asking TECHNIQUES</a:t>
            </a:r>
          </a:p>
        </p:txBody>
      </p:sp>
    </p:spTree>
    <p:custDataLst>
      <p:tags r:id="rId1"/>
    </p:custDataLst>
    <p:extLst>
      <p:ext uri="{BB962C8B-B14F-4D97-AF65-F5344CB8AC3E}">
        <p14:creationId xmlns:p14="http://schemas.microsoft.com/office/powerpoint/2010/main" val="269527438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7E4FC6A-D788-42F3-87E1-78C6B7D6749E}"/>
              </a:ext>
            </a:extLst>
          </p:cNvPr>
          <p:cNvSpPr>
            <a:spLocks noGrp="1"/>
          </p:cNvSpPr>
          <p:nvPr>
            <p:ph type="title"/>
          </p:nvPr>
        </p:nvSpPr>
        <p:spPr/>
        <p:txBody>
          <a:bodyPr>
            <a:normAutofit/>
          </a:bodyPr>
          <a:lstStyle/>
          <a:p>
            <a:r>
              <a:rPr lang="en-US" dirty="0"/>
              <a:t>LEAD THE DIALOGUE: LISTENING</a:t>
            </a:r>
          </a:p>
        </p:txBody>
      </p:sp>
      <p:sp>
        <p:nvSpPr>
          <p:cNvPr id="5" name="Content Placeholder 4">
            <a:extLst>
              <a:ext uri="{FF2B5EF4-FFF2-40B4-BE49-F238E27FC236}">
                <a16:creationId xmlns:a16="http://schemas.microsoft.com/office/drawing/2014/main" id="{937DB200-9F6B-410B-A552-8A28F35A6F23}"/>
              </a:ext>
            </a:extLst>
          </p:cNvPr>
          <p:cNvSpPr>
            <a:spLocks noGrp="1"/>
          </p:cNvSpPr>
          <p:nvPr>
            <p:ph idx="1"/>
          </p:nvPr>
        </p:nvSpPr>
        <p:spPr/>
        <p:txBody>
          <a:bodyPr/>
          <a:lstStyle/>
          <a:p>
            <a:pPr marL="0" indent="0">
              <a:buNone/>
            </a:pPr>
            <a:r>
              <a:rPr lang="en-US" b="1" dirty="0"/>
              <a:t>Discuss</a:t>
            </a:r>
          </a:p>
          <a:p>
            <a:pPr marR="0" lvl="0">
              <a:spcAft>
                <a:spcPts val="0"/>
              </a:spcAft>
            </a:pPr>
            <a:r>
              <a:rPr lang="en-US" sz="2000" dirty="0"/>
              <a:t>What makes listening challenging?</a:t>
            </a:r>
          </a:p>
          <a:p>
            <a:pPr marR="0" lvl="0">
              <a:spcAft>
                <a:spcPts val="0"/>
              </a:spcAft>
            </a:pPr>
            <a:r>
              <a:rPr lang="en-US" sz="2000" dirty="0"/>
              <a:t>What are some of your listening blocks?</a:t>
            </a:r>
          </a:p>
          <a:p>
            <a:pPr marR="0" lvl="0">
              <a:spcAft>
                <a:spcPts val="600"/>
              </a:spcAft>
            </a:pPr>
            <a:r>
              <a:rPr lang="en-US" sz="2000" dirty="0"/>
              <a:t>How do you overcome these challenges? </a:t>
            </a:r>
          </a:p>
        </p:txBody>
      </p:sp>
    </p:spTree>
    <p:custDataLst>
      <p:tags r:id="rId1"/>
    </p:custDataLst>
    <p:extLst>
      <p:ext uri="{BB962C8B-B14F-4D97-AF65-F5344CB8AC3E}">
        <p14:creationId xmlns:p14="http://schemas.microsoft.com/office/powerpoint/2010/main" val="258384764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7E4FC6A-D788-42F3-87E1-78C6B7D6749E}"/>
              </a:ext>
            </a:extLst>
          </p:cNvPr>
          <p:cNvSpPr>
            <a:spLocks noGrp="1"/>
          </p:cNvSpPr>
          <p:nvPr>
            <p:ph type="title"/>
          </p:nvPr>
        </p:nvSpPr>
        <p:spPr>
          <a:xfrm>
            <a:off x="609600" y="439230"/>
            <a:ext cx="9174480" cy="1143000"/>
          </a:xfrm>
        </p:spPr>
        <p:txBody>
          <a:bodyPr>
            <a:normAutofit/>
          </a:bodyPr>
          <a:lstStyle/>
          <a:p>
            <a:r>
              <a:rPr lang="en-US" dirty="0"/>
              <a:t>WHAT MAKES LISTENING </a:t>
            </a:r>
            <a:br>
              <a:rPr lang="en-US" dirty="0"/>
            </a:br>
            <a:r>
              <a:rPr lang="en-US" dirty="0"/>
              <a:t>CHALLENGING?</a:t>
            </a:r>
          </a:p>
        </p:txBody>
      </p:sp>
      <p:sp>
        <p:nvSpPr>
          <p:cNvPr id="6" name="Content Placeholder 1">
            <a:extLst>
              <a:ext uri="{FF2B5EF4-FFF2-40B4-BE49-F238E27FC236}">
                <a16:creationId xmlns:a16="http://schemas.microsoft.com/office/drawing/2014/main" id="{F9535D38-BB4B-15FA-1EDD-A3BAB08E43DF}"/>
              </a:ext>
            </a:extLst>
          </p:cNvPr>
          <p:cNvSpPr txBox="1">
            <a:spLocks/>
          </p:cNvSpPr>
          <p:nvPr/>
        </p:nvSpPr>
        <p:spPr>
          <a:xfrm>
            <a:off x="609600" y="1653947"/>
            <a:ext cx="6782626" cy="1945703"/>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Clr>
                <a:schemeClr val="accent3"/>
              </a:buClr>
              <a:buFont typeface="Arial"/>
              <a:buChar char="•"/>
              <a:defRPr sz="2400" kern="1200">
                <a:solidFill>
                  <a:schemeClr val="tx1"/>
                </a:solidFill>
                <a:latin typeface="Calibri" panose="020F0502020204030204" pitchFamily="34" charset="0"/>
                <a:ea typeface="+mn-ea"/>
                <a:cs typeface="Calibri" panose="020F0502020204030204" pitchFamily="34" charset="0"/>
              </a:defRPr>
            </a:lvl1pPr>
            <a:lvl2pPr marL="742950" indent="-285750" algn="l" defTabSz="457200" rtl="0" eaLnBrk="1" latinLnBrk="0" hangingPunct="1">
              <a:spcBef>
                <a:spcPct val="20000"/>
              </a:spcBef>
              <a:buClr>
                <a:schemeClr val="accent3"/>
              </a:buClr>
              <a:buFont typeface="Arial"/>
              <a:buChar char="–"/>
              <a:defRPr sz="2000" kern="1200">
                <a:solidFill>
                  <a:schemeClr val="tx1"/>
                </a:solidFill>
                <a:latin typeface="Calibri" panose="020F0502020204030204" pitchFamily="34" charset="0"/>
                <a:ea typeface="+mn-ea"/>
                <a:cs typeface="Calibri" panose="020F0502020204030204" pitchFamily="34" charset="0"/>
              </a:defRPr>
            </a:lvl2pPr>
            <a:lvl3pPr marL="1143000" indent="-228600" algn="l" defTabSz="457200" rtl="0" eaLnBrk="1" latinLnBrk="0" hangingPunct="1">
              <a:spcBef>
                <a:spcPct val="20000"/>
              </a:spcBef>
              <a:buClr>
                <a:schemeClr val="accent3"/>
              </a:buClr>
              <a:buFont typeface="Arial"/>
              <a:buChar char="•"/>
              <a:defRPr sz="1800" kern="1200">
                <a:solidFill>
                  <a:schemeClr val="tx1"/>
                </a:solidFill>
                <a:latin typeface="Calibri" panose="020F0502020204030204" pitchFamily="34" charset="0"/>
                <a:ea typeface="+mn-ea"/>
                <a:cs typeface="Calibri" panose="020F0502020204030204" pitchFamily="34" charset="0"/>
              </a:defRPr>
            </a:lvl3pPr>
            <a:lvl4pPr marL="1600200" indent="-228600" algn="l" defTabSz="457200" rtl="0" eaLnBrk="1" latinLnBrk="0" hangingPunct="1">
              <a:spcBef>
                <a:spcPct val="20000"/>
              </a:spcBef>
              <a:buClr>
                <a:schemeClr val="accent3"/>
              </a:buClr>
              <a:buFont typeface="Arial"/>
              <a:buChar char="–"/>
              <a:defRPr sz="1600" kern="1200">
                <a:solidFill>
                  <a:schemeClr val="tx1"/>
                </a:solidFill>
                <a:latin typeface="Calibri" panose="020F0502020204030204" pitchFamily="34" charset="0"/>
                <a:ea typeface="+mn-ea"/>
                <a:cs typeface="Calibri" panose="020F0502020204030204" pitchFamily="34" charset="0"/>
              </a:defRPr>
            </a:lvl4pPr>
            <a:lvl5pPr marL="2057400" indent="-228600" algn="l" defTabSz="457200" rtl="0" eaLnBrk="1" latinLnBrk="0" hangingPunct="1">
              <a:spcBef>
                <a:spcPct val="20000"/>
              </a:spcBef>
              <a:buClr>
                <a:schemeClr val="accent3"/>
              </a:buClr>
              <a:buFont typeface="Arial"/>
              <a:buChar char="»"/>
              <a:defRPr sz="1400" kern="1200">
                <a:solidFill>
                  <a:schemeClr val="tx1"/>
                </a:solidFill>
                <a:latin typeface="Calibri" panose="020F0502020204030204" pitchFamily="34" charset="0"/>
                <a:ea typeface="+mn-ea"/>
                <a:cs typeface="Calibri" panose="020F050202020403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endParaRPr lang="en-US" sz="2000" b="1" dirty="0"/>
          </a:p>
          <a:p>
            <a:pPr marL="0" indent="0">
              <a:buFont typeface="Arial"/>
              <a:buNone/>
            </a:pPr>
            <a:r>
              <a:rPr lang="en-US" sz="2000" dirty="0"/>
              <a:t>How many WPM can we speak?</a:t>
            </a:r>
          </a:p>
          <a:p>
            <a:endParaRPr lang="en-US" sz="2000" dirty="0"/>
          </a:p>
          <a:p>
            <a:endParaRPr lang="en-US" sz="2000" dirty="0"/>
          </a:p>
          <a:p>
            <a:pPr marL="0" indent="0">
              <a:buFont typeface="Arial"/>
              <a:buNone/>
            </a:pPr>
            <a:r>
              <a:rPr lang="en-US" sz="2000" dirty="0"/>
              <a:t>How many WPM (information) can our brains process?</a:t>
            </a:r>
          </a:p>
        </p:txBody>
      </p:sp>
      <p:sp>
        <p:nvSpPr>
          <p:cNvPr id="7" name="TextBox 6">
            <a:extLst>
              <a:ext uri="{FF2B5EF4-FFF2-40B4-BE49-F238E27FC236}">
                <a16:creationId xmlns:a16="http://schemas.microsoft.com/office/drawing/2014/main" id="{EE2A872B-ACA6-74CA-690E-C5B02105B21C}"/>
              </a:ext>
            </a:extLst>
          </p:cNvPr>
          <p:cNvSpPr txBox="1"/>
          <p:nvPr/>
        </p:nvSpPr>
        <p:spPr>
          <a:xfrm>
            <a:off x="728869" y="2448804"/>
            <a:ext cx="2939617" cy="461649"/>
          </a:xfrm>
          <a:prstGeom prst="rect">
            <a:avLst/>
          </a:prstGeom>
          <a:solidFill>
            <a:srgbClr val="00A3E0"/>
          </a:solidFill>
          <a:ln>
            <a:noFill/>
          </a:ln>
        </p:spPr>
        <p:txBody>
          <a:bodyPr wrap="square" lIns="91426" tIns="45712" rIns="91426" bIns="45712" rtlCol="0">
            <a:spAutoFit/>
          </a:bodyPr>
          <a:lstStyle/>
          <a:p>
            <a:pPr algn="ctr"/>
            <a:r>
              <a:rPr lang="en-US" sz="2400" b="1" dirty="0">
                <a:solidFill>
                  <a:schemeClr val="bg1"/>
                </a:solidFill>
                <a:latin typeface="+mj-lt"/>
              </a:rPr>
              <a:t>135 wpm</a:t>
            </a:r>
          </a:p>
        </p:txBody>
      </p:sp>
      <p:sp>
        <p:nvSpPr>
          <p:cNvPr id="8" name="TextBox 7">
            <a:extLst>
              <a:ext uri="{FF2B5EF4-FFF2-40B4-BE49-F238E27FC236}">
                <a16:creationId xmlns:a16="http://schemas.microsoft.com/office/drawing/2014/main" id="{C48CE994-E68D-A532-866E-C098C6334E3C}"/>
              </a:ext>
            </a:extLst>
          </p:cNvPr>
          <p:cNvSpPr txBox="1"/>
          <p:nvPr/>
        </p:nvSpPr>
        <p:spPr>
          <a:xfrm>
            <a:off x="728868" y="3639372"/>
            <a:ext cx="5084103" cy="461649"/>
          </a:xfrm>
          <a:prstGeom prst="rect">
            <a:avLst/>
          </a:prstGeom>
          <a:solidFill>
            <a:srgbClr val="00A3E0"/>
          </a:solidFill>
        </p:spPr>
        <p:txBody>
          <a:bodyPr wrap="square" lIns="91426" tIns="45712" rIns="91426" bIns="45712" rtlCol="0">
            <a:spAutoFit/>
          </a:bodyPr>
          <a:lstStyle/>
          <a:p>
            <a:pPr algn="ctr"/>
            <a:r>
              <a:rPr lang="en-US" sz="2400" b="1" dirty="0">
                <a:solidFill>
                  <a:schemeClr val="bg1"/>
                </a:solidFill>
                <a:latin typeface="+mj-lt"/>
              </a:rPr>
              <a:t>600-1,000 wpm</a:t>
            </a:r>
          </a:p>
        </p:txBody>
      </p:sp>
      <p:grpSp>
        <p:nvGrpSpPr>
          <p:cNvPr id="9" name="Group 8">
            <a:extLst>
              <a:ext uri="{FF2B5EF4-FFF2-40B4-BE49-F238E27FC236}">
                <a16:creationId xmlns:a16="http://schemas.microsoft.com/office/drawing/2014/main" id="{01406EEC-9E53-378D-9C96-558B04578667}"/>
              </a:ext>
            </a:extLst>
          </p:cNvPr>
          <p:cNvGrpSpPr>
            <a:grpSpLocks noChangeAspect="1"/>
          </p:cNvGrpSpPr>
          <p:nvPr/>
        </p:nvGrpSpPr>
        <p:grpSpPr>
          <a:xfrm>
            <a:off x="7699248" y="249638"/>
            <a:ext cx="4044915" cy="6004206"/>
            <a:chOff x="2438400" y="67072"/>
            <a:chExt cx="3048000" cy="3971018"/>
          </a:xfrm>
        </p:grpSpPr>
        <p:pic>
          <p:nvPicPr>
            <p:cNvPr id="10" name="Picture 2" descr="C:\Users\kburdwood\Documents\iceberg.tif">
              <a:extLst>
                <a:ext uri="{FF2B5EF4-FFF2-40B4-BE49-F238E27FC236}">
                  <a16:creationId xmlns:a16="http://schemas.microsoft.com/office/drawing/2014/main" id="{DC729419-4D9F-55AF-965C-5D05E8A9D28B}"/>
                </a:ext>
              </a:extLst>
            </p:cNvPr>
            <p:cNvPicPr>
              <a:picLocks noChangeAspect="1" noChangeArrowheads="1"/>
            </p:cNvPicPr>
            <p:nvPr/>
          </p:nvPicPr>
          <p:blipFill>
            <a:blip r:embed="rId4" cstate="print"/>
            <a:srcRect/>
            <a:stretch>
              <a:fillRect/>
            </a:stretch>
          </p:blipFill>
          <p:spPr bwMode="auto">
            <a:xfrm>
              <a:off x="2438400" y="67072"/>
              <a:ext cx="3048000" cy="3971018"/>
            </a:xfrm>
            <a:prstGeom prst="rect">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1" name="TextBox 10">
              <a:extLst>
                <a:ext uri="{FF2B5EF4-FFF2-40B4-BE49-F238E27FC236}">
                  <a16:creationId xmlns:a16="http://schemas.microsoft.com/office/drawing/2014/main" id="{B7E6A030-C231-6F85-2C64-F578BA0E1717}"/>
                </a:ext>
              </a:extLst>
            </p:cNvPr>
            <p:cNvSpPr txBox="1"/>
            <p:nvPr/>
          </p:nvSpPr>
          <p:spPr>
            <a:xfrm>
              <a:off x="3323602" y="863838"/>
              <a:ext cx="1371599" cy="386715"/>
            </a:xfrm>
            <a:prstGeom prst="rect">
              <a:avLst/>
            </a:prstGeom>
            <a:noFill/>
            <a:ln>
              <a:noFill/>
            </a:ln>
          </p:spPr>
          <p:txBody>
            <a:bodyPr wrap="square" lIns="91382" tIns="45690" rIns="91382" bIns="45690" rtlCol="0">
              <a:spAutoFit/>
            </a:bodyPr>
            <a:lstStyle/>
            <a:p>
              <a:pPr algn="ctr" defTabSz="1148377" fontAlgn="base">
                <a:spcBef>
                  <a:spcPct val="0"/>
                </a:spcBef>
                <a:spcAft>
                  <a:spcPct val="0"/>
                </a:spcAft>
              </a:pPr>
              <a:r>
                <a:rPr lang="en-US" sz="1600" b="1" dirty="0">
                  <a:solidFill>
                    <a:srgbClr val="002776"/>
                  </a:solidFill>
                  <a:cs typeface="Arial" charset="0"/>
                </a:rPr>
                <a:t>Listen with </a:t>
              </a:r>
            </a:p>
            <a:p>
              <a:pPr algn="ctr" defTabSz="1148377" fontAlgn="base">
                <a:spcBef>
                  <a:spcPct val="0"/>
                </a:spcBef>
                <a:spcAft>
                  <a:spcPct val="0"/>
                </a:spcAft>
              </a:pPr>
              <a:r>
                <a:rPr lang="en-US" sz="1600" b="1" dirty="0">
                  <a:solidFill>
                    <a:srgbClr val="002776"/>
                  </a:solidFill>
                  <a:cs typeface="Arial" charset="0"/>
                </a:rPr>
                <a:t>intent to speak</a:t>
              </a:r>
            </a:p>
          </p:txBody>
        </p:sp>
        <p:sp>
          <p:nvSpPr>
            <p:cNvPr id="12" name="TextBox 11">
              <a:extLst>
                <a:ext uri="{FF2B5EF4-FFF2-40B4-BE49-F238E27FC236}">
                  <a16:creationId xmlns:a16="http://schemas.microsoft.com/office/drawing/2014/main" id="{80E2B81F-1903-81EC-A5F3-ED9F06F3DC21}"/>
                </a:ext>
              </a:extLst>
            </p:cNvPr>
            <p:cNvSpPr txBox="1"/>
            <p:nvPr/>
          </p:nvSpPr>
          <p:spPr>
            <a:xfrm>
              <a:off x="3323602" y="1563340"/>
              <a:ext cx="1371599" cy="386715"/>
            </a:xfrm>
            <a:prstGeom prst="rect">
              <a:avLst/>
            </a:prstGeom>
            <a:noFill/>
            <a:ln>
              <a:noFill/>
            </a:ln>
          </p:spPr>
          <p:txBody>
            <a:bodyPr wrap="square" lIns="91382" tIns="45690" rIns="91382" bIns="45690" rtlCol="0">
              <a:spAutoFit/>
            </a:bodyPr>
            <a:lstStyle/>
            <a:p>
              <a:pPr algn="ctr" defTabSz="1148377" fontAlgn="base">
                <a:spcBef>
                  <a:spcPct val="0"/>
                </a:spcBef>
                <a:spcAft>
                  <a:spcPct val="0"/>
                </a:spcAft>
              </a:pPr>
              <a:r>
                <a:rPr lang="en-US" sz="1600" b="1" dirty="0">
                  <a:solidFill>
                    <a:srgbClr val="002776"/>
                  </a:solidFill>
                  <a:cs typeface="Arial" charset="0"/>
                </a:rPr>
                <a:t>Listen to the words</a:t>
              </a:r>
            </a:p>
          </p:txBody>
        </p:sp>
        <p:sp>
          <p:nvSpPr>
            <p:cNvPr id="13" name="TextBox 12">
              <a:extLst>
                <a:ext uri="{FF2B5EF4-FFF2-40B4-BE49-F238E27FC236}">
                  <a16:creationId xmlns:a16="http://schemas.microsoft.com/office/drawing/2014/main" id="{17088F6F-F579-DACF-B652-EEA8A8E95DC8}"/>
                </a:ext>
              </a:extLst>
            </p:cNvPr>
            <p:cNvSpPr txBox="1"/>
            <p:nvPr/>
          </p:nvSpPr>
          <p:spPr>
            <a:xfrm>
              <a:off x="3333588" y="2389576"/>
              <a:ext cx="1371599" cy="549558"/>
            </a:xfrm>
            <a:prstGeom prst="rect">
              <a:avLst/>
            </a:prstGeom>
            <a:noFill/>
            <a:ln>
              <a:noFill/>
            </a:ln>
          </p:spPr>
          <p:txBody>
            <a:bodyPr wrap="square" lIns="91382" tIns="45690" rIns="91382" bIns="45690" rtlCol="0">
              <a:spAutoFit/>
            </a:bodyPr>
            <a:lstStyle/>
            <a:p>
              <a:pPr algn="ctr" defTabSz="1148377" fontAlgn="base">
                <a:spcBef>
                  <a:spcPct val="0"/>
                </a:spcBef>
                <a:spcAft>
                  <a:spcPct val="0"/>
                </a:spcAft>
              </a:pPr>
              <a:r>
                <a:rPr lang="en-US" sz="1600" b="1" dirty="0">
                  <a:solidFill>
                    <a:srgbClr val="002776"/>
                  </a:solidFill>
                  <a:cs typeface="Arial" charset="0"/>
                </a:rPr>
                <a:t>Listen for the meaning behind the words</a:t>
              </a:r>
            </a:p>
          </p:txBody>
        </p:sp>
      </p:grpSp>
    </p:spTree>
    <p:custDataLst>
      <p:tags r:id="rId1"/>
    </p:custDataLst>
    <p:extLst>
      <p:ext uri="{BB962C8B-B14F-4D97-AF65-F5344CB8AC3E}">
        <p14:creationId xmlns:p14="http://schemas.microsoft.com/office/powerpoint/2010/main" val="89571921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3AD0DC1-EA88-43C1-99BD-02A46832443B}"/>
              </a:ext>
            </a:extLst>
          </p:cNvPr>
          <p:cNvSpPr>
            <a:spLocks noGrp="1"/>
          </p:cNvSpPr>
          <p:nvPr>
            <p:ph type="title"/>
          </p:nvPr>
        </p:nvSpPr>
        <p:spPr/>
        <p:txBody>
          <a:bodyPr/>
          <a:lstStyle/>
          <a:p>
            <a:r>
              <a:rPr lang="en-US" dirty="0"/>
              <a:t>WHAT GETS IN THE WAY?</a:t>
            </a:r>
          </a:p>
        </p:txBody>
      </p:sp>
      <p:pic>
        <p:nvPicPr>
          <p:cNvPr id="10" name="Picture Placeholder 7" descr="A group of people sitting at a desk&#10;&#10;Description automatically generated">
            <a:extLst>
              <a:ext uri="{FF2B5EF4-FFF2-40B4-BE49-F238E27FC236}">
                <a16:creationId xmlns:a16="http://schemas.microsoft.com/office/drawing/2014/main" id="{3098F3A6-30E4-408B-8BD2-C9D495895BB4}"/>
              </a:ext>
            </a:extLst>
          </p:cNvPr>
          <p:cNvPicPr>
            <a:picLocks noGrp="1" noChangeAspect="1"/>
          </p:cNvPicPr>
          <p:nvPr>
            <p:ph type="pic" idx="1"/>
          </p:nvPr>
        </p:nvPicPr>
        <p:blipFill rotWithShape="1">
          <a:blip r:embed="rId3">
            <a:extLst>
              <a:ext uri="{28A0092B-C50C-407E-A947-70E740481C1C}">
                <a14:useLocalDpi xmlns:a14="http://schemas.microsoft.com/office/drawing/2010/main" val="0"/>
              </a:ext>
            </a:extLst>
          </a:blip>
          <a:srcRect/>
          <a:stretch/>
        </p:blipFill>
        <p:spPr>
          <a:xfrm>
            <a:off x="6790544" y="0"/>
            <a:ext cx="5416446" cy="6418385"/>
          </a:xfrm>
        </p:spPr>
      </p:pic>
      <p:sp>
        <p:nvSpPr>
          <p:cNvPr id="7" name="Content Placeholder 6">
            <a:extLst>
              <a:ext uri="{FF2B5EF4-FFF2-40B4-BE49-F238E27FC236}">
                <a16:creationId xmlns:a16="http://schemas.microsoft.com/office/drawing/2014/main" id="{FD20C900-9941-4D77-95EE-F71A6AB4C77C}"/>
              </a:ext>
            </a:extLst>
          </p:cNvPr>
          <p:cNvSpPr>
            <a:spLocks noGrp="1"/>
          </p:cNvSpPr>
          <p:nvPr>
            <p:ph sz="half" idx="13"/>
          </p:nvPr>
        </p:nvSpPr>
        <p:spPr/>
        <p:txBody>
          <a:bodyPr>
            <a:normAutofit/>
          </a:bodyPr>
          <a:lstStyle/>
          <a:p>
            <a:pPr marL="0" indent="0">
              <a:buNone/>
            </a:pPr>
            <a:r>
              <a:rPr lang="en-US" sz="2400" b="1" dirty="0">
                <a:latin typeface="+mn-lt"/>
              </a:rPr>
              <a:t>Consider your HCPs</a:t>
            </a:r>
          </a:p>
          <a:p>
            <a:r>
              <a:rPr lang="en-US" dirty="0"/>
              <a:t>Which of them do you find most difficult to listen to?</a:t>
            </a:r>
          </a:p>
          <a:p>
            <a:r>
              <a:rPr lang="en-US" dirty="0"/>
              <a:t>What factors do you believe contribute to this difficulty? </a:t>
            </a:r>
          </a:p>
        </p:txBody>
      </p:sp>
      <p:pic>
        <p:nvPicPr>
          <p:cNvPr id="14" name="Picture 13">
            <a:extLst>
              <a:ext uri="{FF2B5EF4-FFF2-40B4-BE49-F238E27FC236}">
                <a16:creationId xmlns:a16="http://schemas.microsoft.com/office/drawing/2014/main" id="{12DADDFF-86BB-50DE-71B8-B35876E04BDE}"/>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6324600" y="-50186"/>
            <a:ext cx="5882390" cy="6468571"/>
          </a:xfrm>
          <a:prstGeom prst="rect">
            <a:avLst/>
          </a:prstGeom>
        </p:spPr>
      </p:pic>
    </p:spTree>
    <p:extLst>
      <p:ext uri="{BB962C8B-B14F-4D97-AF65-F5344CB8AC3E}">
        <p14:creationId xmlns:p14="http://schemas.microsoft.com/office/powerpoint/2010/main" val="331055626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7E4FC6A-D788-42F3-87E1-78C6B7D6749E}"/>
              </a:ext>
            </a:extLst>
          </p:cNvPr>
          <p:cNvSpPr>
            <a:spLocks noGrp="1"/>
          </p:cNvSpPr>
          <p:nvPr>
            <p:ph type="title"/>
          </p:nvPr>
        </p:nvSpPr>
        <p:spPr/>
        <p:txBody>
          <a:bodyPr>
            <a:normAutofit/>
          </a:bodyPr>
          <a:lstStyle/>
          <a:p>
            <a:r>
              <a:rPr lang="en-US" dirty="0"/>
              <a:t>LISTENING BLOCKS</a:t>
            </a:r>
          </a:p>
        </p:txBody>
      </p:sp>
      <p:sp>
        <p:nvSpPr>
          <p:cNvPr id="2" name="Rectangle 1">
            <a:extLst>
              <a:ext uri="{FF2B5EF4-FFF2-40B4-BE49-F238E27FC236}">
                <a16:creationId xmlns:a16="http://schemas.microsoft.com/office/drawing/2014/main" id="{FE0D57E2-F7FC-075C-26C3-DBB33F79323C}"/>
              </a:ext>
            </a:extLst>
          </p:cNvPr>
          <p:cNvSpPr/>
          <p:nvPr/>
        </p:nvSpPr>
        <p:spPr>
          <a:xfrm>
            <a:off x="609599" y="1417639"/>
            <a:ext cx="10972799" cy="911524"/>
          </a:xfrm>
          <a:prstGeom prst="rect">
            <a:avLst/>
          </a:prstGeom>
          <a:solidFill>
            <a:srgbClr val="60D5FD">
              <a:alpha val="14902"/>
            </a:srgbClr>
          </a:solidFill>
          <a:ln w="1905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0A9DC6B9-CF97-A4F9-C9A0-66CC5A59C733}"/>
              </a:ext>
            </a:extLst>
          </p:cNvPr>
          <p:cNvSpPr txBox="1"/>
          <p:nvPr/>
        </p:nvSpPr>
        <p:spPr>
          <a:xfrm>
            <a:off x="4197337" y="1725882"/>
            <a:ext cx="7133272" cy="369332"/>
          </a:xfrm>
          <a:prstGeom prst="rect">
            <a:avLst/>
          </a:prstGeom>
          <a:noFill/>
        </p:spPr>
        <p:txBody>
          <a:bodyPr wrap="square">
            <a:spAutoFit/>
          </a:bodyPr>
          <a:lstStyle/>
          <a:p>
            <a:pPr lvl="0">
              <a:buNone/>
            </a:pPr>
            <a:r>
              <a:rPr lang="en-US" dirty="0">
                <a:latin typeface="Calibri" panose="020F0502020204030204" pitchFamily="34" charset="0"/>
                <a:cs typeface="Calibri" panose="020F0502020204030204" pitchFamily="34" charset="0"/>
              </a:rPr>
              <a:t>Preoccupation with thoughts jumping around in your mind</a:t>
            </a:r>
          </a:p>
        </p:txBody>
      </p:sp>
      <p:sp>
        <p:nvSpPr>
          <p:cNvPr id="13" name="Rectangle 12">
            <a:extLst>
              <a:ext uri="{FF2B5EF4-FFF2-40B4-BE49-F238E27FC236}">
                <a16:creationId xmlns:a16="http://schemas.microsoft.com/office/drawing/2014/main" id="{2160372F-CC50-D8DE-D6F0-D7AF3C1AE0C2}"/>
              </a:ext>
            </a:extLst>
          </p:cNvPr>
          <p:cNvSpPr/>
          <p:nvPr/>
        </p:nvSpPr>
        <p:spPr>
          <a:xfrm>
            <a:off x="609600" y="2623253"/>
            <a:ext cx="10972799" cy="911524"/>
          </a:xfrm>
          <a:prstGeom prst="rect">
            <a:avLst/>
          </a:prstGeom>
          <a:solidFill>
            <a:srgbClr val="60D5FD">
              <a:alpha val="14902"/>
            </a:srgbClr>
          </a:solidFill>
          <a:ln w="1905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DE2AED08-1F37-6E1E-15BE-C1F7D0A99707}"/>
              </a:ext>
            </a:extLst>
          </p:cNvPr>
          <p:cNvSpPr txBox="1"/>
          <p:nvPr/>
        </p:nvSpPr>
        <p:spPr>
          <a:xfrm>
            <a:off x="4197338" y="2895638"/>
            <a:ext cx="7133271" cy="369332"/>
          </a:xfrm>
          <a:prstGeom prst="rect">
            <a:avLst/>
          </a:prstGeom>
          <a:noFill/>
        </p:spPr>
        <p:txBody>
          <a:bodyPr wrap="square">
            <a:spAutoFit/>
          </a:bodyPr>
          <a:lstStyle/>
          <a:p>
            <a:pPr lvl="0">
              <a:buNone/>
            </a:pPr>
            <a:r>
              <a:rPr lang="en-US" dirty="0">
                <a:latin typeface="Calibri" panose="020F0502020204030204" pitchFamily="34" charset="0"/>
                <a:cs typeface="Calibri" panose="020F0502020204030204" pitchFamily="34" charset="0"/>
              </a:rPr>
              <a:t>Paying attention to your own preordained story</a:t>
            </a:r>
          </a:p>
        </p:txBody>
      </p:sp>
      <p:sp>
        <p:nvSpPr>
          <p:cNvPr id="17" name="Rectangle 16">
            <a:extLst>
              <a:ext uri="{FF2B5EF4-FFF2-40B4-BE49-F238E27FC236}">
                <a16:creationId xmlns:a16="http://schemas.microsoft.com/office/drawing/2014/main" id="{FD15C5BB-3567-0370-7AC2-60804C00B56C}"/>
              </a:ext>
            </a:extLst>
          </p:cNvPr>
          <p:cNvSpPr/>
          <p:nvPr/>
        </p:nvSpPr>
        <p:spPr>
          <a:xfrm>
            <a:off x="609597" y="3822843"/>
            <a:ext cx="10972799" cy="911524"/>
          </a:xfrm>
          <a:prstGeom prst="rect">
            <a:avLst/>
          </a:prstGeom>
          <a:solidFill>
            <a:srgbClr val="60D5FD">
              <a:alpha val="14902"/>
            </a:srgbClr>
          </a:solidFill>
          <a:ln w="1905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96B465D8-8D0C-15E0-66ED-4388701897F5}"/>
              </a:ext>
            </a:extLst>
          </p:cNvPr>
          <p:cNvSpPr txBox="1"/>
          <p:nvPr/>
        </p:nvSpPr>
        <p:spPr>
          <a:xfrm>
            <a:off x="4197332" y="4075204"/>
            <a:ext cx="6756414" cy="369332"/>
          </a:xfrm>
          <a:prstGeom prst="rect">
            <a:avLst/>
          </a:prstGeom>
          <a:noFill/>
        </p:spPr>
        <p:txBody>
          <a:bodyPr wrap="square">
            <a:spAutoFit/>
          </a:bodyPr>
          <a:lstStyle/>
          <a:p>
            <a:pPr lvl="0">
              <a:buNone/>
            </a:pPr>
            <a:r>
              <a:rPr lang="en-US" dirty="0">
                <a:latin typeface="Calibri" panose="020F0502020204030204" pitchFamily="34" charset="0"/>
                <a:cs typeface="Calibri" panose="020F0502020204030204" pitchFamily="34" charset="0"/>
              </a:rPr>
              <a:t>Focusing on your argument against what the other person is saying</a:t>
            </a:r>
          </a:p>
        </p:txBody>
      </p:sp>
      <p:sp>
        <p:nvSpPr>
          <p:cNvPr id="21" name="Rectangle 20">
            <a:extLst>
              <a:ext uri="{FF2B5EF4-FFF2-40B4-BE49-F238E27FC236}">
                <a16:creationId xmlns:a16="http://schemas.microsoft.com/office/drawing/2014/main" id="{239E090F-78F2-551F-79B7-C8D0446C52F9}"/>
              </a:ext>
            </a:extLst>
          </p:cNvPr>
          <p:cNvSpPr/>
          <p:nvPr/>
        </p:nvSpPr>
        <p:spPr>
          <a:xfrm>
            <a:off x="609598" y="5028457"/>
            <a:ext cx="10972799" cy="911524"/>
          </a:xfrm>
          <a:prstGeom prst="rect">
            <a:avLst/>
          </a:prstGeom>
          <a:solidFill>
            <a:srgbClr val="60D5FD">
              <a:alpha val="14902"/>
            </a:srgbClr>
          </a:solidFill>
          <a:ln w="1905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9278F55E-CFCE-CC4E-86D3-BB39EC75EDAA}"/>
              </a:ext>
            </a:extLst>
          </p:cNvPr>
          <p:cNvSpPr txBox="1"/>
          <p:nvPr/>
        </p:nvSpPr>
        <p:spPr>
          <a:xfrm>
            <a:off x="4197336" y="5167492"/>
            <a:ext cx="6756410" cy="646331"/>
          </a:xfrm>
          <a:prstGeom prst="rect">
            <a:avLst/>
          </a:prstGeom>
          <a:noFill/>
        </p:spPr>
        <p:txBody>
          <a:bodyPr wrap="square">
            <a:spAutoFit/>
          </a:bodyPr>
          <a:lstStyle/>
          <a:p>
            <a:pPr lvl="0">
              <a:buNone/>
            </a:pPr>
            <a:r>
              <a:rPr lang="en-US" dirty="0">
                <a:latin typeface="Calibri" panose="020F0502020204030204" pitchFamily="34" charset="0"/>
                <a:cs typeface="Calibri" panose="020F0502020204030204" pitchFamily="34" charset="0"/>
              </a:rPr>
              <a:t>Selectively tuning in and out based on buzzwords or topics that do/don’t interest you</a:t>
            </a:r>
          </a:p>
        </p:txBody>
      </p:sp>
      <p:sp>
        <p:nvSpPr>
          <p:cNvPr id="25" name="Rectangle 24">
            <a:extLst>
              <a:ext uri="{FF2B5EF4-FFF2-40B4-BE49-F238E27FC236}">
                <a16:creationId xmlns:a16="http://schemas.microsoft.com/office/drawing/2014/main" id="{EEF2BE55-2592-5EC3-4711-F300DB43930A}"/>
              </a:ext>
            </a:extLst>
          </p:cNvPr>
          <p:cNvSpPr/>
          <p:nvPr/>
        </p:nvSpPr>
        <p:spPr>
          <a:xfrm>
            <a:off x="609597" y="1417638"/>
            <a:ext cx="3345614" cy="911524"/>
          </a:xfrm>
          <a:prstGeom prst="rect">
            <a:avLst/>
          </a:prstGeom>
          <a:solidFill>
            <a:srgbClr val="19285D"/>
          </a:solidFill>
          <a:ln w="1905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C836A179-B357-AA14-04A1-FE5C591CE809}"/>
              </a:ext>
            </a:extLst>
          </p:cNvPr>
          <p:cNvSpPr/>
          <p:nvPr/>
        </p:nvSpPr>
        <p:spPr>
          <a:xfrm>
            <a:off x="609597" y="2617228"/>
            <a:ext cx="3345614" cy="911524"/>
          </a:xfrm>
          <a:prstGeom prst="rect">
            <a:avLst/>
          </a:prstGeom>
          <a:solidFill>
            <a:srgbClr val="19285D"/>
          </a:solidFill>
          <a:ln w="1905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D2956280-E73C-1205-591E-55128E276F92}"/>
              </a:ext>
            </a:extLst>
          </p:cNvPr>
          <p:cNvSpPr/>
          <p:nvPr/>
        </p:nvSpPr>
        <p:spPr>
          <a:xfrm>
            <a:off x="609597" y="3816817"/>
            <a:ext cx="3345614" cy="911524"/>
          </a:xfrm>
          <a:prstGeom prst="rect">
            <a:avLst/>
          </a:prstGeom>
          <a:solidFill>
            <a:srgbClr val="19285D"/>
          </a:solidFill>
          <a:ln w="1905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DB16528D-3C4E-E570-A6E3-C70BCFEF4B83}"/>
              </a:ext>
            </a:extLst>
          </p:cNvPr>
          <p:cNvSpPr/>
          <p:nvPr/>
        </p:nvSpPr>
        <p:spPr>
          <a:xfrm>
            <a:off x="609597" y="5016407"/>
            <a:ext cx="3345614" cy="911524"/>
          </a:xfrm>
          <a:prstGeom prst="rect">
            <a:avLst/>
          </a:prstGeom>
          <a:solidFill>
            <a:srgbClr val="19285D"/>
          </a:solidFill>
          <a:ln w="1905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61637C3E-AC97-7C61-FB9C-1500BCE1EB21}"/>
              </a:ext>
            </a:extLst>
          </p:cNvPr>
          <p:cNvSpPr txBox="1"/>
          <p:nvPr/>
        </p:nvSpPr>
        <p:spPr>
          <a:xfrm>
            <a:off x="609595" y="1661322"/>
            <a:ext cx="3314702" cy="769441"/>
          </a:xfrm>
          <a:prstGeom prst="rect">
            <a:avLst/>
          </a:prstGeom>
          <a:noFill/>
        </p:spPr>
        <p:txBody>
          <a:bodyPr wrap="square" rtlCol="0">
            <a:spAutoFit/>
          </a:bodyPr>
          <a:lstStyle/>
          <a:p>
            <a:pPr lvl="0" algn="ctr"/>
            <a:r>
              <a:rPr lang="en-US" sz="2200" b="1" dirty="0">
                <a:solidFill>
                  <a:schemeClr val="bg1"/>
                </a:solidFill>
              </a:rPr>
              <a:t>Popping Corn</a:t>
            </a:r>
          </a:p>
          <a:p>
            <a:pPr algn="ctr"/>
            <a:endParaRPr lang="en-US" sz="2200" b="1" dirty="0">
              <a:solidFill>
                <a:schemeClr val="bg1"/>
              </a:solidFill>
            </a:endParaRPr>
          </a:p>
        </p:txBody>
      </p:sp>
      <p:sp>
        <p:nvSpPr>
          <p:cNvPr id="14" name="TextBox 13">
            <a:extLst>
              <a:ext uri="{FF2B5EF4-FFF2-40B4-BE49-F238E27FC236}">
                <a16:creationId xmlns:a16="http://schemas.microsoft.com/office/drawing/2014/main" id="{DFD8CCBA-D28F-34D4-3E9F-0A2CEFBF3F1A}"/>
              </a:ext>
            </a:extLst>
          </p:cNvPr>
          <p:cNvSpPr txBox="1"/>
          <p:nvPr/>
        </p:nvSpPr>
        <p:spPr>
          <a:xfrm>
            <a:off x="609606" y="2866936"/>
            <a:ext cx="3314687" cy="769441"/>
          </a:xfrm>
          <a:prstGeom prst="rect">
            <a:avLst/>
          </a:prstGeom>
          <a:noFill/>
        </p:spPr>
        <p:txBody>
          <a:bodyPr wrap="square" rtlCol="0">
            <a:spAutoFit/>
          </a:bodyPr>
          <a:lstStyle/>
          <a:p>
            <a:pPr lvl="0" algn="ctr"/>
            <a:r>
              <a:rPr lang="en-US" sz="2200" b="1" dirty="0">
                <a:solidFill>
                  <a:schemeClr val="bg1"/>
                </a:solidFill>
              </a:rPr>
              <a:t>That Reminds Me</a:t>
            </a:r>
          </a:p>
          <a:p>
            <a:pPr algn="ctr"/>
            <a:endParaRPr lang="en-US" sz="2200" b="1" dirty="0">
              <a:solidFill>
                <a:schemeClr val="bg1"/>
              </a:solidFill>
            </a:endParaRPr>
          </a:p>
        </p:txBody>
      </p:sp>
      <p:sp>
        <p:nvSpPr>
          <p:cNvPr id="18" name="TextBox 17">
            <a:extLst>
              <a:ext uri="{FF2B5EF4-FFF2-40B4-BE49-F238E27FC236}">
                <a16:creationId xmlns:a16="http://schemas.microsoft.com/office/drawing/2014/main" id="{82EE4591-2542-CF64-43D4-6C9813CF423C}"/>
              </a:ext>
            </a:extLst>
          </p:cNvPr>
          <p:cNvSpPr txBox="1"/>
          <p:nvPr/>
        </p:nvSpPr>
        <p:spPr>
          <a:xfrm>
            <a:off x="609598" y="4066526"/>
            <a:ext cx="3314703" cy="769441"/>
          </a:xfrm>
          <a:prstGeom prst="rect">
            <a:avLst/>
          </a:prstGeom>
          <a:noFill/>
        </p:spPr>
        <p:txBody>
          <a:bodyPr wrap="square" rtlCol="0">
            <a:spAutoFit/>
          </a:bodyPr>
          <a:lstStyle/>
          <a:p>
            <a:pPr lvl="0" algn="ctr"/>
            <a:r>
              <a:rPr lang="en-US" sz="2200" b="1" dirty="0">
                <a:solidFill>
                  <a:schemeClr val="bg1"/>
                </a:solidFill>
              </a:rPr>
              <a:t>Preparing Your Rebuttal</a:t>
            </a:r>
          </a:p>
          <a:p>
            <a:pPr algn="ctr"/>
            <a:endParaRPr lang="en-US" sz="2200" b="1" dirty="0">
              <a:solidFill>
                <a:schemeClr val="bg1"/>
              </a:solidFill>
            </a:endParaRPr>
          </a:p>
        </p:txBody>
      </p:sp>
      <p:sp>
        <p:nvSpPr>
          <p:cNvPr id="22" name="TextBox 21">
            <a:extLst>
              <a:ext uri="{FF2B5EF4-FFF2-40B4-BE49-F238E27FC236}">
                <a16:creationId xmlns:a16="http://schemas.microsoft.com/office/drawing/2014/main" id="{E495DC06-5CAE-DA1E-6AA4-78DB74A10A43}"/>
              </a:ext>
            </a:extLst>
          </p:cNvPr>
          <p:cNvSpPr txBox="1"/>
          <p:nvPr/>
        </p:nvSpPr>
        <p:spPr>
          <a:xfrm>
            <a:off x="609604" y="5272140"/>
            <a:ext cx="3351968" cy="769441"/>
          </a:xfrm>
          <a:prstGeom prst="rect">
            <a:avLst/>
          </a:prstGeom>
          <a:noFill/>
        </p:spPr>
        <p:txBody>
          <a:bodyPr wrap="square" rtlCol="0">
            <a:spAutoFit/>
          </a:bodyPr>
          <a:lstStyle/>
          <a:p>
            <a:pPr lvl="0" algn="ctr"/>
            <a:r>
              <a:rPr lang="en-US" sz="2200" b="1" dirty="0">
                <a:solidFill>
                  <a:schemeClr val="bg1"/>
                </a:solidFill>
              </a:rPr>
              <a:t>Sampling</a:t>
            </a:r>
          </a:p>
          <a:p>
            <a:pPr algn="ctr"/>
            <a:endParaRPr lang="en-US" sz="2200" b="1" dirty="0">
              <a:solidFill>
                <a:schemeClr val="bg1"/>
              </a:solidFill>
            </a:endParaRPr>
          </a:p>
        </p:txBody>
      </p:sp>
    </p:spTree>
    <p:custDataLst>
      <p:tags r:id="rId1"/>
    </p:custDataLst>
    <p:extLst>
      <p:ext uri="{BB962C8B-B14F-4D97-AF65-F5344CB8AC3E}">
        <p14:creationId xmlns:p14="http://schemas.microsoft.com/office/powerpoint/2010/main" val="38613390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7E4FC6A-D788-42F3-87E1-78C6B7D6749E}"/>
              </a:ext>
            </a:extLst>
          </p:cNvPr>
          <p:cNvSpPr>
            <a:spLocks noGrp="1"/>
          </p:cNvSpPr>
          <p:nvPr>
            <p:ph type="title"/>
          </p:nvPr>
        </p:nvSpPr>
        <p:spPr/>
        <p:txBody>
          <a:bodyPr>
            <a:normAutofit/>
          </a:bodyPr>
          <a:lstStyle/>
          <a:p>
            <a:r>
              <a:rPr lang="en-US" dirty="0"/>
              <a:t>TECHNIQUES TO OVERCOME LISTENING BLOCKS</a:t>
            </a:r>
          </a:p>
        </p:txBody>
      </p:sp>
      <p:graphicFrame>
        <p:nvGraphicFramePr>
          <p:cNvPr id="2" name="Diagram 1">
            <a:extLst>
              <a:ext uri="{FF2B5EF4-FFF2-40B4-BE49-F238E27FC236}">
                <a16:creationId xmlns:a16="http://schemas.microsoft.com/office/drawing/2014/main" id="{3C5324E5-4FD0-A58B-38BB-D4AE369F1A80}"/>
              </a:ext>
            </a:extLst>
          </p:cNvPr>
          <p:cNvGraphicFramePr/>
          <p:nvPr>
            <p:extLst>
              <p:ext uri="{D42A27DB-BD31-4B8C-83A1-F6EECF244321}">
                <p14:modId xmlns:p14="http://schemas.microsoft.com/office/powerpoint/2010/main" val="639372206"/>
              </p:ext>
            </p:extLst>
          </p:nvPr>
        </p:nvGraphicFramePr>
        <p:xfrm>
          <a:off x="609600" y="719666"/>
          <a:ext cx="11180958" cy="541866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ustDataLst>
      <p:tags r:id="rId1"/>
    </p:custDataLst>
    <p:extLst>
      <p:ext uri="{BB962C8B-B14F-4D97-AF65-F5344CB8AC3E}">
        <p14:creationId xmlns:p14="http://schemas.microsoft.com/office/powerpoint/2010/main" val="31245464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DACBDEC-3924-45CB-BE0B-9077F7C6EBF9}"/>
              </a:ext>
            </a:extLst>
          </p:cNvPr>
          <p:cNvSpPr>
            <a:spLocks noGrp="1"/>
          </p:cNvSpPr>
          <p:nvPr>
            <p:ph type="title"/>
          </p:nvPr>
        </p:nvSpPr>
        <p:spPr/>
        <p:txBody>
          <a:bodyPr>
            <a:normAutofit/>
          </a:bodyPr>
          <a:lstStyle/>
          <a:p>
            <a:r>
              <a:rPr lang="en-US" dirty="0"/>
              <a:t>SIX HALLMARKS OF A QUESTIONING CULTURE</a:t>
            </a:r>
          </a:p>
        </p:txBody>
      </p:sp>
      <p:sp>
        <p:nvSpPr>
          <p:cNvPr id="9" name="Content Placeholder 6">
            <a:extLst>
              <a:ext uri="{FF2B5EF4-FFF2-40B4-BE49-F238E27FC236}">
                <a16:creationId xmlns:a16="http://schemas.microsoft.com/office/drawing/2014/main" id="{1551A69A-E039-C798-9171-2EB7BF58435E}"/>
              </a:ext>
            </a:extLst>
          </p:cNvPr>
          <p:cNvSpPr txBox="1">
            <a:spLocks/>
          </p:cNvSpPr>
          <p:nvPr/>
        </p:nvSpPr>
        <p:spPr>
          <a:xfrm>
            <a:off x="508001" y="1850974"/>
            <a:ext cx="4264722" cy="4435526"/>
          </a:xfrm>
          <a:prstGeom prst="rect">
            <a:avLst/>
          </a:prstGeom>
        </p:spPr>
        <p:txBody>
          <a:bodyPr>
            <a:normAutofit/>
          </a:bodyPr>
          <a:lstStyle>
            <a:lvl1pPr marL="342900" indent="-342900" algn="l" defTabSz="457200" rtl="0" eaLnBrk="1" latinLnBrk="0" hangingPunct="1">
              <a:spcBef>
                <a:spcPct val="20000"/>
              </a:spcBef>
              <a:buClr>
                <a:schemeClr val="accent3"/>
              </a:buClr>
              <a:buFont typeface="Arial"/>
              <a:buChar char="•"/>
              <a:defRPr sz="2400" kern="1200">
                <a:solidFill>
                  <a:schemeClr val="tx1"/>
                </a:solidFill>
                <a:latin typeface="Calibri" panose="020F0502020204030204" pitchFamily="34" charset="0"/>
                <a:ea typeface="+mn-ea"/>
                <a:cs typeface="Calibri" panose="020F0502020204030204" pitchFamily="34" charset="0"/>
              </a:defRPr>
            </a:lvl1pPr>
            <a:lvl2pPr marL="742950" indent="-285750" algn="l" defTabSz="457200" rtl="0" eaLnBrk="1" latinLnBrk="0" hangingPunct="1">
              <a:spcBef>
                <a:spcPct val="20000"/>
              </a:spcBef>
              <a:buClr>
                <a:schemeClr val="accent3"/>
              </a:buClr>
              <a:buFont typeface="Arial"/>
              <a:buChar char="–"/>
              <a:defRPr sz="2000" kern="1200">
                <a:solidFill>
                  <a:schemeClr val="tx1"/>
                </a:solidFill>
                <a:latin typeface="Calibri" panose="020F0502020204030204" pitchFamily="34" charset="0"/>
                <a:ea typeface="+mn-ea"/>
                <a:cs typeface="Calibri" panose="020F0502020204030204" pitchFamily="34" charset="0"/>
              </a:defRPr>
            </a:lvl2pPr>
            <a:lvl3pPr marL="1143000" indent="-228600" algn="l" defTabSz="457200" rtl="0" eaLnBrk="1" latinLnBrk="0" hangingPunct="1">
              <a:spcBef>
                <a:spcPct val="20000"/>
              </a:spcBef>
              <a:buClr>
                <a:schemeClr val="accent3"/>
              </a:buClr>
              <a:buFont typeface="Arial"/>
              <a:buChar char="•"/>
              <a:defRPr sz="1800" kern="1200">
                <a:solidFill>
                  <a:schemeClr val="tx1"/>
                </a:solidFill>
                <a:latin typeface="Calibri" panose="020F0502020204030204" pitchFamily="34" charset="0"/>
                <a:ea typeface="+mn-ea"/>
                <a:cs typeface="Calibri" panose="020F0502020204030204" pitchFamily="34" charset="0"/>
              </a:defRPr>
            </a:lvl3pPr>
            <a:lvl4pPr marL="1600200" indent="-228600" algn="l" defTabSz="457200" rtl="0" eaLnBrk="1" latinLnBrk="0" hangingPunct="1">
              <a:spcBef>
                <a:spcPct val="20000"/>
              </a:spcBef>
              <a:buClr>
                <a:schemeClr val="accent3"/>
              </a:buClr>
              <a:buFont typeface="Arial"/>
              <a:buChar char="–"/>
              <a:defRPr sz="1600" kern="1200">
                <a:solidFill>
                  <a:schemeClr val="tx1"/>
                </a:solidFill>
                <a:latin typeface="Calibri" panose="020F0502020204030204" pitchFamily="34" charset="0"/>
                <a:ea typeface="+mn-ea"/>
                <a:cs typeface="Calibri" panose="020F0502020204030204" pitchFamily="34" charset="0"/>
              </a:defRPr>
            </a:lvl4pPr>
            <a:lvl5pPr marL="2057400" indent="-228600" algn="l" defTabSz="457200" rtl="0" eaLnBrk="1" latinLnBrk="0" hangingPunct="1">
              <a:spcBef>
                <a:spcPct val="20000"/>
              </a:spcBef>
              <a:buClr>
                <a:schemeClr val="accent3"/>
              </a:buClr>
              <a:buFont typeface="Arial"/>
              <a:buChar char="»"/>
              <a:defRPr sz="1400" kern="1200">
                <a:solidFill>
                  <a:schemeClr val="tx1"/>
                </a:solidFill>
                <a:latin typeface="Calibri" panose="020F0502020204030204" pitchFamily="34" charset="0"/>
                <a:ea typeface="+mn-ea"/>
                <a:cs typeface="Calibri" panose="020F050202020403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R="0" lvl="0">
              <a:spcAft>
                <a:spcPts val="0"/>
              </a:spcAft>
            </a:pPr>
            <a:endParaRPr lang="en-US" baseline="30000" dirty="0"/>
          </a:p>
        </p:txBody>
      </p:sp>
      <p:sp>
        <p:nvSpPr>
          <p:cNvPr id="3" name="Content Placeholder 2">
            <a:extLst>
              <a:ext uri="{FF2B5EF4-FFF2-40B4-BE49-F238E27FC236}">
                <a16:creationId xmlns:a16="http://schemas.microsoft.com/office/drawing/2014/main" id="{4AEEA8ED-8F41-BB21-CDAD-FF59D90F0152}"/>
              </a:ext>
            </a:extLst>
          </p:cNvPr>
          <p:cNvSpPr>
            <a:spLocks noGrp="1"/>
          </p:cNvSpPr>
          <p:nvPr>
            <p:ph idx="1"/>
          </p:nvPr>
        </p:nvSpPr>
        <p:spPr>
          <a:xfrm>
            <a:off x="609600" y="1600202"/>
            <a:ext cx="10972799" cy="4290236"/>
          </a:xfrm>
        </p:spPr>
        <p:txBody>
          <a:bodyPr>
            <a:normAutofit/>
          </a:bodyPr>
          <a:lstStyle/>
          <a:p>
            <a:pPr marL="0" indent="0">
              <a:buNone/>
            </a:pPr>
            <a:r>
              <a:rPr lang="en-US" sz="2400" b="1" dirty="0">
                <a:latin typeface="+mn-lt"/>
              </a:rPr>
              <a:t>Would you say you operate within a questioning culture?</a:t>
            </a:r>
          </a:p>
          <a:p>
            <a:pPr marL="457200" marR="0" lvl="0" indent="-457200">
              <a:spcBef>
                <a:spcPts val="600"/>
              </a:spcBef>
              <a:buFont typeface="+mj-lt"/>
              <a:buAutoNum type="arabicPeriod"/>
            </a:pPr>
            <a:r>
              <a:rPr lang="en-US" sz="2000" dirty="0"/>
              <a:t>Willing to admit, “I don’t know.” </a:t>
            </a:r>
          </a:p>
          <a:p>
            <a:pPr marL="457200" marR="0" lvl="0" indent="-457200">
              <a:spcBef>
                <a:spcPts val="600"/>
              </a:spcBef>
              <a:buFont typeface="+mj-lt"/>
              <a:buAutoNum type="arabicPeriod"/>
            </a:pPr>
            <a:r>
              <a:rPr lang="en-US" sz="2000" dirty="0"/>
              <a:t>Go beyond allowing questions; they encourage questions. </a:t>
            </a:r>
          </a:p>
          <a:p>
            <a:pPr marL="457200" marR="0" lvl="0" indent="-457200">
              <a:spcBef>
                <a:spcPts val="600"/>
              </a:spcBef>
              <a:buFont typeface="+mj-lt"/>
              <a:buAutoNum type="arabicPeriod"/>
            </a:pPr>
            <a:r>
              <a:rPr lang="en-US" sz="2000" dirty="0"/>
              <a:t>Help to develop the skills needed to ask questions in a positive way. </a:t>
            </a:r>
          </a:p>
          <a:p>
            <a:pPr marL="457200" marR="0" lvl="0" indent="-457200">
              <a:spcBef>
                <a:spcPts val="600"/>
              </a:spcBef>
              <a:buFont typeface="+mj-lt"/>
              <a:buAutoNum type="arabicPeriod"/>
            </a:pPr>
            <a:r>
              <a:rPr lang="en-US" sz="2000" dirty="0"/>
              <a:t>Focus on asking empowering questions and avoid disempowering questions. </a:t>
            </a:r>
          </a:p>
          <a:p>
            <a:pPr marL="457200" marR="0" lvl="0" indent="-457200">
              <a:spcBef>
                <a:spcPts val="600"/>
              </a:spcBef>
              <a:buFont typeface="+mj-lt"/>
              <a:buAutoNum type="arabicPeriod"/>
            </a:pPr>
            <a:r>
              <a:rPr lang="en-US" sz="2000" dirty="0"/>
              <a:t>Emphasize the process of asking questions and searching for answers rather than finding the “right” answers. </a:t>
            </a:r>
          </a:p>
          <a:p>
            <a:pPr marL="457200" marR="0" lvl="0" indent="-457200">
              <a:spcBef>
                <a:spcPts val="600"/>
              </a:spcBef>
              <a:buFont typeface="+mj-lt"/>
              <a:buAutoNum type="arabicPeriod"/>
            </a:pPr>
            <a:r>
              <a:rPr lang="en-US" sz="2000" dirty="0"/>
              <a:t>Accept and reward risk-taking. </a:t>
            </a:r>
          </a:p>
          <a:p>
            <a:pPr marL="400050" lvl="1" indent="0">
              <a:spcBef>
                <a:spcPts val="600"/>
              </a:spcBef>
              <a:buNone/>
            </a:pPr>
            <a:r>
              <a:rPr lang="en-US" sz="1200" dirty="0"/>
              <a:t>Source: Michael Marquardt (2005). Leading with Questions. Jossey-Bass Publishing.</a:t>
            </a:r>
          </a:p>
          <a:p>
            <a:endParaRPr lang="en-US" dirty="0"/>
          </a:p>
        </p:txBody>
      </p:sp>
    </p:spTree>
    <p:custDataLst>
      <p:tags r:id="rId1"/>
    </p:custDataLst>
    <p:extLst>
      <p:ext uri="{BB962C8B-B14F-4D97-AF65-F5344CB8AC3E}">
        <p14:creationId xmlns:p14="http://schemas.microsoft.com/office/powerpoint/2010/main" val="116511683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7E4FC6A-D788-42F3-87E1-78C6B7D6749E}"/>
              </a:ext>
            </a:extLst>
          </p:cNvPr>
          <p:cNvSpPr>
            <a:spLocks noGrp="1"/>
          </p:cNvSpPr>
          <p:nvPr>
            <p:ph type="title"/>
          </p:nvPr>
        </p:nvSpPr>
        <p:spPr/>
        <p:txBody>
          <a:bodyPr>
            <a:normAutofit/>
          </a:bodyPr>
          <a:lstStyle/>
          <a:p>
            <a:r>
              <a:rPr lang="en-US" dirty="0"/>
              <a:t>WHAT IS THE BENEFIT OF ASKING IMPACTFUL QUESTIONS?</a:t>
            </a:r>
          </a:p>
        </p:txBody>
      </p:sp>
      <p:sp>
        <p:nvSpPr>
          <p:cNvPr id="5" name="Content Placeholder 4">
            <a:extLst>
              <a:ext uri="{FF2B5EF4-FFF2-40B4-BE49-F238E27FC236}">
                <a16:creationId xmlns:a16="http://schemas.microsoft.com/office/drawing/2014/main" id="{937DB200-9F6B-410B-A552-8A28F35A6F23}"/>
              </a:ext>
            </a:extLst>
          </p:cNvPr>
          <p:cNvSpPr>
            <a:spLocks noGrp="1"/>
          </p:cNvSpPr>
          <p:nvPr>
            <p:ph idx="1"/>
          </p:nvPr>
        </p:nvSpPr>
        <p:spPr/>
        <p:txBody>
          <a:bodyPr>
            <a:normAutofit/>
          </a:bodyPr>
          <a:lstStyle/>
          <a:p>
            <a:pPr marL="0" indent="0">
              <a:spcBef>
                <a:spcPts val="600"/>
              </a:spcBef>
              <a:buNone/>
            </a:pPr>
            <a:r>
              <a:rPr lang="en-US" b="1" dirty="0">
                <a:latin typeface="+mn-lt"/>
              </a:rPr>
              <a:t>Consider the impact of these benefits...</a:t>
            </a:r>
          </a:p>
          <a:p>
            <a:pPr marR="0" lvl="0">
              <a:spcBef>
                <a:spcPts val="600"/>
              </a:spcBef>
            </a:pPr>
            <a:r>
              <a:rPr lang="en-US" sz="2000" dirty="0"/>
              <a:t>Challenge taken-for-granted assumptions that prevent people from acting in new and forceful ways. </a:t>
            </a:r>
          </a:p>
          <a:p>
            <a:pPr marR="0" lvl="0">
              <a:spcBef>
                <a:spcPts val="600"/>
              </a:spcBef>
            </a:pPr>
            <a:r>
              <a:rPr lang="en-US" sz="2000" dirty="0"/>
              <a:t>Lead to breakthrough thinking and greater reflection.</a:t>
            </a:r>
          </a:p>
          <a:p>
            <a:pPr marR="0" lvl="0">
              <a:spcBef>
                <a:spcPts val="600"/>
              </a:spcBef>
            </a:pPr>
            <a:r>
              <a:rPr lang="en-US" sz="2000" dirty="0"/>
              <a:t>Enable people to better view the situation.</a:t>
            </a:r>
          </a:p>
          <a:p>
            <a:pPr marR="0" lvl="0">
              <a:spcBef>
                <a:spcPts val="600"/>
              </a:spcBef>
            </a:pPr>
            <a:r>
              <a:rPr lang="en-US" sz="2000" dirty="0"/>
              <a:t>Open doors in the mind and get people to think more deeply. </a:t>
            </a:r>
          </a:p>
          <a:p>
            <a:pPr marR="0" lvl="0">
              <a:spcBef>
                <a:spcPts val="600"/>
              </a:spcBef>
            </a:pPr>
            <a:r>
              <a:rPr lang="en-US" sz="2000" dirty="0"/>
              <a:t>Test assumptions and cause individuals to explore why they act in the way that they do, as well as why they choose to take action. </a:t>
            </a:r>
          </a:p>
          <a:p>
            <a:pPr marL="400050" marR="0" lvl="1" indent="0">
              <a:spcBef>
                <a:spcPts val="600"/>
              </a:spcBef>
              <a:buNone/>
            </a:pPr>
            <a:r>
              <a:rPr lang="en-US" sz="1200" dirty="0"/>
              <a:t>Source: Michael Marquardt (2005). Leading with Questions. Jossey-Bass Publishing.</a:t>
            </a:r>
          </a:p>
        </p:txBody>
      </p:sp>
    </p:spTree>
    <p:custDataLst>
      <p:tags r:id="rId1"/>
    </p:custDataLst>
    <p:extLst>
      <p:ext uri="{BB962C8B-B14F-4D97-AF65-F5344CB8AC3E}">
        <p14:creationId xmlns:p14="http://schemas.microsoft.com/office/powerpoint/2010/main" val="401958741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a:extLst>
              <a:ext uri="{FF2B5EF4-FFF2-40B4-BE49-F238E27FC236}">
                <a16:creationId xmlns:a16="http://schemas.microsoft.com/office/drawing/2014/main" id="{CED90A63-CE6E-9047-387B-0455E073D570}"/>
              </a:ext>
            </a:extLst>
          </p:cNvPr>
          <p:cNvSpPr/>
          <p:nvPr/>
        </p:nvSpPr>
        <p:spPr>
          <a:xfrm>
            <a:off x="1272209" y="1397410"/>
            <a:ext cx="9813234" cy="4386470"/>
          </a:xfrm>
          <a:prstGeom prst="roundRect">
            <a:avLst>
              <a:gd name="adj" fmla="val 6093"/>
            </a:avLst>
          </a:prstGeom>
          <a:solidFill>
            <a:srgbClr val="19285D">
              <a:alpha val="4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9C51EE19-E098-4098-0E12-0B1D9460ABFB}"/>
              </a:ext>
            </a:extLst>
          </p:cNvPr>
          <p:cNvSpPr txBox="1"/>
          <p:nvPr/>
        </p:nvSpPr>
        <p:spPr>
          <a:xfrm>
            <a:off x="1762539" y="2093845"/>
            <a:ext cx="8905460" cy="3270126"/>
          </a:xfrm>
          <a:prstGeom prst="rect">
            <a:avLst/>
          </a:prstGeom>
          <a:noFill/>
        </p:spPr>
        <p:txBody>
          <a:bodyPr wrap="square" rtlCol="0">
            <a:spAutoFit/>
          </a:bodyPr>
          <a:lstStyle/>
          <a:p>
            <a:pPr algn="ctr"/>
            <a:r>
              <a:rPr lang="en-US" sz="3200" b="1" dirty="0">
                <a:solidFill>
                  <a:schemeClr val="bg1"/>
                </a:solidFill>
              </a:rPr>
              <a:t>“Powerful (impactful) questions wake people up. They prompt new ideas. They show people new places, new ways of doing things. They help us admit that we don’t know all the answers. They help us become more confident communicators.” </a:t>
            </a:r>
          </a:p>
          <a:p>
            <a:endParaRPr lang="en-US" sz="1050" b="0" dirty="0">
              <a:solidFill>
                <a:srgbClr val="19285D"/>
              </a:solidFill>
            </a:endParaRPr>
          </a:p>
          <a:p>
            <a:pPr algn="ctr"/>
            <a:r>
              <a:rPr lang="en-US" sz="1600" b="0" dirty="0">
                <a:solidFill>
                  <a:schemeClr val="accent3"/>
                </a:solidFill>
              </a:rPr>
              <a:t>Source: Michael Marquardt (2005). Leading with Questions. Jossey-Bass Publishing.</a:t>
            </a:r>
          </a:p>
          <a:p>
            <a:endParaRPr lang="en-US" dirty="0"/>
          </a:p>
        </p:txBody>
      </p:sp>
    </p:spTree>
    <p:extLst>
      <p:ext uri="{BB962C8B-B14F-4D97-AF65-F5344CB8AC3E}">
        <p14:creationId xmlns:p14="http://schemas.microsoft.com/office/powerpoint/2010/main" val="340633991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How To Use This Guide</a:t>
            </a:r>
          </a:p>
        </p:txBody>
      </p:sp>
      <p:sp>
        <p:nvSpPr>
          <p:cNvPr id="6" name="Text Placeholder 5"/>
          <p:cNvSpPr>
            <a:spLocks noGrp="1"/>
          </p:cNvSpPr>
          <p:nvPr>
            <p:ph type="body" idx="1"/>
          </p:nvPr>
        </p:nvSpPr>
        <p:spPr/>
        <p:txBody>
          <a:bodyPr>
            <a:normAutofit/>
          </a:bodyPr>
          <a:lstStyle/>
          <a:p>
            <a:r>
              <a:rPr lang="en-US" sz="2400" dirty="0"/>
              <a:t>Please View in Notes View</a:t>
            </a:r>
          </a:p>
        </p:txBody>
      </p:sp>
    </p:spTree>
    <p:custDataLst>
      <p:tags r:id="rId1"/>
    </p:custDataLst>
    <p:extLst>
      <p:ext uri="{BB962C8B-B14F-4D97-AF65-F5344CB8AC3E}">
        <p14:creationId xmlns:p14="http://schemas.microsoft.com/office/powerpoint/2010/main" val="237092576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3AD0DC1-EA88-43C1-99BD-02A46832443B}"/>
              </a:ext>
            </a:extLst>
          </p:cNvPr>
          <p:cNvSpPr>
            <a:spLocks noGrp="1"/>
          </p:cNvSpPr>
          <p:nvPr>
            <p:ph type="title"/>
          </p:nvPr>
        </p:nvSpPr>
        <p:spPr>
          <a:xfrm>
            <a:off x="6188113" y="635616"/>
            <a:ext cx="5455617" cy="1600200"/>
          </a:xfrm>
        </p:spPr>
        <p:txBody>
          <a:bodyPr/>
          <a:lstStyle/>
          <a:p>
            <a:r>
              <a:rPr lang="en-US" dirty="0"/>
              <a:t>YOUR QUESTIONING APPROACH</a:t>
            </a:r>
          </a:p>
        </p:txBody>
      </p:sp>
      <p:sp>
        <p:nvSpPr>
          <p:cNvPr id="7" name="Content Placeholder 6">
            <a:extLst>
              <a:ext uri="{FF2B5EF4-FFF2-40B4-BE49-F238E27FC236}">
                <a16:creationId xmlns:a16="http://schemas.microsoft.com/office/drawing/2014/main" id="{FD20C900-9941-4D77-95EE-F71A6AB4C77C}"/>
              </a:ext>
            </a:extLst>
          </p:cNvPr>
          <p:cNvSpPr>
            <a:spLocks noGrp="1"/>
          </p:cNvSpPr>
          <p:nvPr>
            <p:ph sz="half" idx="13"/>
          </p:nvPr>
        </p:nvSpPr>
        <p:spPr>
          <a:xfrm>
            <a:off x="6188113" y="2430838"/>
            <a:ext cx="5455617" cy="3710884"/>
          </a:xfrm>
        </p:spPr>
        <p:txBody>
          <a:bodyPr>
            <a:normAutofit/>
          </a:bodyPr>
          <a:lstStyle/>
          <a:p>
            <a:pPr marL="0" indent="0">
              <a:buNone/>
            </a:pPr>
            <a:r>
              <a:rPr lang="en-US" sz="2400" b="1" dirty="0"/>
              <a:t>Discuss</a:t>
            </a:r>
          </a:p>
          <a:p>
            <a:pPr marR="0" lvl="0">
              <a:spcAft>
                <a:spcPts val="600"/>
              </a:spcAft>
            </a:pPr>
            <a:r>
              <a:rPr lang="en-US" dirty="0"/>
              <a:t>How do you use questions to uncover deeper information?</a:t>
            </a:r>
          </a:p>
          <a:p>
            <a:r>
              <a:rPr lang="en-US" dirty="0"/>
              <a:t>How can you use questions more strategically when working with your clients? </a:t>
            </a:r>
          </a:p>
        </p:txBody>
      </p:sp>
      <p:pic>
        <p:nvPicPr>
          <p:cNvPr id="9" name="Picture Placeholder 8" descr="A group of people sitting at a table&#10;&#10;Description automatically generated">
            <a:extLst>
              <a:ext uri="{FF2B5EF4-FFF2-40B4-BE49-F238E27FC236}">
                <a16:creationId xmlns:a16="http://schemas.microsoft.com/office/drawing/2014/main" id="{C66A4558-BBD8-4473-946C-73892F0B6B5E}"/>
              </a:ext>
            </a:extLst>
          </p:cNvPr>
          <p:cNvPicPr>
            <a:picLocks noGrp="1" noChangeAspect="1"/>
          </p:cNvPicPr>
          <p:nvPr>
            <p:ph type="pic" idx="1"/>
          </p:nvPr>
        </p:nvPicPr>
        <p:blipFill rotWithShape="1">
          <a:blip r:embed="rId4">
            <a:extLst>
              <a:ext uri="{28A0092B-C50C-407E-A947-70E740481C1C}">
                <a14:useLocalDpi xmlns:a14="http://schemas.microsoft.com/office/drawing/2010/main" val="0"/>
              </a:ext>
            </a:extLst>
          </a:blip>
          <a:srcRect/>
          <a:stretch/>
        </p:blipFill>
        <p:spPr>
          <a:xfrm>
            <a:off x="-1" y="0"/>
            <a:ext cx="5697997" cy="6435969"/>
          </a:xfrm>
        </p:spPr>
      </p:pic>
    </p:spTree>
    <p:custDataLst>
      <p:tags r:id="rId1"/>
    </p:custDataLst>
    <p:extLst>
      <p:ext uri="{BB962C8B-B14F-4D97-AF65-F5344CB8AC3E}">
        <p14:creationId xmlns:p14="http://schemas.microsoft.com/office/powerpoint/2010/main" val="232400783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FF3E620-1074-85AB-EE51-AAF1558EBFA6}"/>
              </a:ext>
            </a:extLst>
          </p:cNvPr>
          <p:cNvSpPr>
            <a:spLocks noGrp="1"/>
          </p:cNvSpPr>
          <p:nvPr>
            <p:ph type="title"/>
          </p:nvPr>
        </p:nvSpPr>
        <p:spPr/>
        <p:txBody>
          <a:bodyPr/>
          <a:lstStyle/>
          <a:p>
            <a:r>
              <a:rPr lang="en-US" dirty="0"/>
              <a:t>HIDDEN SLIDE</a:t>
            </a:r>
          </a:p>
        </p:txBody>
      </p:sp>
      <p:sp>
        <p:nvSpPr>
          <p:cNvPr id="7" name="Text Placeholder 6">
            <a:extLst>
              <a:ext uri="{FF2B5EF4-FFF2-40B4-BE49-F238E27FC236}">
                <a16:creationId xmlns:a16="http://schemas.microsoft.com/office/drawing/2014/main" id="{D14AEE78-6EA5-0B68-C772-C782F01268C8}"/>
              </a:ext>
            </a:extLst>
          </p:cNvPr>
          <p:cNvSpPr>
            <a:spLocks noGrp="1"/>
          </p:cNvSpPr>
          <p:nvPr>
            <p:ph type="body" idx="1"/>
          </p:nvPr>
        </p:nvSpPr>
        <p:spPr/>
        <p:txBody>
          <a:bodyPr/>
          <a:lstStyle/>
          <a:p>
            <a:r>
              <a:rPr lang="en-US" dirty="0"/>
              <a:t>See Notes Page</a:t>
            </a:r>
          </a:p>
        </p:txBody>
      </p:sp>
    </p:spTree>
    <p:extLst>
      <p:ext uri="{BB962C8B-B14F-4D97-AF65-F5344CB8AC3E}">
        <p14:creationId xmlns:p14="http://schemas.microsoft.com/office/powerpoint/2010/main" val="423790074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FF3E620-1074-85AB-EE51-AAF1558EBFA6}"/>
              </a:ext>
            </a:extLst>
          </p:cNvPr>
          <p:cNvSpPr>
            <a:spLocks noGrp="1"/>
          </p:cNvSpPr>
          <p:nvPr>
            <p:ph type="title"/>
          </p:nvPr>
        </p:nvSpPr>
        <p:spPr/>
        <p:txBody>
          <a:bodyPr/>
          <a:lstStyle/>
          <a:p>
            <a:r>
              <a:rPr lang="en-US" dirty="0"/>
              <a:t>HIDDEN SLIDE</a:t>
            </a:r>
          </a:p>
        </p:txBody>
      </p:sp>
      <p:sp>
        <p:nvSpPr>
          <p:cNvPr id="7" name="Text Placeholder 6">
            <a:extLst>
              <a:ext uri="{FF2B5EF4-FFF2-40B4-BE49-F238E27FC236}">
                <a16:creationId xmlns:a16="http://schemas.microsoft.com/office/drawing/2014/main" id="{D14AEE78-6EA5-0B68-C772-C782F01268C8}"/>
              </a:ext>
            </a:extLst>
          </p:cNvPr>
          <p:cNvSpPr>
            <a:spLocks noGrp="1"/>
          </p:cNvSpPr>
          <p:nvPr>
            <p:ph type="body" idx="1"/>
          </p:nvPr>
        </p:nvSpPr>
        <p:spPr/>
        <p:txBody>
          <a:bodyPr/>
          <a:lstStyle/>
          <a:p>
            <a:r>
              <a:rPr lang="en-US" dirty="0"/>
              <a:t>See Notes Page</a:t>
            </a:r>
          </a:p>
        </p:txBody>
      </p:sp>
    </p:spTree>
    <p:extLst>
      <p:ext uri="{BB962C8B-B14F-4D97-AF65-F5344CB8AC3E}">
        <p14:creationId xmlns:p14="http://schemas.microsoft.com/office/powerpoint/2010/main" val="153496305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D4C5F842-E6E5-4256-A942-BBA0ABF6C33D}"/>
              </a:ext>
            </a:extLst>
          </p:cNvPr>
          <p:cNvSpPr>
            <a:spLocks noGrp="1"/>
          </p:cNvSpPr>
          <p:nvPr>
            <p:ph type="title"/>
          </p:nvPr>
        </p:nvSpPr>
        <p:spPr/>
        <p:txBody>
          <a:bodyPr/>
          <a:lstStyle/>
          <a:p>
            <a:r>
              <a:rPr lang="en-US" dirty="0"/>
              <a:t>LET’S TAKE A BREAK</a:t>
            </a:r>
          </a:p>
        </p:txBody>
      </p:sp>
    </p:spTree>
    <p:extLst>
      <p:ext uri="{BB962C8B-B14F-4D97-AF65-F5344CB8AC3E}">
        <p14:creationId xmlns:p14="http://schemas.microsoft.com/office/powerpoint/2010/main" val="148969326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US" dirty="0"/>
              <a:t>MANAGING ‘RABBIT HOLES’</a:t>
            </a:r>
          </a:p>
        </p:txBody>
      </p:sp>
    </p:spTree>
    <p:custDataLst>
      <p:tags r:id="rId1"/>
    </p:custDataLst>
    <p:extLst>
      <p:ext uri="{BB962C8B-B14F-4D97-AF65-F5344CB8AC3E}">
        <p14:creationId xmlns:p14="http://schemas.microsoft.com/office/powerpoint/2010/main" val="122735980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DACBDEC-3924-45CB-BE0B-9077F7C6EBF9}"/>
              </a:ext>
            </a:extLst>
          </p:cNvPr>
          <p:cNvSpPr>
            <a:spLocks noGrp="1"/>
          </p:cNvSpPr>
          <p:nvPr>
            <p:ph type="title"/>
          </p:nvPr>
        </p:nvSpPr>
        <p:spPr/>
        <p:txBody>
          <a:bodyPr>
            <a:normAutofit/>
          </a:bodyPr>
          <a:lstStyle/>
          <a:p>
            <a:r>
              <a:rPr lang="en-US" dirty="0"/>
              <a:t>HOW WE MANAGE CONVERSATIONS</a:t>
            </a:r>
          </a:p>
        </p:txBody>
      </p:sp>
      <p:pic>
        <p:nvPicPr>
          <p:cNvPr id="101" name="Picture Placeholder 100" descr="A group of people standing next to a window&#10;&#10;Description automatically generated">
            <a:extLst>
              <a:ext uri="{FF2B5EF4-FFF2-40B4-BE49-F238E27FC236}">
                <a16:creationId xmlns:a16="http://schemas.microsoft.com/office/drawing/2014/main" id="{AE01F6B8-33A2-406B-AEC8-D8FF93EDF631}"/>
              </a:ext>
            </a:extLst>
          </p:cNvPr>
          <p:cNvPicPr>
            <a:picLocks noGrp="1" noChangeAspect="1"/>
          </p:cNvPicPr>
          <p:nvPr>
            <p:ph type="pic" idx="1"/>
          </p:nvPr>
        </p:nvPicPr>
        <p:blipFill rotWithShape="1">
          <a:blip r:embed="rId4">
            <a:extLst>
              <a:ext uri="{28A0092B-C50C-407E-A947-70E740481C1C}">
                <a14:useLocalDpi xmlns:a14="http://schemas.microsoft.com/office/drawing/2010/main" val="0"/>
              </a:ext>
            </a:extLst>
          </a:blip>
          <a:srcRect/>
          <a:stretch/>
        </p:blipFill>
        <p:spPr>
          <a:xfrm>
            <a:off x="5263376" y="-1"/>
            <a:ext cx="6928624" cy="6418385"/>
          </a:xfrm>
        </p:spPr>
      </p:pic>
      <p:sp>
        <p:nvSpPr>
          <p:cNvPr id="9" name="Content Placeholder 6">
            <a:extLst>
              <a:ext uri="{FF2B5EF4-FFF2-40B4-BE49-F238E27FC236}">
                <a16:creationId xmlns:a16="http://schemas.microsoft.com/office/drawing/2014/main" id="{1551A69A-E039-C798-9171-2EB7BF58435E}"/>
              </a:ext>
            </a:extLst>
          </p:cNvPr>
          <p:cNvSpPr txBox="1">
            <a:spLocks/>
          </p:cNvSpPr>
          <p:nvPr/>
        </p:nvSpPr>
        <p:spPr>
          <a:xfrm>
            <a:off x="508001" y="1850974"/>
            <a:ext cx="4264722" cy="4435526"/>
          </a:xfrm>
          <a:prstGeom prst="rect">
            <a:avLst/>
          </a:prstGeom>
        </p:spPr>
        <p:txBody>
          <a:bodyPr>
            <a:normAutofit/>
          </a:bodyPr>
          <a:lstStyle>
            <a:lvl1pPr marL="342900" indent="-342900" algn="l" defTabSz="457200" rtl="0" eaLnBrk="1" latinLnBrk="0" hangingPunct="1">
              <a:spcBef>
                <a:spcPct val="20000"/>
              </a:spcBef>
              <a:buClr>
                <a:schemeClr val="accent3"/>
              </a:buClr>
              <a:buFont typeface="Arial"/>
              <a:buChar char="•"/>
              <a:defRPr sz="2400" kern="1200">
                <a:solidFill>
                  <a:schemeClr val="tx1"/>
                </a:solidFill>
                <a:latin typeface="Calibri" panose="020F0502020204030204" pitchFamily="34" charset="0"/>
                <a:ea typeface="+mn-ea"/>
                <a:cs typeface="Calibri" panose="020F0502020204030204" pitchFamily="34" charset="0"/>
              </a:defRPr>
            </a:lvl1pPr>
            <a:lvl2pPr marL="742950" indent="-285750" algn="l" defTabSz="457200" rtl="0" eaLnBrk="1" latinLnBrk="0" hangingPunct="1">
              <a:spcBef>
                <a:spcPct val="20000"/>
              </a:spcBef>
              <a:buClr>
                <a:schemeClr val="accent3"/>
              </a:buClr>
              <a:buFont typeface="Arial"/>
              <a:buChar char="–"/>
              <a:defRPr sz="2000" kern="1200">
                <a:solidFill>
                  <a:schemeClr val="tx1"/>
                </a:solidFill>
                <a:latin typeface="Calibri" panose="020F0502020204030204" pitchFamily="34" charset="0"/>
                <a:ea typeface="+mn-ea"/>
                <a:cs typeface="Calibri" panose="020F0502020204030204" pitchFamily="34" charset="0"/>
              </a:defRPr>
            </a:lvl2pPr>
            <a:lvl3pPr marL="1143000" indent="-228600" algn="l" defTabSz="457200" rtl="0" eaLnBrk="1" latinLnBrk="0" hangingPunct="1">
              <a:spcBef>
                <a:spcPct val="20000"/>
              </a:spcBef>
              <a:buClr>
                <a:schemeClr val="accent3"/>
              </a:buClr>
              <a:buFont typeface="Arial"/>
              <a:buChar char="•"/>
              <a:defRPr sz="1800" kern="1200">
                <a:solidFill>
                  <a:schemeClr val="tx1"/>
                </a:solidFill>
                <a:latin typeface="Calibri" panose="020F0502020204030204" pitchFamily="34" charset="0"/>
                <a:ea typeface="+mn-ea"/>
                <a:cs typeface="Calibri" panose="020F0502020204030204" pitchFamily="34" charset="0"/>
              </a:defRPr>
            </a:lvl3pPr>
            <a:lvl4pPr marL="1600200" indent="-228600" algn="l" defTabSz="457200" rtl="0" eaLnBrk="1" latinLnBrk="0" hangingPunct="1">
              <a:spcBef>
                <a:spcPct val="20000"/>
              </a:spcBef>
              <a:buClr>
                <a:schemeClr val="accent3"/>
              </a:buClr>
              <a:buFont typeface="Arial"/>
              <a:buChar char="–"/>
              <a:defRPr sz="1600" kern="1200">
                <a:solidFill>
                  <a:schemeClr val="tx1"/>
                </a:solidFill>
                <a:latin typeface="Calibri" panose="020F0502020204030204" pitchFamily="34" charset="0"/>
                <a:ea typeface="+mn-ea"/>
                <a:cs typeface="Calibri" panose="020F0502020204030204" pitchFamily="34" charset="0"/>
              </a:defRPr>
            </a:lvl4pPr>
            <a:lvl5pPr marL="2057400" indent="-228600" algn="l" defTabSz="457200" rtl="0" eaLnBrk="1" latinLnBrk="0" hangingPunct="1">
              <a:spcBef>
                <a:spcPct val="20000"/>
              </a:spcBef>
              <a:buClr>
                <a:schemeClr val="accent3"/>
              </a:buClr>
              <a:buFont typeface="Arial"/>
              <a:buChar char="»"/>
              <a:defRPr sz="1400" kern="1200">
                <a:solidFill>
                  <a:schemeClr val="tx1"/>
                </a:solidFill>
                <a:latin typeface="Calibri" panose="020F0502020204030204" pitchFamily="34" charset="0"/>
                <a:ea typeface="+mn-ea"/>
                <a:cs typeface="Calibri" panose="020F050202020403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b="1" dirty="0"/>
              <a:t>We’ve all been there.</a:t>
            </a:r>
            <a:endParaRPr lang="en-US" dirty="0"/>
          </a:p>
          <a:p>
            <a:r>
              <a:rPr lang="en-US" sz="2000" dirty="0"/>
              <a:t>What are examples of HCP interactions where you felt the conversation went down a rabbit hole? </a:t>
            </a:r>
          </a:p>
          <a:p>
            <a:r>
              <a:rPr lang="en-US" sz="2000" dirty="0"/>
              <a:t>What was the result?</a:t>
            </a:r>
          </a:p>
          <a:p>
            <a:pPr marL="400050" lvl="1" indent="0">
              <a:buNone/>
            </a:pPr>
            <a:endParaRPr lang="en-US" baseline="30000" dirty="0"/>
          </a:p>
        </p:txBody>
      </p:sp>
    </p:spTree>
    <p:custDataLst>
      <p:tags r:id="rId1"/>
    </p:custDataLst>
    <p:extLst>
      <p:ext uri="{BB962C8B-B14F-4D97-AF65-F5344CB8AC3E}">
        <p14:creationId xmlns:p14="http://schemas.microsoft.com/office/powerpoint/2010/main" val="107664255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7E4FC6A-D788-42F3-87E1-78C6B7D6749E}"/>
              </a:ext>
            </a:extLst>
          </p:cNvPr>
          <p:cNvSpPr>
            <a:spLocks noGrp="1"/>
          </p:cNvSpPr>
          <p:nvPr>
            <p:ph type="title"/>
          </p:nvPr>
        </p:nvSpPr>
        <p:spPr/>
        <p:txBody>
          <a:bodyPr>
            <a:normAutofit/>
          </a:bodyPr>
          <a:lstStyle/>
          <a:p>
            <a:r>
              <a:rPr lang="en-US" dirty="0"/>
              <a:t>IDENTIFY THE SPIRAL</a:t>
            </a:r>
          </a:p>
        </p:txBody>
      </p:sp>
      <p:pic>
        <p:nvPicPr>
          <p:cNvPr id="3" name="Picture 2" descr="Logo&#10;&#10;Description automatically generated">
            <a:extLst>
              <a:ext uri="{FF2B5EF4-FFF2-40B4-BE49-F238E27FC236}">
                <a16:creationId xmlns:a16="http://schemas.microsoft.com/office/drawing/2014/main" id="{EBDC81E5-AE4C-1B0E-F160-A6BA6493C6B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3117" y="905630"/>
            <a:ext cx="3034517" cy="5497314"/>
          </a:xfrm>
          <a:prstGeom prst="rect">
            <a:avLst/>
          </a:prstGeom>
        </p:spPr>
      </p:pic>
      <p:sp>
        <p:nvSpPr>
          <p:cNvPr id="7" name="TextBox 6">
            <a:extLst>
              <a:ext uri="{FF2B5EF4-FFF2-40B4-BE49-F238E27FC236}">
                <a16:creationId xmlns:a16="http://schemas.microsoft.com/office/drawing/2014/main" id="{1268521E-BF15-9AB8-1CAA-2B8342DE296E}"/>
              </a:ext>
            </a:extLst>
          </p:cNvPr>
          <p:cNvSpPr txBox="1"/>
          <p:nvPr/>
        </p:nvSpPr>
        <p:spPr>
          <a:xfrm>
            <a:off x="3936001" y="1388201"/>
            <a:ext cx="7942882" cy="707886"/>
          </a:xfrm>
          <a:prstGeom prst="rect">
            <a:avLst/>
          </a:prstGeom>
          <a:noFill/>
        </p:spPr>
        <p:txBody>
          <a:bodyPr wrap="square">
            <a:spAutoFit/>
          </a:bodyPr>
          <a:lstStyle/>
          <a:p>
            <a:pPr lvl="0"/>
            <a:r>
              <a:rPr lang="en-US" sz="2000" dirty="0">
                <a:latin typeface="Calibri" panose="020F0502020204030204" pitchFamily="34" charset="0"/>
                <a:cs typeface="Calibri" panose="020F0502020204030204" pitchFamily="34" charset="0"/>
              </a:rPr>
              <a:t>Watch and listen as two of our gathered experts demonstrate how an HCP conversation may look and sound when it starts going down ‘rabbit holes.’  </a:t>
            </a:r>
          </a:p>
        </p:txBody>
      </p:sp>
      <p:sp>
        <p:nvSpPr>
          <p:cNvPr id="9" name="TextBox 8">
            <a:extLst>
              <a:ext uri="{FF2B5EF4-FFF2-40B4-BE49-F238E27FC236}">
                <a16:creationId xmlns:a16="http://schemas.microsoft.com/office/drawing/2014/main" id="{DB081B25-722E-F3C6-C271-6E5B69612B70}"/>
              </a:ext>
            </a:extLst>
          </p:cNvPr>
          <p:cNvSpPr txBox="1"/>
          <p:nvPr/>
        </p:nvSpPr>
        <p:spPr>
          <a:xfrm>
            <a:off x="3936001" y="2372198"/>
            <a:ext cx="7501748" cy="707886"/>
          </a:xfrm>
          <a:prstGeom prst="rect">
            <a:avLst/>
          </a:prstGeom>
          <a:noFill/>
        </p:spPr>
        <p:txBody>
          <a:bodyPr wrap="square">
            <a:spAutoFit/>
          </a:bodyPr>
          <a:lstStyle/>
          <a:p>
            <a:pPr lvl="0"/>
            <a:r>
              <a:rPr lang="en-US" sz="2000" dirty="0">
                <a:latin typeface="Calibri" panose="020F0502020204030204" pitchFamily="34" charset="0"/>
                <a:cs typeface="Calibri" panose="020F0502020204030204" pitchFamily="34" charset="0"/>
              </a:rPr>
              <a:t>As you listen, note what you see as the turning point, the point where the conversation starts going in a less productive direction.</a:t>
            </a:r>
          </a:p>
        </p:txBody>
      </p:sp>
      <p:sp>
        <p:nvSpPr>
          <p:cNvPr id="14" name="TextBox 13">
            <a:extLst>
              <a:ext uri="{FF2B5EF4-FFF2-40B4-BE49-F238E27FC236}">
                <a16:creationId xmlns:a16="http://schemas.microsoft.com/office/drawing/2014/main" id="{9FE9AD52-A597-9F61-48DB-E0A45704D636}"/>
              </a:ext>
            </a:extLst>
          </p:cNvPr>
          <p:cNvSpPr txBox="1"/>
          <p:nvPr/>
        </p:nvSpPr>
        <p:spPr>
          <a:xfrm>
            <a:off x="3936001" y="3356195"/>
            <a:ext cx="7517245" cy="1015663"/>
          </a:xfrm>
          <a:prstGeom prst="rect">
            <a:avLst/>
          </a:prstGeom>
          <a:noFill/>
        </p:spPr>
        <p:txBody>
          <a:bodyPr wrap="square">
            <a:spAutoFit/>
          </a:bodyPr>
          <a:lstStyle/>
          <a:p>
            <a:pPr lvl="0"/>
            <a:r>
              <a:rPr lang="en-US" sz="2000" dirty="0">
                <a:latin typeface="Calibri" panose="020F0502020204030204" pitchFamily="34" charset="0"/>
                <a:cs typeface="Calibri" panose="020F0502020204030204" pitchFamily="34" charset="0"/>
              </a:rPr>
              <a:t>Consider which potential alternative approaches could've been utilized more productively by the “Rep" in the conversation when it started spiraling.</a:t>
            </a:r>
          </a:p>
        </p:txBody>
      </p:sp>
      <p:sp>
        <p:nvSpPr>
          <p:cNvPr id="16" name="TextBox 15">
            <a:extLst>
              <a:ext uri="{FF2B5EF4-FFF2-40B4-BE49-F238E27FC236}">
                <a16:creationId xmlns:a16="http://schemas.microsoft.com/office/drawing/2014/main" id="{5673EDE1-ABCE-DAB4-53D3-DB91A89D9147}"/>
              </a:ext>
            </a:extLst>
          </p:cNvPr>
          <p:cNvSpPr txBox="1"/>
          <p:nvPr/>
        </p:nvSpPr>
        <p:spPr>
          <a:xfrm>
            <a:off x="3936001" y="4633357"/>
            <a:ext cx="7020732" cy="400110"/>
          </a:xfrm>
          <a:prstGeom prst="rect">
            <a:avLst/>
          </a:prstGeom>
          <a:noFill/>
        </p:spPr>
        <p:txBody>
          <a:bodyPr wrap="square">
            <a:spAutoFit/>
          </a:bodyPr>
          <a:lstStyle/>
          <a:p>
            <a:pPr lvl="0"/>
            <a:r>
              <a:rPr lang="en-US" sz="2000" dirty="0">
                <a:latin typeface="Calibri" panose="020F0502020204030204" pitchFamily="34" charset="0"/>
                <a:cs typeface="Calibri" panose="020F0502020204030204" pitchFamily="34" charset="0"/>
              </a:rPr>
              <a:t>Be prepared to share your thoughts after each example.</a:t>
            </a:r>
          </a:p>
        </p:txBody>
      </p:sp>
      <p:cxnSp>
        <p:nvCxnSpPr>
          <p:cNvPr id="18" name="Straight Connector 17">
            <a:extLst>
              <a:ext uri="{FF2B5EF4-FFF2-40B4-BE49-F238E27FC236}">
                <a16:creationId xmlns:a16="http://schemas.microsoft.com/office/drawing/2014/main" id="{EA9E5DCD-AFC9-FCEB-2785-67CF2F2A5A5A}"/>
              </a:ext>
            </a:extLst>
          </p:cNvPr>
          <p:cNvCxnSpPr/>
          <p:nvPr/>
        </p:nvCxnSpPr>
        <p:spPr>
          <a:xfrm>
            <a:off x="3235268" y="1703735"/>
            <a:ext cx="550189" cy="0"/>
          </a:xfrm>
          <a:prstGeom prst="line">
            <a:avLst/>
          </a:prstGeom>
          <a:ln>
            <a:solidFill>
              <a:srgbClr val="00A3E0"/>
            </a:solidFill>
          </a:ln>
          <a:effectLst/>
        </p:spPr>
        <p:style>
          <a:lnRef idx="2">
            <a:schemeClr val="accent1"/>
          </a:lnRef>
          <a:fillRef idx="0">
            <a:schemeClr val="accent1"/>
          </a:fillRef>
          <a:effectRef idx="1">
            <a:schemeClr val="accent1"/>
          </a:effectRef>
          <a:fontRef idx="minor">
            <a:schemeClr val="tx1"/>
          </a:fontRef>
        </p:style>
      </p:cxnSp>
      <p:cxnSp>
        <p:nvCxnSpPr>
          <p:cNvPr id="19" name="Straight Connector 18">
            <a:extLst>
              <a:ext uri="{FF2B5EF4-FFF2-40B4-BE49-F238E27FC236}">
                <a16:creationId xmlns:a16="http://schemas.microsoft.com/office/drawing/2014/main" id="{7763A69D-8E2E-4BD2-88BC-045420E772CE}"/>
              </a:ext>
            </a:extLst>
          </p:cNvPr>
          <p:cNvCxnSpPr/>
          <p:nvPr/>
        </p:nvCxnSpPr>
        <p:spPr>
          <a:xfrm>
            <a:off x="3235269" y="2726141"/>
            <a:ext cx="550189" cy="0"/>
          </a:xfrm>
          <a:prstGeom prst="line">
            <a:avLst/>
          </a:prstGeom>
          <a:ln>
            <a:solidFill>
              <a:srgbClr val="00A3E0"/>
            </a:solidFill>
          </a:ln>
          <a:effectLst/>
        </p:spPr>
        <p:style>
          <a:lnRef idx="2">
            <a:schemeClr val="accent1"/>
          </a:lnRef>
          <a:fillRef idx="0">
            <a:schemeClr val="accent1"/>
          </a:fillRef>
          <a:effectRef idx="1">
            <a:schemeClr val="accent1"/>
          </a:effectRef>
          <a:fontRef idx="minor">
            <a:schemeClr val="tx1"/>
          </a:fontRef>
        </p:style>
      </p:cxnSp>
      <p:cxnSp>
        <p:nvCxnSpPr>
          <p:cNvPr id="20" name="Straight Connector 19">
            <a:extLst>
              <a:ext uri="{FF2B5EF4-FFF2-40B4-BE49-F238E27FC236}">
                <a16:creationId xmlns:a16="http://schemas.microsoft.com/office/drawing/2014/main" id="{C2322DE3-5FCB-76C4-D49B-818D32A473D4}"/>
              </a:ext>
            </a:extLst>
          </p:cNvPr>
          <p:cNvCxnSpPr/>
          <p:nvPr/>
        </p:nvCxnSpPr>
        <p:spPr>
          <a:xfrm>
            <a:off x="3235270" y="3779201"/>
            <a:ext cx="550189" cy="0"/>
          </a:xfrm>
          <a:prstGeom prst="line">
            <a:avLst/>
          </a:prstGeom>
          <a:ln>
            <a:solidFill>
              <a:srgbClr val="00A3E0"/>
            </a:solidFill>
          </a:ln>
          <a:effectLst/>
        </p:spPr>
        <p:style>
          <a:lnRef idx="2">
            <a:schemeClr val="accent1"/>
          </a:lnRef>
          <a:fillRef idx="0">
            <a:schemeClr val="accent1"/>
          </a:fillRef>
          <a:effectRef idx="1">
            <a:schemeClr val="accent1"/>
          </a:effectRef>
          <a:fontRef idx="minor">
            <a:schemeClr val="tx1"/>
          </a:fontRef>
        </p:style>
      </p:cxnSp>
      <p:cxnSp>
        <p:nvCxnSpPr>
          <p:cNvPr id="21" name="Straight Connector 20">
            <a:extLst>
              <a:ext uri="{FF2B5EF4-FFF2-40B4-BE49-F238E27FC236}">
                <a16:creationId xmlns:a16="http://schemas.microsoft.com/office/drawing/2014/main" id="{087DBDE1-EDB0-0BCE-CF15-2C4BAD8B1B40}"/>
              </a:ext>
            </a:extLst>
          </p:cNvPr>
          <p:cNvCxnSpPr/>
          <p:nvPr/>
        </p:nvCxnSpPr>
        <p:spPr>
          <a:xfrm>
            <a:off x="3235270" y="4833412"/>
            <a:ext cx="550189" cy="0"/>
          </a:xfrm>
          <a:prstGeom prst="line">
            <a:avLst/>
          </a:prstGeom>
          <a:ln>
            <a:solidFill>
              <a:srgbClr val="00A3E0"/>
            </a:solidFill>
          </a:ln>
          <a:effectLst/>
        </p:spPr>
        <p:style>
          <a:lnRef idx="2">
            <a:schemeClr val="accent1"/>
          </a:lnRef>
          <a:fillRef idx="0">
            <a:schemeClr val="accent1"/>
          </a:fillRef>
          <a:effectRef idx="1">
            <a:schemeClr val="accent1"/>
          </a:effectRef>
          <a:fontRef idx="minor">
            <a:schemeClr val="tx1"/>
          </a:fontRef>
        </p:style>
      </p:cxnSp>
    </p:spTree>
    <p:custDataLst>
      <p:tags r:id="rId1"/>
    </p:custDataLst>
    <p:extLst>
      <p:ext uri="{BB962C8B-B14F-4D97-AF65-F5344CB8AC3E}">
        <p14:creationId xmlns:p14="http://schemas.microsoft.com/office/powerpoint/2010/main" val="101388178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FF3E620-1074-85AB-EE51-AAF1558EBFA6}"/>
              </a:ext>
            </a:extLst>
          </p:cNvPr>
          <p:cNvSpPr>
            <a:spLocks noGrp="1"/>
          </p:cNvSpPr>
          <p:nvPr>
            <p:ph type="title"/>
          </p:nvPr>
        </p:nvSpPr>
        <p:spPr/>
        <p:txBody>
          <a:bodyPr/>
          <a:lstStyle/>
          <a:p>
            <a:r>
              <a:rPr lang="en-US" dirty="0"/>
              <a:t>HIDDEN SLIDE</a:t>
            </a:r>
          </a:p>
        </p:txBody>
      </p:sp>
      <p:sp>
        <p:nvSpPr>
          <p:cNvPr id="7" name="Text Placeholder 6">
            <a:extLst>
              <a:ext uri="{FF2B5EF4-FFF2-40B4-BE49-F238E27FC236}">
                <a16:creationId xmlns:a16="http://schemas.microsoft.com/office/drawing/2014/main" id="{D14AEE78-6EA5-0B68-C772-C782F01268C8}"/>
              </a:ext>
            </a:extLst>
          </p:cNvPr>
          <p:cNvSpPr>
            <a:spLocks noGrp="1"/>
          </p:cNvSpPr>
          <p:nvPr>
            <p:ph type="body" idx="1"/>
          </p:nvPr>
        </p:nvSpPr>
        <p:spPr/>
        <p:txBody>
          <a:bodyPr/>
          <a:lstStyle/>
          <a:p>
            <a:r>
              <a:rPr lang="en-US" dirty="0"/>
              <a:t>See Notes Page</a:t>
            </a:r>
          </a:p>
        </p:txBody>
      </p:sp>
    </p:spTree>
    <p:extLst>
      <p:ext uri="{BB962C8B-B14F-4D97-AF65-F5344CB8AC3E}">
        <p14:creationId xmlns:p14="http://schemas.microsoft.com/office/powerpoint/2010/main" val="411955560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US" dirty="0"/>
              <a:t>GROW CONVERSATION PLANNING</a:t>
            </a:r>
          </a:p>
        </p:txBody>
      </p:sp>
    </p:spTree>
    <p:custDataLst>
      <p:tags r:id="rId1"/>
    </p:custDataLst>
    <p:extLst>
      <p:ext uri="{BB962C8B-B14F-4D97-AF65-F5344CB8AC3E}">
        <p14:creationId xmlns:p14="http://schemas.microsoft.com/office/powerpoint/2010/main" val="212382429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ectangle 36">
            <a:extLst>
              <a:ext uri="{FF2B5EF4-FFF2-40B4-BE49-F238E27FC236}">
                <a16:creationId xmlns:a16="http://schemas.microsoft.com/office/drawing/2014/main" id="{B25A5E68-77C6-B9E5-08F9-FBCD6FD26E54}"/>
              </a:ext>
            </a:extLst>
          </p:cNvPr>
          <p:cNvSpPr/>
          <p:nvPr/>
        </p:nvSpPr>
        <p:spPr>
          <a:xfrm>
            <a:off x="678556" y="1240374"/>
            <a:ext cx="10532444" cy="506612"/>
          </a:xfrm>
          <a:prstGeom prst="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87E4FC6A-D788-42F3-87E1-78C6B7D6749E}"/>
              </a:ext>
            </a:extLst>
          </p:cNvPr>
          <p:cNvSpPr>
            <a:spLocks noGrp="1"/>
          </p:cNvSpPr>
          <p:nvPr>
            <p:ph type="title"/>
          </p:nvPr>
        </p:nvSpPr>
        <p:spPr/>
        <p:txBody>
          <a:bodyPr>
            <a:normAutofit/>
          </a:bodyPr>
          <a:lstStyle/>
          <a:p>
            <a:r>
              <a:rPr lang="en-US" dirty="0">
                <a:solidFill>
                  <a:srgbClr val="19285D"/>
                </a:solidFill>
              </a:rPr>
              <a:t>CONNECTING</a:t>
            </a:r>
            <a:r>
              <a:rPr lang="en-US" dirty="0"/>
              <a:t> THROUGH A SIMPLE APPROACH</a:t>
            </a:r>
          </a:p>
        </p:txBody>
      </p:sp>
      <p:graphicFrame>
        <p:nvGraphicFramePr>
          <p:cNvPr id="2" name="Diagram 1">
            <a:extLst>
              <a:ext uri="{FF2B5EF4-FFF2-40B4-BE49-F238E27FC236}">
                <a16:creationId xmlns:a16="http://schemas.microsoft.com/office/drawing/2014/main" id="{58F2DE4C-6423-79F5-5E00-9F3A5212E188}"/>
              </a:ext>
            </a:extLst>
          </p:cNvPr>
          <p:cNvGraphicFramePr/>
          <p:nvPr>
            <p:extLst>
              <p:ext uri="{D42A27DB-BD31-4B8C-83A1-F6EECF244321}">
                <p14:modId xmlns:p14="http://schemas.microsoft.com/office/powerpoint/2010/main" val="656149510"/>
              </p:ext>
            </p:extLst>
          </p:nvPr>
        </p:nvGraphicFramePr>
        <p:xfrm>
          <a:off x="1357323" y="7832275"/>
          <a:ext cx="9427029" cy="4064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98" name="TextBox 97">
            <a:extLst>
              <a:ext uri="{FF2B5EF4-FFF2-40B4-BE49-F238E27FC236}">
                <a16:creationId xmlns:a16="http://schemas.microsoft.com/office/drawing/2014/main" id="{1B3610EF-334F-FAE1-D876-6F6B3DB46C7E}"/>
              </a:ext>
            </a:extLst>
          </p:cNvPr>
          <p:cNvSpPr txBox="1"/>
          <p:nvPr/>
        </p:nvSpPr>
        <p:spPr>
          <a:xfrm>
            <a:off x="696189" y="1297037"/>
            <a:ext cx="10514811" cy="369332"/>
          </a:xfrm>
          <a:prstGeom prst="rect">
            <a:avLst/>
          </a:prstGeom>
          <a:noFill/>
        </p:spPr>
        <p:txBody>
          <a:bodyPr wrap="square" lIns="0" tIns="0" rIns="0" bIns="0">
            <a:spAutoFit/>
          </a:bodyPr>
          <a:lstStyle/>
          <a:p>
            <a:pPr algn="ctr" eaLnBrk="1" hangingPunct="1">
              <a:defRPr/>
            </a:pPr>
            <a:r>
              <a:rPr lang="en-US" sz="2400" b="1" dirty="0">
                <a:solidFill>
                  <a:schemeClr val="bg1"/>
                </a:solidFill>
                <a:cs typeface="Calibri" panose="020F0502020204030204" pitchFamily="34" charset="0"/>
              </a:rPr>
              <a:t>GROW Conversation Model </a:t>
            </a:r>
          </a:p>
        </p:txBody>
      </p:sp>
      <p:sp>
        <p:nvSpPr>
          <p:cNvPr id="7" name="Rectangle 6">
            <a:extLst>
              <a:ext uri="{FF2B5EF4-FFF2-40B4-BE49-F238E27FC236}">
                <a16:creationId xmlns:a16="http://schemas.microsoft.com/office/drawing/2014/main" id="{8F7E4083-8F06-6A7F-120C-D04E67F7FE49}"/>
              </a:ext>
            </a:extLst>
          </p:cNvPr>
          <p:cNvSpPr/>
          <p:nvPr/>
        </p:nvSpPr>
        <p:spPr>
          <a:xfrm>
            <a:off x="678556" y="2022869"/>
            <a:ext cx="2220410" cy="3878849"/>
          </a:xfrm>
          <a:prstGeom prst="rect">
            <a:avLst/>
          </a:prstGeom>
          <a:solidFill>
            <a:srgbClr val="60D5FD">
              <a:alpha val="14902"/>
            </a:srgbClr>
          </a:solidFill>
          <a:ln w="1905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0513D2C2-7A42-FF76-5B41-ECC120BE423A}"/>
              </a:ext>
            </a:extLst>
          </p:cNvPr>
          <p:cNvSpPr txBox="1"/>
          <p:nvPr/>
        </p:nvSpPr>
        <p:spPr>
          <a:xfrm>
            <a:off x="678556" y="3122615"/>
            <a:ext cx="2220410" cy="769441"/>
          </a:xfrm>
          <a:prstGeom prst="rect">
            <a:avLst/>
          </a:prstGeom>
          <a:noFill/>
        </p:spPr>
        <p:txBody>
          <a:bodyPr wrap="square" rtlCol="0">
            <a:spAutoFit/>
          </a:bodyPr>
          <a:lstStyle/>
          <a:p>
            <a:pPr algn="ctr"/>
            <a:r>
              <a:rPr lang="en-US" sz="2200" b="1" dirty="0">
                <a:solidFill>
                  <a:schemeClr val="tx2"/>
                </a:solidFill>
              </a:rPr>
              <a:t>G</a:t>
            </a:r>
            <a:r>
              <a:rPr lang="en-US" sz="2200" dirty="0">
                <a:solidFill>
                  <a:schemeClr val="tx2"/>
                </a:solidFill>
              </a:rPr>
              <a:t>OAL</a:t>
            </a:r>
          </a:p>
          <a:p>
            <a:pPr algn="ctr"/>
            <a:endParaRPr lang="en-US" sz="2200" dirty="0">
              <a:solidFill>
                <a:schemeClr val="tx2"/>
              </a:solidFill>
            </a:endParaRPr>
          </a:p>
        </p:txBody>
      </p:sp>
      <p:sp>
        <p:nvSpPr>
          <p:cNvPr id="9" name="TextBox 8">
            <a:extLst>
              <a:ext uri="{FF2B5EF4-FFF2-40B4-BE49-F238E27FC236}">
                <a16:creationId xmlns:a16="http://schemas.microsoft.com/office/drawing/2014/main" id="{9D42AD78-1A8F-4970-6FBD-C8A5E7A3C8B8}"/>
              </a:ext>
            </a:extLst>
          </p:cNvPr>
          <p:cNvSpPr txBox="1"/>
          <p:nvPr/>
        </p:nvSpPr>
        <p:spPr>
          <a:xfrm>
            <a:off x="696189" y="3969292"/>
            <a:ext cx="2188922" cy="923330"/>
          </a:xfrm>
          <a:prstGeom prst="rect">
            <a:avLst/>
          </a:prstGeom>
          <a:noFill/>
        </p:spPr>
        <p:txBody>
          <a:bodyPr wrap="square">
            <a:spAutoFit/>
          </a:bodyPr>
          <a:lstStyle/>
          <a:p>
            <a:pPr marL="0" lvl="0" indent="0" algn="ctr">
              <a:lnSpc>
                <a:spcPct val="100000"/>
              </a:lnSpc>
              <a:buFontTx/>
              <a:buNone/>
            </a:pPr>
            <a:r>
              <a:rPr lang="en-US" altLang="en-US" dirty="0">
                <a:latin typeface="Calibri" panose="020F0502020204030204" pitchFamily="34" charset="0"/>
                <a:cs typeface="Calibri" panose="020F0502020204030204" pitchFamily="34" charset="0"/>
              </a:rPr>
              <a:t>What do you want </a:t>
            </a:r>
            <a:br>
              <a:rPr lang="en-US" altLang="en-US" dirty="0">
                <a:latin typeface="Calibri" panose="020F0502020204030204" pitchFamily="34" charset="0"/>
                <a:cs typeface="Calibri" panose="020F0502020204030204" pitchFamily="34" charset="0"/>
              </a:rPr>
            </a:br>
            <a:r>
              <a:rPr lang="en-US" altLang="en-US" dirty="0">
                <a:latin typeface="Calibri" panose="020F0502020204030204" pitchFamily="34" charset="0"/>
                <a:cs typeface="Calibri" panose="020F0502020204030204" pitchFamily="34" charset="0"/>
              </a:rPr>
              <a:t>to accomplish in this conversation?</a:t>
            </a:r>
            <a:endParaRPr lang="en-US" dirty="0"/>
          </a:p>
        </p:txBody>
      </p:sp>
      <p:sp>
        <p:nvSpPr>
          <p:cNvPr id="10" name="Oval 9">
            <a:extLst>
              <a:ext uri="{FF2B5EF4-FFF2-40B4-BE49-F238E27FC236}">
                <a16:creationId xmlns:a16="http://schemas.microsoft.com/office/drawing/2014/main" id="{F9816FC8-E86C-6F10-8C9D-246627126B72}"/>
              </a:ext>
            </a:extLst>
          </p:cNvPr>
          <p:cNvSpPr/>
          <p:nvPr/>
        </p:nvSpPr>
        <p:spPr>
          <a:xfrm>
            <a:off x="1402752" y="2220917"/>
            <a:ext cx="794801" cy="794801"/>
          </a:xfrm>
          <a:prstGeom prst="ellipse">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FB839DC-F3A0-2F13-CCD4-BD99EBD09303}"/>
              </a:ext>
            </a:extLst>
          </p:cNvPr>
          <p:cNvSpPr/>
          <p:nvPr/>
        </p:nvSpPr>
        <p:spPr>
          <a:xfrm>
            <a:off x="3438003" y="2022869"/>
            <a:ext cx="2220410" cy="3878849"/>
          </a:xfrm>
          <a:prstGeom prst="rect">
            <a:avLst/>
          </a:prstGeom>
          <a:solidFill>
            <a:srgbClr val="60D5FD">
              <a:alpha val="14902"/>
            </a:srgbClr>
          </a:solidFill>
          <a:ln w="1905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71732A67-2140-CA0F-9288-6B7EF456D26F}"/>
              </a:ext>
            </a:extLst>
          </p:cNvPr>
          <p:cNvSpPr txBox="1"/>
          <p:nvPr/>
        </p:nvSpPr>
        <p:spPr>
          <a:xfrm>
            <a:off x="3438003" y="3136712"/>
            <a:ext cx="2220410" cy="769441"/>
          </a:xfrm>
          <a:prstGeom prst="rect">
            <a:avLst/>
          </a:prstGeom>
          <a:noFill/>
        </p:spPr>
        <p:txBody>
          <a:bodyPr wrap="square" rtlCol="0">
            <a:spAutoFit/>
          </a:bodyPr>
          <a:lstStyle/>
          <a:p>
            <a:pPr algn="ctr"/>
            <a:r>
              <a:rPr lang="en-US" sz="2200" b="1" dirty="0">
                <a:solidFill>
                  <a:schemeClr val="tx2"/>
                </a:solidFill>
              </a:rPr>
              <a:t>R</a:t>
            </a:r>
            <a:r>
              <a:rPr lang="en-US" sz="2200" dirty="0">
                <a:solidFill>
                  <a:schemeClr val="tx2"/>
                </a:solidFill>
              </a:rPr>
              <a:t>EALITY</a:t>
            </a:r>
          </a:p>
          <a:p>
            <a:pPr algn="ctr"/>
            <a:endParaRPr lang="en-US" sz="2200" dirty="0">
              <a:solidFill>
                <a:schemeClr val="tx2"/>
              </a:solidFill>
            </a:endParaRPr>
          </a:p>
        </p:txBody>
      </p:sp>
      <p:sp>
        <p:nvSpPr>
          <p:cNvPr id="16" name="TextBox 15">
            <a:extLst>
              <a:ext uri="{FF2B5EF4-FFF2-40B4-BE49-F238E27FC236}">
                <a16:creationId xmlns:a16="http://schemas.microsoft.com/office/drawing/2014/main" id="{A63C47BA-CA3B-29B1-F83F-224713618C78}"/>
              </a:ext>
            </a:extLst>
          </p:cNvPr>
          <p:cNvSpPr txBox="1"/>
          <p:nvPr/>
        </p:nvSpPr>
        <p:spPr>
          <a:xfrm>
            <a:off x="3473924" y="3950345"/>
            <a:ext cx="2188922" cy="1200329"/>
          </a:xfrm>
          <a:prstGeom prst="rect">
            <a:avLst/>
          </a:prstGeom>
          <a:noFill/>
        </p:spPr>
        <p:txBody>
          <a:bodyPr wrap="square">
            <a:spAutoFit/>
          </a:bodyPr>
          <a:lstStyle/>
          <a:p>
            <a:pPr marL="0" lvl="0" indent="0" algn="ctr">
              <a:lnSpc>
                <a:spcPct val="100000"/>
              </a:lnSpc>
              <a:buFont typeface="Arial" panose="020B0604020202020204" pitchFamily="34" charset="0"/>
              <a:buNone/>
            </a:pPr>
            <a:r>
              <a:rPr lang="en-US" dirty="0">
                <a:latin typeface="Calibri" panose="020F0502020204030204" pitchFamily="34" charset="0"/>
                <a:cs typeface="Calibri" panose="020F0502020204030204" pitchFamily="34" charset="0"/>
              </a:rPr>
              <a:t>What is the reality about your HCP’s interests, desires, and openness?</a:t>
            </a:r>
            <a:endParaRPr lang="en-US" dirty="0"/>
          </a:p>
        </p:txBody>
      </p:sp>
      <p:sp>
        <p:nvSpPr>
          <p:cNvPr id="17" name="Oval 16">
            <a:extLst>
              <a:ext uri="{FF2B5EF4-FFF2-40B4-BE49-F238E27FC236}">
                <a16:creationId xmlns:a16="http://schemas.microsoft.com/office/drawing/2014/main" id="{FB1D6CAB-BBAF-222D-5415-502A89AB5707}"/>
              </a:ext>
            </a:extLst>
          </p:cNvPr>
          <p:cNvSpPr/>
          <p:nvPr/>
        </p:nvSpPr>
        <p:spPr>
          <a:xfrm>
            <a:off x="4159084" y="2220916"/>
            <a:ext cx="794801" cy="794801"/>
          </a:xfrm>
          <a:prstGeom prst="ellipse">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BE65DCCD-A6A4-9061-3971-AB33F8C47DF0}"/>
              </a:ext>
            </a:extLst>
          </p:cNvPr>
          <p:cNvSpPr/>
          <p:nvPr/>
        </p:nvSpPr>
        <p:spPr>
          <a:xfrm>
            <a:off x="6206573" y="2022870"/>
            <a:ext cx="2220410" cy="3878850"/>
          </a:xfrm>
          <a:prstGeom prst="rect">
            <a:avLst/>
          </a:prstGeom>
          <a:solidFill>
            <a:srgbClr val="60D5FD">
              <a:alpha val="14902"/>
            </a:srgbClr>
          </a:solidFill>
          <a:ln w="1905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7CF97EE6-8F93-B3C4-FB19-005A3CF4D238}"/>
              </a:ext>
            </a:extLst>
          </p:cNvPr>
          <p:cNvSpPr txBox="1"/>
          <p:nvPr/>
        </p:nvSpPr>
        <p:spPr>
          <a:xfrm>
            <a:off x="6206573" y="3122615"/>
            <a:ext cx="2220410" cy="769441"/>
          </a:xfrm>
          <a:prstGeom prst="rect">
            <a:avLst/>
          </a:prstGeom>
          <a:noFill/>
        </p:spPr>
        <p:txBody>
          <a:bodyPr wrap="square" rtlCol="0">
            <a:spAutoFit/>
          </a:bodyPr>
          <a:lstStyle/>
          <a:p>
            <a:pPr lvl="0" algn="ctr">
              <a:buFont typeface="Arial"/>
              <a:buNone/>
            </a:pPr>
            <a:r>
              <a:rPr lang="en-US" sz="2200" b="1" dirty="0">
                <a:solidFill>
                  <a:schemeClr val="tx2"/>
                </a:solidFill>
              </a:rPr>
              <a:t>O</a:t>
            </a:r>
            <a:r>
              <a:rPr lang="en-US" sz="2200" dirty="0">
                <a:solidFill>
                  <a:schemeClr val="tx2"/>
                </a:solidFill>
              </a:rPr>
              <a:t>PTIONS</a:t>
            </a:r>
          </a:p>
          <a:p>
            <a:pPr algn="ctr"/>
            <a:endParaRPr lang="en-US" sz="2200" dirty="0">
              <a:solidFill>
                <a:schemeClr val="tx2"/>
              </a:solidFill>
            </a:endParaRPr>
          </a:p>
        </p:txBody>
      </p:sp>
      <p:sp>
        <p:nvSpPr>
          <p:cNvPr id="21" name="TextBox 20">
            <a:extLst>
              <a:ext uri="{FF2B5EF4-FFF2-40B4-BE49-F238E27FC236}">
                <a16:creationId xmlns:a16="http://schemas.microsoft.com/office/drawing/2014/main" id="{9651374A-617A-E249-DE52-FAB52259B293}"/>
              </a:ext>
            </a:extLst>
          </p:cNvPr>
          <p:cNvSpPr txBox="1"/>
          <p:nvPr/>
        </p:nvSpPr>
        <p:spPr>
          <a:xfrm>
            <a:off x="6221423" y="3939795"/>
            <a:ext cx="2200974" cy="1815882"/>
          </a:xfrm>
          <a:prstGeom prst="rect">
            <a:avLst/>
          </a:prstGeom>
          <a:noFill/>
        </p:spPr>
        <p:txBody>
          <a:bodyPr wrap="square">
            <a:spAutoFit/>
          </a:bodyPr>
          <a:lstStyle/>
          <a:p>
            <a:pPr marL="0" lvl="0" indent="0" algn="ctr">
              <a:lnSpc>
                <a:spcPct val="100000"/>
              </a:lnSpc>
              <a:buNone/>
            </a:pPr>
            <a:r>
              <a:rPr lang="en-US" sz="1600" dirty="0">
                <a:latin typeface="Calibri" panose="020F0502020204030204" pitchFamily="34" charset="0"/>
                <a:cs typeface="Calibri" panose="020F0502020204030204" pitchFamily="34" charset="0"/>
              </a:rPr>
              <a:t>What are options that you might leverage in conversation with this HCP to tip the scales towards positive outcomes and/or further engagement?</a:t>
            </a:r>
            <a:endParaRPr lang="en-US" sz="1600" dirty="0"/>
          </a:p>
        </p:txBody>
      </p:sp>
      <p:cxnSp>
        <p:nvCxnSpPr>
          <p:cNvPr id="22" name="Straight Connector 21">
            <a:extLst>
              <a:ext uri="{FF2B5EF4-FFF2-40B4-BE49-F238E27FC236}">
                <a16:creationId xmlns:a16="http://schemas.microsoft.com/office/drawing/2014/main" id="{85636948-A291-274F-E55F-0CA3A9C1ED58}"/>
              </a:ext>
            </a:extLst>
          </p:cNvPr>
          <p:cNvCxnSpPr>
            <a:cxnSpLocks/>
          </p:cNvCxnSpPr>
          <p:nvPr/>
        </p:nvCxnSpPr>
        <p:spPr>
          <a:xfrm>
            <a:off x="7031241" y="3754193"/>
            <a:ext cx="551764" cy="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23" name="Rectangle 22">
            <a:extLst>
              <a:ext uri="{FF2B5EF4-FFF2-40B4-BE49-F238E27FC236}">
                <a16:creationId xmlns:a16="http://schemas.microsoft.com/office/drawing/2014/main" id="{6CCFDD1B-79FA-2FD3-EA23-EE9D6B0E3AB6}"/>
              </a:ext>
            </a:extLst>
          </p:cNvPr>
          <p:cNvSpPr/>
          <p:nvPr/>
        </p:nvSpPr>
        <p:spPr>
          <a:xfrm>
            <a:off x="8990590" y="1995468"/>
            <a:ext cx="2220410" cy="3878849"/>
          </a:xfrm>
          <a:prstGeom prst="rect">
            <a:avLst/>
          </a:prstGeom>
          <a:solidFill>
            <a:srgbClr val="60D5FD">
              <a:alpha val="14902"/>
            </a:srgbClr>
          </a:solidFill>
          <a:ln w="1905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2D8F74CD-17BF-1903-E000-25508652CA3E}"/>
              </a:ext>
            </a:extLst>
          </p:cNvPr>
          <p:cNvSpPr txBox="1"/>
          <p:nvPr/>
        </p:nvSpPr>
        <p:spPr>
          <a:xfrm>
            <a:off x="8990590" y="3069006"/>
            <a:ext cx="2220410" cy="769441"/>
          </a:xfrm>
          <a:prstGeom prst="rect">
            <a:avLst/>
          </a:prstGeom>
          <a:noFill/>
        </p:spPr>
        <p:txBody>
          <a:bodyPr wrap="square" rtlCol="0">
            <a:spAutoFit/>
          </a:bodyPr>
          <a:lstStyle/>
          <a:p>
            <a:pPr algn="ctr"/>
            <a:r>
              <a:rPr lang="en-US" sz="2200" b="1" dirty="0">
                <a:solidFill>
                  <a:schemeClr val="tx2"/>
                </a:solidFill>
              </a:rPr>
              <a:t>W</a:t>
            </a:r>
            <a:r>
              <a:rPr lang="en-US" sz="2200" dirty="0">
                <a:solidFill>
                  <a:schemeClr val="tx2"/>
                </a:solidFill>
              </a:rPr>
              <a:t>HAT’S NEXT?</a:t>
            </a:r>
          </a:p>
          <a:p>
            <a:pPr algn="ctr"/>
            <a:endParaRPr lang="en-US" sz="2200" dirty="0">
              <a:solidFill>
                <a:schemeClr val="tx2"/>
              </a:solidFill>
            </a:endParaRPr>
          </a:p>
        </p:txBody>
      </p:sp>
      <p:sp>
        <p:nvSpPr>
          <p:cNvPr id="25" name="TextBox 24">
            <a:extLst>
              <a:ext uri="{FF2B5EF4-FFF2-40B4-BE49-F238E27FC236}">
                <a16:creationId xmlns:a16="http://schemas.microsoft.com/office/drawing/2014/main" id="{0C9D157A-2E29-ABE8-A025-4D597873F434}"/>
              </a:ext>
            </a:extLst>
          </p:cNvPr>
          <p:cNvSpPr txBox="1"/>
          <p:nvPr/>
        </p:nvSpPr>
        <p:spPr>
          <a:xfrm>
            <a:off x="9006334" y="3917261"/>
            <a:ext cx="2188922" cy="923330"/>
          </a:xfrm>
          <a:prstGeom prst="rect">
            <a:avLst/>
          </a:prstGeom>
          <a:noFill/>
        </p:spPr>
        <p:txBody>
          <a:bodyPr wrap="square">
            <a:spAutoFit/>
          </a:bodyPr>
          <a:lstStyle/>
          <a:p>
            <a:pPr lvl="0" algn="ctr">
              <a:buFontTx/>
              <a:buNone/>
            </a:pPr>
            <a:r>
              <a:rPr lang="en-US" dirty="0">
                <a:latin typeface="Calibri" panose="020F0502020204030204" pitchFamily="34" charset="0"/>
                <a:cs typeface="Calibri" panose="020F0502020204030204" pitchFamily="34" charset="0"/>
              </a:rPr>
              <a:t>What actions do you want the HCP to commit to?</a:t>
            </a:r>
            <a:endParaRPr lang="en-US" dirty="0"/>
          </a:p>
        </p:txBody>
      </p:sp>
      <p:sp>
        <p:nvSpPr>
          <p:cNvPr id="26" name="Oval 25">
            <a:extLst>
              <a:ext uri="{FF2B5EF4-FFF2-40B4-BE49-F238E27FC236}">
                <a16:creationId xmlns:a16="http://schemas.microsoft.com/office/drawing/2014/main" id="{24AEEC81-7E17-5F6B-9B93-6ACC1EB93F6A}"/>
              </a:ext>
            </a:extLst>
          </p:cNvPr>
          <p:cNvSpPr/>
          <p:nvPr/>
        </p:nvSpPr>
        <p:spPr>
          <a:xfrm>
            <a:off x="6937684" y="2216853"/>
            <a:ext cx="794801" cy="794801"/>
          </a:xfrm>
          <a:prstGeom prst="ellipse">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7" name="Straight Connector 26">
            <a:extLst>
              <a:ext uri="{FF2B5EF4-FFF2-40B4-BE49-F238E27FC236}">
                <a16:creationId xmlns:a16="http://schemas.microsoft.com/office/drawing/2014/main" id="{8958E5AC-33C0-AF3C-1948-021B85A72DCA}"/>
              </a:ext>
            </a:extLst>
          </p:cNvPr>
          <p:cNvCxnSpPr>
            <a:cxnSpLocks/>
          </p:cNvCxnSpPr>
          <p:nvPr/>
        </p:nvCxnSpPr>
        <p:spPr>
          <a:xfrm>
            <a:off x="9824913" y="3726792"/>
            <a:ext cx="551764" cy="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28" name="Straight Connector 27">
            <a:extLst>
              <a:ext uri="{FF2B5EF4-FFF2-40B4-BE49-F238E27FC236}">
                <a16:creationId xmlns:a16="http://schemas.microsoft.com/office/drawing/2014/main" id="{7D2B01D4-67DF-8F76-9BFE-C28F7FD83A98}"/>
              </a:ext>
            </a:extLst>
          </p:cNvPr>
          <p:cNvCxnSpPr>
            <a:cxnSpLocks/>
          </p:cNvCxnSpPr>
          <p:nvPr/>
        </p:nvCxnSpPr>
        <p:spPr>
          <a:xfrm>
            <a:off x="1498977" y="3754193"/>
            <a:ext cx="551764" cy="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29" name="Straight Connector 28">
            <a:extLst>
              <a:ext uri="{FF2B5EF4-FFF2-40B4-BE49-F238E27FC236}">
                <a16:creationId xmlns:a16="http://schemas.microsoft.com/office/drawing/2014/main" id="{543CE0DF-9ADD-33C0-1022-D583D8416605}"/>
              </a:ext>
            </a:extLst>
          </p:cNvPr>
          <p:cNvCxnSpPr>
            <a:cxnSpLocks/>
          </p:cNvCxnSpPr>
          <p:nvPr/>
        </p:nvCxnSpPr>
        <p:spPr>
          <a:xfrm>
            <a:off x="4235871" y="3754193"/>
            <a:ext cx="551764" cy="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30" name="Oval 29">
            <a:extLst>
              <a:ext uri="{FF2B5EF4-FFF2-40B4-BE49-F238E27FC236}">
                <a16:creationId xmlns:a16="http://schemas.microsoft.com/office/drawing/2014/main" id="{1A902A59-F126-5583-0FE7-4FEA0E087406}"/>
              </a:ext>
            </a:extLst>
          </p:cNvPr>
          <p:cNvSpPr/>
          <p:nvPr/>
        </p:nvSpPr>
        <p:spPr>
          <a:xfrm>
            <a:off x="9695409" y="2193451"/>
            <a:ext cx="794801" cy="794801"/>
          </a:xfrm>
          <a:prstGeom prst="ellipse">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3" name="Group 2">
            <a:extLst>
              <a:ext uri="{FF2B5EF4-FFF2-40B4-BE49-F238E27FC236}">
                <a16:creationId xmlns:a16="http://schemas.microsoft.com/office/drawing/2014/main" id="{E8FE2764-4619-B8EF-2FFE-FE5C4E9F9299}"/>
              </a:ext>
            </a:extLst>
          </p:cNvPr>
          <p:cNvGrpSpPr>
            <a:grpSpLocks/>
          </p:cNvGrpSpPr>
          <p:nvPr/>
        </p:nvGrpSpPr>
        <p:grpSpPr>
          <a:xfrm>
            <a:off x="1558994" y="2378149"/>
            <a:ext cx="524102" cy="458996"/>
            <a:chOff x="-1903413" y="2732088"/>
            <a:chExt cx="511175" cy="447675"/>
          </a:xfrm>
          <a:noFill/>
        </p:grpSpPr>
        <p:sp>
          <p:nvSpPr>
            <p:cNvPr id="57" name="Freeform 6">
              <a:extLst>
                <a:ext uri="{FF2B5EF4-FFF2-40B4-BE49-F238E27FC236}">
                  <a16:creationId xmlns:a16="http://schemas.microsoft.com/office/drawing/2014/main" id="{E2B72DBF-C58B-AFBA-EBB3-FBBCB43A0CB8}"/>
                </a:ext>
              </a:extLst>
            </p:cNvPr>
            <p:cNvSpPr>
              <a:spLocks/>
            </p:cNvSpPr>
            <p:nvPr/>
          </p:nvSpPr>
          <p:spPr bwMode="auto">
            <a:xfrm>
              <a:off x="-1765300" y="2892426"/>
              <a:ext cx="150813" cy="150813"/>
            </a:xfrm>
            <a:custGeom>
              <a:avLst/>
              <a:gdLst>
                <a:gd name="T0" fmla="*/ 475 w 475"/>
                <a:gd name="T1" fmla="*/ 236 h 474"/>
                <a:gd name="T2" fmla="*/ 470 w 475"/>
                <a:gd name="T3" fmla="*/ 284 h 474"/>
                <a:gd name="T4" fmla="*/ 456 w 475"/>
                <a:gd name="T5" fmla="*/ 329 h 474"/>
                <a:gd name="T6" fmla="*/ 434 w 475"/>
                <a:gd name="T7" fmla="*/ 369 h 474"/>
                <a:gd name="T8" fmla="*/ 405 w 475"/>
                <a:gd name="T9" fmla="*/ 404 h 474"/>
                <a:gd name="T10" fmla="*/ 370 w 475"/>
                <a:gd name="T11" fmla="*/ 433 h 474"/>
                <a:gd name="T12" fmla="*/ 329 w 475"/>
                <a:gd name="T13" fmla="*/ 455 h 474"/>
                <a:gd name="T14" fmla="*/ 285 w 475"/>
                <a:gd name="T15" fmla="*/ 468 h 474"/>
                <a:gd name="T16" fmla="*/ 237 w 475"/>
                <a:gd name="T17" fmla="*/ 474 h 474"/>
                <a:gd name="T18" fmla="*/ 213 w 475"/>
                <a:gd name="T19" fmla="*/ 473 h 474"/>
                <a:gd name="T20" fmla="*/ 166 w 475"/>
                <a:gd name="T21" fmla="*/ 463 h 474"/>
                <a:gd name="T22" fmla="*/ 124 w 475"/>
                <a:gd name="T23" fmla="*/ 444 h 474"/>
                <a:gd name="T24" fmla="*/ 86 w 475"/>
                <a:gd name="T25" fmla="*/ 419 h 474"/>
                <a:gd name="T26" fmla="*/ 54 w 475"/>
                <a:gd name="T27" fmla="*/ 387 h 474"/>
                <a:gd name="T28" fmla="*/ 29 w 475"/>
                <a:gd name="T29" fmla="*/ 350 h 474"/>
                <a:gd name="T30" fmla="*/ 10 w 475"/>
                <a:gd name="T31" fmla="*/ 307 h 474"/>
                <a:gd name="T32" fmla="*/ 1 w 475"/>
                <a:gd name="T33" fmla="*/ 261 h 474"/>
                <a:gd name="T34" fmla="*/ 0 w 475"/>
                <a:gd name="T35" fmla="*/ 236 h 474"/>
                <a:gd name="T36" fmla="*/ 5 w 475"/>
                <a:gd name="T37" fmla="*/ 188 h 474"/>
                <a:gd name="T38" fmla="*/ 19 w 475"/>
                <a:gd name="T39" fmla="*/ 144 h 474"/>
                <a:gd name="T40" fmla="*/ 40 w 475"/>
                <a:gd name="T41" fmla="*/ 104 h 474"/>
                <a:gd name="T42" fmla="*/ 70 w 475"/>
                <a:gd name="T43" fmla="*/ 68 h 474"/>
                <a:gd name="T44" fmla="*/ 105 w 475"/>
                <a:gd name="T45" fmla="*/ 39 h 474"/>
                <a:gd name="T46" fmla="*/ 145 w 475"/>
                <a:gd name="T47" fmla="*/ 17 h 474"/>
                <a:gd name="T48" fmla="*/ 189 w 475"/>
                <a:gd name="T49" fmla="*/ 4 h 474"/>
                <a:gd name="T50" fmla="*/ 237 w 475"/>
                <a:gd name="T51" fmla="*/ 0 h 474"/>
                <a:gd name="T52" fmla="*/ 261 w 475"/>
                <a:gd name="T53" fmla="*/ 1 h 474"/>
                <a:gd name="T54" fmla="*/ 308 w 475"/>
                <a:gd name="T55" fmla="*/ 10 h 474"/>
                <a:gd name="T56" fmla="*/ 350 w 475"/>
                <a:gd name="T57" fmla="*/ 28 h 474"/>
                <a:gd name="T58" fmla="*/ 388 w 475"/>
                <a:gd name="T59" fmla="*/ 54 h 474"/>
                <a:gd name="T60" fmla="*/ 421 w 475"/>
                <a:gd name="T61" fmla="*/ 85 h 474"/>
                <a:gd name="T62" fmla="*/ 446 w 475"/>
                <a:gd name="T63" fmla="*/ 124 h 474"/>
                <a:gd name="T64" fmla="*/ 463 w 475"/>
                <a:gd name="T65" fmla="*/ 166 h 474"/>
                <a:gd name="T66" fmla="*/ 473 w 475"/>
                <a:gd name="T67" fmla="*/ 212 h 474"/>
                <a:gd name="T68" fmla="*/ 475 w 475"/>
                <a:gd name="T69" fmla="*/ 236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75" h="474">
                  <a:moveTo>
                    <a:pt x="475" y="236"/>
                  </a:moveTo>
                  <a:lnTo>
                    <a:pt x="475" y="236"/>
                  </a:lnTo>
                  <a:lnTo>
                    <a:pt x="473" y="261"/>
                  </a:lnTo>
                  <a:lnTo>
                    <a:pt x="470" y="284"/>
                  </a:lnTo>
                  <a:lnTo>
                    <a:pt x="463" y="307"/>
                  </a:lnTo>
                  <a:lnTo>
                    <a:pt x="456" y="329"/>
                  </a:lnTo>
                  <a:lnTo>
                    <a:pt x="446" y="350"/>
                  </a:lnTo>
                  <a:lnTo>
                    <a:pt x="434" y="369"/>
                  </a:lnTo>
                  <a:lnTo>
                    <a:pt x="421" y="387"/>
                  </a:lnTo>
                  <a:lnTo>
                    <a:pt x="405" y="404"/>
                  </a:lnTo>
                  <a:lnTo>
                    <a:pt x="388" y="419"/>
                  </a:lnTo>
                  <a:lnTo>
                    <a:pt x="370" y="433"/>
                  </a:lnTo>
                  <a:lnTo>
                    <a:pt x="350" y="444"/>
                  </a:lnTo>
                  <a:lnTo>
                    <a:pt x="329" y="455"/>
                  </a:lnTo>
                  <a:lnTo>
                    <a:pt x="308" y="463"/>
                  </a:lnTo>
                  <a:lnTo>
                    <a:pt x="285" y="468"/>
                  </a:lnTo>
                  <a:lnTo>
                    <a:pt x="261" y="473"/>
                  </a:lnTo>
                  <a:lnTo>
                    <a:pt x="237" y="474"/>
                  </a:lnTo>
                  <a:lnTo>
                    <a:pt x="237" y="474"/>
                  </a:lnTo>
                  <a:lnTo>
                    <a:pt x="213" y="473"/>
                  </a:lnTo>
                  <a:lnTo>
                    <a:pt x="189" y="468"/>
                  </a:lnTo>
                  <a:lnTo>
                    <a:pt x="166" y="463"/>
                  </a:lnTo>
                  <a:lnTo>
                    <a:pt x="145" y="455"/>
                  </a:lnTo>
                  <a:lnTo>
                    <a:pt x="124" y="444"/>
                  </a:lnTo>
                  <a:lnTo>
                    <a:pt x="105" y="433"/>
                  </a:lnTo>
                  <a:lnTo>
                    <a:pt x="86" y="419"/>
                  </a:lnTo>
                  <a:lnTo>
                    <a:pt x="70" y="404"/>
                  </a:lnTo>
                  <a:lnTo>
                    <a:pt x="54" y="387"/>
                  </a:lnTo>
                  <a:lnTo>
                    <a:pt x="40" y="369"/>
                  </a:lnTo>
                  <a:lnTo>
                    <a:pt x="29" y="350"/>
                  </a:lnTo>
                  <a:lnTo>
                    <a:pt x="19" y="329"/>
                  </a:lnTo>
                  <a:lnTo>
                    <a:pt x="10" y="307"/>
                  </a:lnTo>
                  <a:lnTo>
                    <a:pt x="5" y="284"/>
                  </a:lnTo>
                  <a:lnTo>
                    <a:pt x="1" y="261"/>
                  </a:lnTo>
                  <a:lnTo>
                    <a:pt x="0" y="236"/>
                  </a:lnTo>
                  <a:lnTo>
                    <a:pt x="0" y="236"/>
                  </a:lnTo>
                  <a:lnTo>
                    <a:pt x="1" y="212"/>
                  </a:lnTo>
                  <a:lnTo>
                    <a:pt x="5" y="188"/>
                  </a:lnTo>
                  <a:lnTo>
                    <a:pt x="10" y="166"/>
                  </a:lnTo>
                  <a:lnTo>
                    <a:pt x="19" y="144"/>
                  </a:lnTo>
                  <a:lnTo>
                    <a:pt x="29" y="124"/>
                  </a:lnTo>
                  <a:lnTo>
                    <a:pt x="40" y="104"/>
                  </a:lnTo>
                  <a:lnTo>
                    <a:pt x="54" y="85"/>
                  </a:lnTo>
                  <a:lnTo>
                    <a:pt x="70" y="68"/>
                  </a:lnTo>
                  <a:lnTo>
                    <a:pt x="86" y="54"/>
                  </a:lnTo>
                  <a:lnTo>
                    <a:pt x="105" y="39"/>
                  </a:lnTo>
                  <a:lnTo>
                    <a:pt x="124" y="28"/>
                  </a:lnTo>
                  <a:lnTo>
                    <a:pt x="145" y="17"/>
                  </a:lnTo>
                  <a:lnTo>
                    <a:pt x="166" y="10"/>
                  </a:lnTo>
                  <a:lnTo>
                    <a:pt x="189" y="4"/>
                  </a:lnTo>
                  <a:lnTo>
                    <a:pt x="213" y="1"/>
                  </a:lnTo>
                  <a:lnTo>
                    <a:pt x="237" y="0"/>
                  </a:lnTo>
                  <a:lnTo>
                    <a:pt x="237" y="0"/>
                  </a:lnTo>
                  <a:lnTo>
                    <a:pt x="261" y="1"/>
                  </a:lnTo>
                  <a:lnTo>
                    <a:pt x="285" y="4"/>
                  </a:lnTo>
                  <a:lnTo>
                    <a:pt x="308" y="10"/>
                  </a:lnTo>
                  <a:lnTo>
                    <a:pt x="329" y="17"/>
                  </a:lnTo>
                  <a:lnTo>
                    <a:pt x="350" y="28"/>
                  </a:lnTo>
                  <a:lnTo>
                    <a:pt x="370" y="39"/>
                  </a:lnTo>
                  <a:lnTo>
                    <a:pt x="388" y="54"/>
                  </a:lnTo>
                  <a:lnTo>
                    <a:pt x="405" y="68"/>
                  </a:lnTo>
                  <a:lnTo>
                    <a:pt x="421" y="85"/>
                  </a:lnTo>
                  <a:lnTo>
                    <a:pt x="434" y="104"/>
                  </a:lnTo>
                  <a:lnTo>
                    <a:pt x="446" y="124"/>
                  </a:lnTo>
                  <a:lnTo>
                    <a:pt x="456" y="144"/>
                  </a:lnTo>
                  <a:lnTo>
                    <a:pt x="463" y="166"/>
                  </a:lnTo>
                  <a:lnTo>
                    <a:pt x="470" y="188"/>
                  </a:lnTo>
                  <a:lnTo>
                    <a:pt x="473" y="212"/>
                  </a:lnTo>
                  <a:lnTo>
                    <a:pt x="475" y="236"/>
                  </a:lnTo>
                  <a:lnTo>
                    <a:pt x="475" y="236"/>
                  </a:lnTo>
                  <a:close/>
                </a:path>
              </a:pathLst>
            </a:custGeom>
            <a:grpFill/>
            <a:ln w="28575">
              <a:solidFill>
                <a:schemeClr val="bg1"/>
              </a:solidFill>
              <a:prstDash val="solid"/>
              <a:round/>
              <a:headEnd/>
              <a:tailEnd/>
            </a:ln>
          </p:spPr>
          <p:txBody>
            <a:bodyPr/>
            <a:lstStyle/>
            <a:p>
              <a:pPr defTabSz="1218987" eaLnBrk="1" fontAlgn="auto" hangingPunct="1">
                <a:spcBef>
                  <a:spcPts val="0"/>
                </a:spcBef>
                <a:spcAft>
                  <a:spcPts val="0"/>
                </a:spcAft>
                <a:defRPr/>
              </a:pPr>
              <a:endParaRPr lang="en-US" sz="2400">
                <a:solidFill>
                  <a:schemeClr val="tx1">
                    <a:lumMod val="90000"/>
                    <a:lumOff val="10000"/>
                  </a:schemeClr>
                </a:solidFill>
                <a:latin typeface="Arial" panose="020B0604020202020204"/>
                <a:ea typeface="+mn-ea"/>
              </a:endParaRPr>
            </a:p>
          </p:txBody>
        </p:sp>
        <p:sp>
          <p:nvSpPr>
            <p:cNvPr id="58" name="Freeform 7">
              <a:extLst>
                <a:ext uri="{FF2B5EF4-FFF2-40B4-BE49-F238E27FC236}">
                  <a16:creationId xmlns:a16="http://schemas.microsoft.com/office/drawing/2014/main" id="{20B06958-2847-A923-18F8-051B09603D65}"/>
                </a:ext>
              </a:extLst>
            </p:cNvPr>
            <p:cNvSpPr>
              <a:spLocks/>
            </p:cNvSpPr>
            <p:nvPr/>
          </p:nvSpPr>
          <p:spPr bwMode="auto">
            <a:xfrm>
              <a:off x="-1827213" y="2828926"/>
              <a:ext cx="276225" cy="276225"/>
            </a:xfrm>
            <a:custGeom>
              <a:avLst/>
              <a:gdLst>
                <a:gd name="T0" fmla="*/ 869 w 869"/>
                <a:gd name="T1" fmla="*/ 457 h 869"/>
                <a:gd name="T2" fmla="*/ 860 w 869"/>
                <a:gd name="T3" fmla="*/ 522 h 869"/>
                <a:gd name="T4" fmla="*/ 843 w 869"/>
                <a:gd name="T5" fmla="*/ 584 h 869"/>
                <a:gd name="T6" fmla="*/ 817 w 869"/>
                <a:gd name="T7" fmla="*/ 641 h 869"/>
                <a:gd name="T8" fmla="*/ 782 w 869"/>
                <a:gd name="T9" fmla="*/ 694 h 869"/>
                <a:gd name="T10" fmla="*/ 742 w 869"/>
                <a:gd name="T11" fmla="*/ 741 h 869"/>
                <a:gd name="T12" fmla="*/ 695 w 869"/>
                <a:gd name="T13" fmla="*/ 783 h 869"/>
                <a:gd name="T14" fmla="*/ 642 w 869"/>
                <a:gd name="T15" fmla="*/ 816 h 869"/>
                <a:gd name="T16" fmla="*/ 583 w 869"/>
                <a:gd name="T17" fmla="*/ 842 h 869"/>
                <a:gd name="T18" fmla="*/ 522 w 869"/>
                <a:gd name="T19" fmla="*/ 860 h 869"/>
                <a:gd name="T20" fmla="*/ 456 w 869"/>
                <a:gd name="T21" fmla="*/ 868 h 869"/>
                <a:gd name="T22" fmla="*/ 411 w 869"/>
                <a:gd name="T23" fmla="*/ 868 h 869"/>
                <a:gd name="T24" fmla="*/ 347 w 869"/>
                <a:gd name="T25" fmla="*/ 860 h 869"/>
                <a:gd name="T26" fmla="*/ 284 w 869"/>
                <a:gd name="T27" fmla="*/ 842 h 869"/>
                <a:gd name="T28" fmla="*/ 227 w 869"/>
                <a:gd name="T29" fmla="*/ 816 h 869"/>
                <a:gd name="T30" fmla="*/ 174 w 869"/>
                <a:gd name="T31" fmla="*/ 783 h 869"/>
                <a:gd name="T32" fmla="*/ 127 w 869"/>
                <a:gd name="T33" fmla="*/ 741 h 869"/>
                <a:gd name="T34" fmla="*/ 85 w 869"/>
                <a:gd name="T35" fmla="*/ 694 h 869"/>
                <a:gd name="T36" fmla="*/ 52 w 869"/>
                <a:gd name="T37" fmla="*/ 641 h 869"/>
                <a:gd name="T38" fmla="*/ 26 w 869"/>
                <a:gd name="T39" fmla="*/ 584 h 869"/>
                <a:gd name="T40" fmla="*/ 8 w 869"/>
                <a:gd name="T41" fmla="*/ 522 h 869"/>
                <a:gd name="T42" fmla="*/ 0 w 869"/>
                <a:gd name="T43" fmla="*/ 457 h 869"/>
                <a:gd name="T44" fmla="*/ 0 w 869"/>
                <a:gd name="T45" fmla="*/ 412 h 869"/>
                <a:gd name="T46" fmla="*/ 8 w 869"/>
                <a:gd name="T47" fmla="*/ 347 h 869"/>
                <a:gd name="T48" fmla="*/ 26 w 869"/>
                <a:gd name="T49" fmla="*/ 285 h 869"/>
                <a:gd name="T50" fmla="*/ 52 w 869"/>
                <a:gd name="T51" fmla="*/ 227 h 869"/>
                <a:gd name="T52" fmla="*/ 85 w 869"/>
                <a:gd name="T53" fmla="*/ 175 h 869"/>
                <a:gd name="T54" fmla="*/ 127 w 869"/>
                <a:gd name="T55" fmla="*/ 127 h 869"/>
                <a:gd name="T56" fmla="*/ 174 w 869"/>
                <a:gd name="T57" fmla="*/ 86 h 869"/>
                <a:gd name="T58" fmla="*/ 227 w 869"/>
                <a:gd name="T59" fmla="*/ 52 h 869"/>
                <a:gd name="T60" fmla="*/ 284 w 869"/>
                <a:gd name="T61" fmla="*/ 26 h 869"/>
                <a:gd name="T62" fmla="*/ 347 w 869"/>
                <a:gd name="T63" fmla="*/ 8 h 869"/>
                <a:gd name="T64" fmla="*/ 411 w 869"/>
                <a:gd name="T65" fmla="*/ 0 h 869"/>
                <a:gd name="T66" fmla="*/ 456 w 869"/>
                <a:gd name="T67" fmla="*/ 0 h 869"/>
                <a:gd name="T68" fmla="*/ 522 w 869"/>
                <a:gd name="T69" fmla="*/ 8 h 869"/>
                <a:gd name="T70" fmla="*/ 583 w 869"/>
                <a:gd name="T71" fmla="*/ 26 h 869"/>
                <a:gd name="T72" fmla="*/ 642 w 869"/>
                <a:gd name="T73" fmla="*/ 52 h 869"/>
                <a:gd name="T74" fmla="*/ 695 w 869"/>
                <a:gd name="T75" fmla="*/ 86 h 869"/>
                <a:gd name="T76" fmla="*/ 742 w 869"/>
                <a:gd name="T77" fmla="*/ 127 h 869"/>
                <a:gd name="T78" fmla="*/ 782 w 869"/>
                <a:gd name="T79" fmla="*/ 175 h 869"/>
                <a:gd name="T80" fmla="*/ 817 w 869"/>
                <a:gd name="T81" fmla="*/ 227 h 869"/>
                <a:gd name="T82" fmla="*/ 843 w 869"/>
                <a:gd name="T83" fmla="*/ 285 h 869"/>
                <a:gd name="T84" fmla="*/ 860 w 869"/>
                <a:gd name="T85" fmla="*/ 347 h 869"/>
                <a:gd name="T86" fmla="*/ 869 w 869"/>
                <a:gd name="T87" fmla="*/ 412 h 8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869" h="869">
                  <a:moveTo>
                    <a:pt x="869" y="434"/>
                  </a:moveTo>
                  <a:lnTo>
                    <a:pt x="869" y="434"/>
                  </a:lnTo>
                  <a:lnTo>
                    <a:pt x="869" y="457"/>
                  </a:lnTo>
                  <a:lnTo>
                    <a:pt x="867" y="479"/>
                  </a:lnTo>
                  <a:lnTo>
                    <a:pt x="864" y="501"/>
                  </a:lnTo>
                  <a:lnTo>
                    <a:pt x="860" y="522"/>
                  </a:lnTo>
                  <a:lnTo>
                    <a:pt x="855" y="543"/>
                  </a:lnTo>
                  <a:lnTo>
                    <a:pt x="849" y="563"/>
                  </a:lnTo>
                  <a:lnTo>
                    <a:pt x="843" y="584"/>
                  </a:lnTo>
                  <a:lnTo>
                    <a:pt x="834" y="604"/>
                  </a:lnTo>
                  <a:lnTo>
                    <a:pt x="826" y="623"/>
                  </a:lnTo>
                  <a:lnTo>
                    <a:pt x="817" y="641"/>
                  </a:lnTo>
                  <a:lnTo>
                    <a:pt x="806" y="660"/>
                  </a:lnTo>
                  <a:lnTo>
                    <a:pt x="795" y="678"/>
                  </a:lnTo>
                  <a:lnTo>
                    <a:pt x="782" y="694"/>
                  </a:lnTo>
                  <a:lnTo>
                    <a:pt x="770" y="711"/>
                  </a:lnTo>
                  <a:lnTo>
                    <a:pt x="756" y="727"/>
                  </a:lnTo>
                  <a:lnTo>
                    <a:pt x="742" y="741"/>
                  </a:lnTo>
                  <a:lnTo>
                    <a:pt x="727" y="756"/>
                  </a:lnTo>
                  <a:lnTo>
                    <a:pt x="710" y="769"/>
                  </a:lnTo>
                  <a:lnTo>
                    <a:pt x="695" y="783"/>
                  </a:lnTo>
                  <a:lnTo>
                    <a:pt x="677" y="794"/>
                  </a:lnTo>
                  <a:lnTo>
                    <a:pt x="659" y="806"/>
                  </a:lnTo>
                  <a:lnTo>
                    <a:pt x="642" y="816"/>
                  </a:lnTo>
                  <a:lnTo>
                    <a:pt x="623" y="826"/>
                  </a:lnTo>
                  <a:lnTo>
                    <a:pt x="603" y="835"/>
                  </a:lnTo>
                  <a:lnTo>
                    <a:pt x="583" y="842"/>
                  </a:lnTo>
                  <a:lnTo>
                    <a:pt x="564" y="850"/>
                  </a:lnTo>
                  <a:lnTo>
                    <a:pt x="543" y="855"/>
                  </a:lnTo>
                  <a:lnTo>
                    <a:pt x="522" y="860"/>
                  </a:lnTo>
                  <a:lnTo>
                    <a:pt x="500" y="864"/>
                  </a:lnTo>
                  <a:lnTo>
                    <a:pt x="479" y="866"/>
                  </a:lnTo>
                  <a:lnTo>
                    <a:pt x="456" y="868"/>
                  </a:lnTo>
                  <a:lnTo>
                    <a:pt x="434" y="869"/>
                  </a:lnTo>
                  <a:lnTo>
                    <a:pt x="434" y="869"/>
                  </a:lnTo>
                  <a:lnTo>
                    <a:pt x="411" y="868"/>
                  </a:lnTo>
                  <a:lnTo>
                    <a:pt x="390" y="866"/>
                  </a:lnTo>
                  <a:lnTo>
                    <a:pt x="368" y="864"/>
                  </a:lnTo>
                  <a:lnTo>
                    <a:pt x="347" y="860"/>
                  </a:lnTo>
                  <a:lnTo>
                    <a:pt x="326" y="855"/>
                  </a:lnTo>
                  <a:lnTo>
                    <a:pt x="305" y="850"/>
                  </a:lnTo>
                  <a:lnTo>
                    <a:pt x="284" y="842"/>
                  </a:lnTo>
                  <a:lnTo>
                    <a:pt x="264" y="835"/>
                  </a:lnTo>
                  <a:lnTo>
                    <a:pt x="246" y="826"/>
                  </a:lnTo>
                  <a:lnTo>
                    <a:pt x="227" y="816"/>
                  </a:lnTo>
                  <a:lnTo>
                    <a:pt x="208" y="806"/>
                  </a:lnTo>
                  <a:lnTo>
                    <a:pt x="192" y="794"/>
                  </a:lnTo>
                  <a:lnTo>
                    <a:pt x="174" y="783"/>
                  </a:lnTo>
                  <a:lnTo>
                    <a:pt x="157" y="769"/>
                  </a:lnTo>
                  <a:lnTo>
                    <a:pt x="142" y="756"/>
                  </a:lnTo>
                  <a:lnTo>
                    <a:pt x="127" y="741"/>
                  </a:lnTo>
                  <a:lnTo>
                    <a:pt x="112" y="727"/>
                  </a:lnTo>
                  <a:lnTo>
                    <a:pt x="99" y="711"/>
                  </a:lnTo>
                  <a:lnTo>
                    <a:pt x="85" y="694"/>
                  </a:lnTo>
                  <a:lnTo>
                    <a:pt x="74" y="678"/>
                  </a:lnTo>
                  <a:lnTo>
                    <a:pt x="62" y="660"/>
                  </a:lnTo>
                  <a:lnTo>
                    <a:pt x="52" y="641"/>
                  </a:lnTo>
                  <a:lnTo>
                    <a:pt x="43" y="623"/>
                  </a:lnTo>
                  <a:lnTo>
                    <a:pt x="33" y="604"/>
                  </a:lnTo>
                  <a:lnTo>
                    <a:pt x="26" y="584"/>
                  </a:lnTo>
                  <a:lnTo>
                    <a:pt x="19" y="563"/>
                  </a:lnTo>
                  <a:lnTo>
                    <a:pt x="13" y="543"/>
                  </a:lnTo>
                  <a:lnTo>
                    <a:pt x="8" y="522"/>
                  </a:lnTo>
                  <a:lnTo>
                    <a:pt x="4" y="501"/>
                  </a:lnTo>
                  <a:lnTo>
                    <a:pt x="2" y="479"/>
                  </a:lnTo>
                  <a:lnTo>
                    <a:pt x="0" y="457"/>
                  </a:lnTo>
                  <a:lnTo>
                    <a:pt x="0" y="434"/>
                  </a:lnTo>
                  <a:lnTo>
                    <a:pt x="0" y="434"/>
                  </a:lnTo>
                  <a:lnTo>
                    <a:pt x="0" y="412"/>
                  </a:lnTo>
                  <a:lnTo>
                    <a:pt x="2" y="390"/>
                  </a:lnTo>
                  <a:lnTo>
                    <a:pt x="4" y="368"/>
                  </a:lnTo>
                  <a:lnTo>
                    <a:pt x="8" y="347"/>
                  </a:lnTo>
                  <a:lnTo>
                    <a:pt x="13" y="326"/>
                  </a:lnTo>
                  <a:lnTo>
                    <a:pt x="19" y="305"/>
                  </a:lnTo>
                  <a:lnTo>
                    <a:pt x="26" y="285"/>
                  </a:lnTo>
                  <a:lnTo>
                    <a:pt x="33" y="265"/>
                  </a:lnTo>
                  <a:lnTo>
                    <a:pt x="43" y="246"/>
                  </a:lnTo>
                  <a:lnTo>
                    <a:pt x="52" y="227"/>
                  </a:lnTo>
                  <a:lnTo>
                    <a:pt x="62" y="209"/>
                  </a:lnTo>
                  <a:lnTo>
                    <a:pt x="74" y="191"/>
                  </a:lnTo>
                  <a:lnTo>
                    <a:pt x="85" y="175"/>
                  </a:lnTo>
                  <a:lnTo>
                    <a:pt x="99" y="158"/>
                  </a:lnTo>
                  <a:lnTo>
                    <a:pt x="112" y="142"/>
                  </a:lnTo>
                  <a:lnTo>
                    <a:pt x="127" y="127"/>
                  </a:lnTo>
                  <a:lnTo>
                    <a:pt x="142" y="112"/>
                  </a:lnTo>
                  <a:lnTo>
                    <a:pt x="157" y="99"/>
                  </a:lnTo>
                  <a:lnTo>
                    <a:pt x="174" y="86"/>
                  </a:lnTo>
                  <a:lnTo>
                    <a:pt x="192" y="74"/>
                  </a:lnTo>
                  <a:lnTo>
                    <a:pt x="208" y="62"/>
                  </a:lnTo>
                  <a:lnTo>
                    <a:pt x="227" y="52"/>
                  </a:lnTo>
                  <a:lnTo>
                    <a:pt x="246" y="42"/>
                  </a:lnTo>
                  <a:lnTo>
                    <a:pt x="264" y="34"/>
                  </a:lnTo>
                  <a:lnTo>
                    <a:pt x="284" y="26"/>
                  </a:lnTo>
                  <a:lnTo>
                    <a:pt x="305" y="20"/>
                  </a:lnTo>
                  <a:lnTo>
                    <a:pt x="326" y="13"/>
                  </a:lnTo>
                  <a:lnTo>
                    <a:pt x="347" y="8"/>
                  </a:lnTo>
                  <a:lnTo>
                    <a:pt x="368" y="5"/>
                  </a:lnTo>
                  <a:lnTo>
                    <a:pt x="390" y="2"/>
                  </a:lnTo>
                  <a:lnTo>
                    <a:pt x="411" y="0"/>
                  </a:lnTo>
                  <a:lnTo>
                    <a:pt x="434" y="0"/>
                  </a:lnTo>
                  <a:lnTo>
                    <a:pt x="434" y="0"/>
                  </a:lnTo>
                  <a:lnTo>
                    <a:pt x="456" y="0"/>
                  </a:lnTo>
                  <a:lnTo>
                    <a:pt x="479" y="2"/>
                  </a:lnTo>
                  <a:lnTo>
                    <a:pt x="500" y="5"/>
                  </a:lnTo>
                  <a:lnTo>
                    <a:pt x="522" y="8"/>
                  </a:lnTo>
                  <a:lnTo>
                    <a:pt x="543" y="13"/>
                  </a:lnTo>
                  <a:lnTo>
                    <a:pt x="564" y="20"/>
                  </a:lnTo>
                  <a:lnTo>
                    <a:pt x="583" y="26"/>
                  </a:lnTo>
                  <a:lnTo>
                    <a:pt x="603" y="34"/>
                  </a:lnTo>
                  <a:lnTo>
                    <a:pt x="623" y="42"/>
                  </a:lnTo>
                  <a:lnTo>
                    <a:pt x="642" y="52"/>
                  </a:lnTo>
                  <a:lnTo>
                    <a:pt x="659" y="62"/>
                  </a:lnTo>
                  <a:lnTo>
                    <a:pt x="677" y="74"/>
                  </a:lnTo>
                  <a:lnTo>
                    <a:pt x="695" y="86"/>
                  </a:lnTo>
                  <a:lnTo>
                    <a:pt x="710" y="99"/>
                  </a:lnTo>
                  <a:lnTo>
                    <a:pt x="727" y="112"/>
                  </a:lnTo>
                  <a:lnTo>
                    <a:pt x="742" y="127"/>
                  </a:lnTo>
                  <a:lnTo>
                    <a:pt x="756" y="142"/>
                  </a:lnTo>
                  <a:lnTo>
                    <a:pt x="770" y="158"/>
                  </a:lnTo>
                  <a:lnTo>
                    <a:pt x="782" y="175"/>
                  </a:lnTo>
                  <a:lnTo>
                    <a:pt x="795" y="191"/>
                  </a:lnTo>
                  <a:lnTo>
                    <a:pt x="806" y="209"/>
                  </a:lnTo>
                  <a:lnTo>
                    <a:pt x="817" y="227"/>
                  </a:lnTo>
                  <a:lnTo>
                    <a:pt x="826" y="246"/>
                  </a:lnTo>
                  <a:lnTo>
                    <a:pt x="834" y="265"/>
                  </a:lnTo>
                  <a:lnTo>
                    <a:pt x="843" y="285"/>
                  </a:lnTo>
                  <a:lnTo>
                    <a:pt x="849" y="305"/>
                  </a:lnTo>
                  <a:lnTo>
                    <a:pt x="855" y="326"/>
                  </a:lnTo>
                  <a:lnTo>
                    <a:pt x="860" y="347"/>
                  </a:lnTo>
                  <a:lnTo>
                    <a:pt x="864" y="368"/>
                  </a:lnTo>
                  <a:lnTo>
                    <a:pt x="867" y="390"/>
                  </a:lnTo>
                  <a:lnTo>
                    <a:pt x="869" y="412"/>
                  </a:lnTo>
                  <a:lnTo>
                    <a:pt x="869" y="434"/>
                  </a:lnTo>
                  <a:lnTo>
                    <a:pt x="869" y="434"/>
                  </a:lnTo>
                  <a:close/>
                </a:path>
              </a:pathLst>
            </a:custGeom>
            <a:grpFill/>
            <a:ln w="28575">
              <a:solidFill>
                <a:schemeClr val="bg1"/>
              </a:solidFill>
              <a:prstDash val="solid"/>
              <a:round/>
              <a:headEnd/>
              <a:tailEnd/>
            </a:ln>
          </p:spPr>
          <p:txBody>
            <a:bodyPr/>
            <a:lstStyle/>
            <a:p>
              <a:pPr defTabSz="1218987" eaLnBrk="1" fontAlgn="auto" hangingPunct="1">
                <a:spcBef>
                  <a:spcPts val="0"/>
                </a:spcBef>
                <a:spcAft>
                  <a:spcPts val="0"/>
                </a:spcAft>
                <a:defRPr/>
              </a:pPr>
              <a:endParaRPr lang="en-US" sz="2400">
                <a:solidFill>
                  <a:schemeClr val="tx1">
                    <a:lumMod val="90000"/>
                    <a:lumOff val="10000"/>
                  </a:schemeClr>
                </a:solidFill>
                <a:latin typeface="Arial" panose="020B0604020202020204"/>
                <a:ea typeface="+mn-ea"/>
              </a:endParaRPr>
            </a:p>
          </p:txBody>
        </p:sp>
        <p:sp>
          <p:nvSpPr>
            <p:cNvPr id="59" name="Freeform 8">
              <a:extLst>
                <a:ext uri="{FF2B5EF4-FFF2-40B4-BE49-F238E27FC236}">
                  <a16:creationId xmlns:a16="http://schemas.microsoft.com/office/drawing/2014/main" id="{763244C3-EC5D-FFF2-8777-D417F76B7BA0}"/>
                </a:ext>
              </a:extLst>
            </p:cNvPr>
            <p:cNvSpPr>
              <a:spLocks/>
            </p:cNvSpPr>
            <p:nvPr/>
          </p:nvSpPr>
          <p:spPr bwMode="auto">
            <a:xfrm>
              <a:off x="-1903413" y="2754313"/>
              <a:ext cx="427038" cy="425450"/>
            </a:xfrm>
            <a:custGeom>
              <a:avLst/>
              <a:gdLst>
                <a:gd name="T0" fmla="*/ 1343 w 1344"/>
                <a:gd name="T1" fmla="*/ 706 h 1344"/>
                <a:gd name="T2" fmla="*/ 1331 w 1344"/>
                <a:gd name="T3" fmla="*/ 808 h 1344"/>
                <a:gd name="T4" fmla="*/ 1304 w 1344"/>
                <a:gd name="T5" fmla="*/ 903 h 1344"/>
                <a:gd name="T6" fmla="*/ 1263 w 1344"/>
                <a:gd name="T7" fmla="*/ 993 h 1344"/>
                <a:gd name="T8" fmla="*/ 1211 w 1344"/>
                <a:gd name="T9" fmla="*/ 1074 h 1344"/>
                <a:gd name="T10" fmla="*/ 1147 w 1344"/>
                <a:gd name="T11" fmla="*/ 1147 h 1344"/>
                <a:gd name="T12" fmla="*/ 1075 w 1344"/>
                <a:gd name="T13" fmla="*/ 1211 h 1344"/>
                <a:gd name="T14" fmla="*/ 992 w 1344"/>
                <a:gd name="T15" fmla="*/ 1263 h 1344"/>
                <a:gd name="T16" fmla="*/ 904 w 1344"/>
                <a:gd name="T17" fmla="*/ 1303 h 1344"/>
                <a:gd name="T18" fmla="*/ 808 w 1344"/>
                <a:gd name="T19" fmla="*/ 1330 h 1344"/>
                <a:gd name="T20" fmla="*/ 707 w 1344"/>
                <a:gd name="T21" fmla="*/ 1343 h 1344"/>
                <a:gd name="T22" fmla="*/ 638 w 1344"/>
                <a:gd name="T23" fmla="*/ 1343 h 1344"/>
                <a:gd name="T24" fmla="*/ 537 w 1344"/>
                <a:gd name="T25" fmla="*/ 1330 h 1344"/>
                <a:gd name="T26" fmla="*/ 441 w 1344"/>
                <a:gd name="T27" fmla="*/ 1303 h 1344"/>
                <a:gd name="T28" fmla="*/ 351 w 1344"/>
                <a:gd name="T29" fmla="*/ 1263 h 1344"/>
                <a:gd name="T30" fmla="*/ 270 w 1344"/>
                <a:gd name="T31" fmla="*/ 1211 h 1344"/>
                <a:gd name="T32" fmla="*/ 197 w 1344"/>
                <a:gd name="T33" fmla="*/ 1147 h 1344"/>
                <a:gd name="T34" fmla="*/ 134 w 1344"/>
                <a:gd name="T35" fmla="*/ 1074 h 1344"/>
                <a:gd name="T36" fmla="*/ 82 w 1344"/>
                <a:gd name="T37" fmla="*/ 993 h 1344"/>
                <a:gd name="T38" fmla="*/ 41 w 1344"/>
                <a:gd name="T39" fmla="*/ 903 h 1344"/>
                <a:gd name="T40" fmla="*/ 14 w 1344"/>
                <a:gd name="T41" fmla="*/ 808 h 1344"/>
                <a:gd name="T42" fmla="*/ 1 w 1344"/>
                <a:gd name="T43" fmla="*/ 706 h 1344"/>
                <a:gd name="T44" fmla="*/ 1 w 1344"/>
                <a:gd name="T45" fmla="*/ 638 h 1344"/>
                <a:gd name="T46" fmla="*/ 14 w 1344"/>
                <a:gd name="T47" fmla="*/ 537 h 1344"/>
                <a:gd name="T48" fmla="*/ 41 w 1344"/>
                <a:gd name="T49" fmla="*/ 441 h 1344"/>
                <a:gd name="T50" fmla="*/ 82 w 1344"/>
                <a:gd name="T51" fmla="*/ 352 h 1344"/>
                <a:gd name="T52" fmla="*/ 134 w 1344"/>
                <a:gd name="T53" fmla="*/ 270 h 1344"/>
                <a:gd name="T54" fmla="*/ 197 w 1344"/>
                <a:gd name="T55" fmla="*/ 197 h 1344"/>
                <a:gd name="T56" fmla="*/ 270 w 1344"/>
                <a:gd name="T57" fmla="*/ 134 h 1344"/>
                <a:gd name="T58" fmla="*/ 351 w 1344"/>
                <a:gd name="T59" fmla="*/ 82 h 1344"/>
                <a:gd name="T60" fmla="*/ 441 w 1344"/>
                <a:gd name="T61" fmla="*/ 41 h 1344"/>
                <a:gd name="T62" fmla="*/ 537 w 1344"/>
                <a:gd name="T63" fmla="*/ 14 h 1344"/>
                <a:gd name="T64" fmla="*/ 638 w 1344"/>
                <a:gd name="T65" fmla="*/ 1 h 1344"/>
                <a:gd name="T66" fmla="*/ 707 w 1344"/>
                <a:gd name="T67" fmla="*/ 1 h 1344"/>
                <a:gd name="T68" fmla="*/ 808 w 1344"/>
                <a:gd name="T69" fmla="*/ 14 h 1344"/>
                <a:gd name="T70" fmla="*/ 904 w 1344"/>
                <a:gd name="T71" fmla="*/ 41 h 1344"/>
                <a:gd name="T72" fmla="*/ 992 w 1344"/>
                <a:gd name="T73" fmla="*/ 82 h 1344"/>
                <a:gd name="T74" fmla="*/ 1075 w 1344"/>
                <a:gd name="T75" fmla="*/ 134 h 1344"/>
                <a:gd name="T76" fmla="*/ 1147 w 1344"/>
                <a:gd name="T77" fmla="*/ 197 h 1344"/>
                <a:gd name="T78" fmla="*/ 1211 w 1344"/>
                <a:gd name="T79" fmla="*/ 270 h 1344"/>
                <a:gd name="T80" fmla="*/ 1263 w 1344"/>
                <a:gd name="T81" fmla="*/ 352 h 1344"/>
                <a:gd name="T82" fmla="*/ 1304 w 1344"/>
                <a:gd name="T83" fmla="*/ 441 h 1344"/>
                <a:gd name="T84" fmla="*/ 1331 w 1344"/>
                <a:gd name="T85" fmla="*/ 537 h 1344"/>
                <a:gd name="T86" fmla="*/ 1343 w 1344"/>
                <a:gd name="T87" fmla="*/ 638 h 1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44" h="1344">
                  <a:moveTo>
                    <a:pt x="1344" y="672"/>
                  </a:moveTo>
                  <a:lnTo>
                    <a:pt x="1344" y="672"/>
                  </a:lnTo>
                  <a:lnTo>
                    <a:pt x="1343" y="706"/>
                  </a:lnTo>
                  <a:lnTo>
                    <a:pt x="1341" y="741"/>
                  </a:lnTo>
                  <a:lnTo>
                    <a:pt x="1336" y="774"/>
                  </a:lnTo>
                  <a:lnTo>
                    <a:pt x="1331" y="808"/>
                  </a:lnTo>
                  <a:lnTo>
                    <a:pt x="1324" y="840"/>
                  </a:lnTo>
                  <a:lnTo>
                    <a:pt x="1314" y="872"/>
                  </a:lnTo>
                  <a:lnTo>
                    <a:pt x="1304" y="903"/>
                  </a:lnTo>
                  <a:lnTo>
                    <a:pt x="1291" y="934"/>
                  </a:lnTo>
                  <a:lnTo>
                    <a:pt x="1278" y="964"/>
                  </a:lnTo>
                  <a:lnTo>
                    <a:pt x="1263" y="993"/>
                  </a:lnTo>
                  <a:lnTo>
                    <a:pt x="1247" y="1021"/>
                  </a:lnTo>
                  <a:lnTo>
                    <a:pt x="1230" y="1048"/>
                  </a:lnTo>
                  <a:lnTo>
                    <a:pt x="1211" y="1074"/>
                  </a:lnTo>
                  <a:lnTo>
                    <a:pt x="1191" y="1100"/>
                  </a:lnTo>
                  <a:lnTo>
                    <a:pt x="1169" y="1124"/>
                  </a:lnTo>
                  <a:lnTo>
                    <a:pt x="1147" y="1147"/>
                  </a:lnTo>
                  <a:lnTo>
                    <a:pt x="1125" y="1170"/>
                  </a:lnTo>
                  <a:lnTo>
                    <a:pt x="1100" y="1191"/>
                  </a:lnTo>
                  <a:lnTo>
                    <a:pt x="1075" y="1211"/>
                  </a:lnTo>
                  <a:lnTo>
                    <a:pt x="1048" y="1229"/>
                  </a:lnTo>
                  <a:lnTo>
                    <a:pt x="1020" y="1247"/>
                  </a:lnTo>
                  <a:lnTo>
                    <a:pt x="992" y="1263"/>
                  </a:lnTo>
                  <a:lnTo>
                    <a:pt x="964" y="1278"/>
                  </a:lnTo>
                  <a:lnTo>
                    <a:pt x="934" y="1292"/>
                  </a:lnTo>
                  <a:lnTo>
                    <a:pt x="904" y="1303"/>
                  </a:lnTo>
                  <a:lnTo>
                    <a:pt x="872" y="1314"/>
                  </a:lnTo>
                  <a:lnTo>
                    <a:pt x="840" y="1323"/>
                  </a:lnTo>
                  <a:lnTo>
                    <a:pt x="808" y="1330"/>
                  </a:lnTo>
                  <a:lnTo>
                    <a:pt x="774" y="1337"/>
                  </a:lnTo>
                  <a:lnTo>
                    <a:pt x="741" y="1341"/>
                  </a:lnTo>
                  <a:lnTo>
                    <a:pt x="707" y="1343"/>
                  </a:lnTo>
                  <a:lnTo>
                    <a:pt x="672" y="1344"/>
                  </a:lnTo>
                  <a:lnTo>
                    <a:pt x="672" y="1344"/>
                  </a:lnTo>
                  <a:lnTo>
                    <a:pt x="638" y="1343"/>
                  </a:lnTo>
                  <a:lnTo>
                    <a:pt x="604" y="1341"/>
                  </a:lnTo>
                  <a:lnTo>
                    <a:pt x="570" y="1337"/>
                  </a:lnTo>
                  <a:lnTo>
                    <a:pt x="537" y="1330"/>
                  </a:lnTo>
                  <a:lnTo>
                    <a:pt x="505" y="1323"/>
                  </a:lnTo>
                  <a:lnTo>
                    <a:pt x="472" y="1314"/>
                  </a:lnTo>
                  <a:lnTo>
                    <a:pt x="441" y="1303"/>
                  </a:lnTo>
                  <a:lnTo>
                    <a:pt x="411" y="1292"/>
                  </a:lnTo>
                  <a:lnTo>
                    <a:pt x="381" y="1278"/>
                  </a:lnTo>
                  <a:lnTo>
                    <a:pt x="351" y="1263"/>
                  </a:lnTo>
                  <a:lnTo>
                    <a:pt x="323" y="1247"/>
                  </a:lnTo>
                  <a:lnTo>
                    <a:pt x="296" y="1229"/>
                  </a:lnTo>
                  <a:lnTo>
                    <a:pt x="270" y="1211"/>
                  </a:lnTo>
                  <a:lnTo>
                    <a:pt x="245" y="1191"/>
                  </a:lnTo>
                  <a:lnTo>
                    <a:pt x="220" y="1170"/>
                  </a:lnTo>
                  <a:lnTo>
                    <a:pt x="197" y="1147"/>
                  </a:lnTo>
                  <a:lnTo>
                    <a:pt x="174" y="1124"/>
                  </a:lnTo>
                  <a:lnTo>
                    <a:pt x="153" y="1100"/>
                  </a:lnTo>
                  <a:lnTo>
                    <a:pt x="134" y="1074"/>
                  </a:lnTo>
                  <a:lnTo>
                    <a:pt x="115" y="1048"/>
                  </a:lnTo>
                  <a:lnTo>
                    <a:pt x="97" y="1021"/>
                  </a:lnTo>
                  <a:lnTo>
                    <a:pt x="82" y="993"/>
                  </a:lnTo>
                  <a:lnTo>
                    <a:pt x="66" y="964"/>
                  </a:lnTo>
                  <a:lnTo>
                    <a:pt x="53" y="934"/>
                  </a:lnTo>
                  <a:lnTo>
                    <a:pt x="41" y="903"/>
                  </a:lnTo>
                  <a:lnTo>
                    <a:pt x="30" y="872"/>
                  </a:lnTo>
                  <a:lnTo>
                    <a:pt x="21" y="840"/>
                  </a:lnTo>
                  <a:lnTo>
                    <a:pt x="14" y="808"/>
                  </a:lnTo>
                  <a:lnTo>
                    <a:pt x="8" y="774"/>
                  </a:lnTo>
                  <a:lnTo>
                    <a:pt x="3" y="741"/>
                  </a:lnTo>
                  <a:lnTo>
                    <a:pt x="1" y="706"/>
                  </a:lnTo>
                  <a:lnTo>
                    <a:pt x="0" y="672"/>
                  </a:lnTo>
                  <a:lnTo>
                    <a:pt x="0" y="672"/>
                  </a:lnTo>
                  <a:lnTo>
                    <a:pt x="1" y="638"/>
                  </a:lnTo>
                  <a:lnTo>
                    <a:pt x="3" y="603"/>
                  </a:lnTo>
                  <a:lnTo>
                    <a:pt x="8" y="570"/>
                  </a:lnTo>
                  <a:lnTo>
                    <a:pt x="14" y="537"/>
                  </a:lnTo>
                  <a:lnTo>
                    <a:pt x="21" y="504"/>
                  </a:lnTo>
                  <a:lnTo>
                    <a:pt x="30" y="472"/>
                  </a:lnTo>
                  <a:lnTo>
                    <a:pt x="41" y="441"/>
                  </a:lnTo>
                  <a:lnTo>
                    <a:pt x="53" y="411"/>
                  </a:lnTo>
                  <a:lnTo>
                    <a:pt x="66" y="381"/>
                  </a:lnTo>
                  <a:lnTo>
                    <a:pt x="82" y="352"/>
                  </a:lnTo>
                  <a:lnTo>
                    <a:pt x="97" y="324"/>
                  </a:lnTo>
                  <a:lnTo>
                    <a:pt x="115" y="297"/>
                  </a:lnTo>
                  <a:lnTo>
                    <a:pt x="134" y="270"/>
                  </a:lnTo>
                  <a:lnTo>
                    <a:pt x="153" y="245"/>
                  </a:lnTo>
                  <a:lnTo>
                    <a:pt x="174" y="221"/>
                  </a:lnTo>
                  <a:lnTo>
                    <a:pt x="197" y="197"/>
                  </a:lnTo>
                  <a:lnTo>
                    <a:pt x="220" y="175"/>
                  </a:lnTo>
                  <a:lnTo>
                    <a:pt x="245" y="154"/>
                  </a:lnTo>
                  <a:lnTo>
                    <a:pt x="270" y="134"/>
                  </a:lnTo>
                  <a:lnTo>
                    <a:pt x="296" y="115"/>
                  </a:lnTo>
                  <a:lnTo>
                    <a:pt x="323" y="98"/>
                  </a:lnTo>
                  <a:lnTo>
                    <a:pt x="351" y="82"/>
                  </a:lnTo>
                  <a:lnTo>
                    <a:pt x="381" y="67"/>
                  </a:lnTo>
                  <a:lnTo>
                    <a:pt x="411" y="53"/>
                  </a:lnTo>
                  <a:lnTo>
                    <a:pt x="441" y="41"/>
                  </a:lnTo>
                  <a:lnTo>
                    <a:pt x="472" y="30"/>
                  </a:lnTo>
                  <a:lnTo>
                    <a:pt x="505" y="22"/>
                  </a:lnTo>
                  <a:lnTo>
                    <a:pt x="537" y="14"/>
                  </a:lnTo>
                  <a:lnTo>
                    <a:pt x="570" y="9"/>
                  </a:lnTo>
                  <a:lnTo>
                    <a:pt x="604" y="4"/>
                  </a:lnTo>
                  <a:lnTo>
                    <a:pt x="638" y="1"/>
                  </a:lnTo>
                  <a:lnTo>
                    <a:pt x="672" y="0"/>
                  </a:lnTo>
                  <a:lnTo>
                    <a:pt x="672" y="0"/>
                  </a:lnTo>
                  <a:lnTo>
                    <a:pt x="707" y="1"/>
                  </a:lnTo>
                  <a:lnTo>
                    <a:pt x="741" y="4"/>
                  </a:lnTo>
                  <a:lnTo>
                    <a:pt x="774" y="9"/>
                  </a:lnTo>
                  <a:lnTo>
                    <a:pt x="808" y="14"/>
                  </a:lnTo>
                  <a:lnTo>
                    <a:pt x="840" y="22"/>
                  </a:lnTo>
                  <a:lnTo>
                    <a:pt x="872" y="30"/>
                  </a:lnTo>
                  <a:lnTo>
                    <a:pt x="904" y="41"/>
                  </a:lnTo>
                  <a:lnTo>
                    <a:pt x="934" y="53"/>
                  </a:lnTo>
                  <a:lnTo>
                    <a:pt x="964" y="67"/>
                  </a:lnTo>
                  <a:lnTo>
                    <a:pt x="992" y="82"/>
                  </a:lnTo>
                  <a:lnTo>
                    <a:pt x="1020" y="98"/>
                  </a:lnTo>
                  <a:lnTo>
                    <a:pt x="1048" y="115"/>
                  </a:lnTo>
                  <a:lnTo>
                    <a:pt x="1075" y="134"/>
                  </a:lnTo>
                  <a:lnTo>
                    <a:pt x="1100" y="154"/>
                  </a:lnTo>
                  <a:lnTo>
                    <a:pt x="1125" y="175"/>
                  </a:lnTo>
                  <a:lnTo>
                    <a:pt x="1147" y="197"/>
                  </a:lnTo>
                  <a:lnTo>
                    <a:pt x="1169" y="221"/>
                  </a:lnTo>
                  <a:lnTo>
                    <a:pt x="1191" y="245"/>
                  </a:lnTo>
                  <a:lnTo>
                    <a:pt x="1211" y="270"/>
                  </a:lnTo>
                  <a:lnTo>
                    <a:pt x="1230" y="297"/>
                  </a:lnTo>
                  <a:lnTo>
                    <a:pt x="1247" y="324"/>
                  </a:lnTo>
                  <a:lnTo>
                    <a:pt x="1263" y="352"/>
                  </a:lnTo>
                  <a:lnTo>
                    <a:pt x="1278" y="381"/>
                  </a:lnTo>
                  <a:lnTo>
                    <a:pt x="1291" y="411"/>
                  </a:lnTo>
                  <a:lnTo>
                    <a:pt x="1304" y="441"/>
                  </a:lnTo>
                  <a:lnTo>
                    <a:pt x="1314" y="472"/>
                  </a:lnTo>
                  <a:lnTo>
                    <a:pt x="1324" y="504"/>
                  </a:lnTo>
                  <a:lnTo>
                    <a:pt x="1331" y="537"/>
                  </a:lnTo>
                  <a:lnTo>
                    <a:pt x="1336" y="570"/>
                  </a:lnTo>
                  <a:lnTo>
                    <a:pt x="1341" y="603"/>
                  </a:lnTo>
                  <a:lnTo>
                    <a:pt x="1343" y="638"/>
                  </a:lnTo>
                  <a:lnTo>
                    <a:pt x="1344" y="672"/>
                  </a:lnTo>
                  <a:lnTo>
                    <a:pt x="1344" y="672"/>
                  </a:lnTo>
                  <a:close/>
                </a:path>
              </a:pathLst>
            </a:custGeom>
            <a:grpFill/>
            <a:ln w="28575">
              <a:solidFill>
                <a:schemeClr val="bg1"/>
              </a:solidFill>
              <a:prstDash val="solid"/>
              <a:round/>
              <a:headEnd/>
              <a:tailEnd/>
            </a:ln>
          </p:spPr>
          <p:txBody>
            <a:bodyPr/>
            <a:lstStyle/>
            <a:p>
              <a:pPr defTabSz="1218987" eaLnBrk="1" fontAlgn="auto" hangingPunct="1">
                <a:spcBef>
                  <a:spcPts val="0"/>
                </a:spcBef>
                <a:spcAft>
                  <a:spcPts val="0"/>
                </a:spcAft>
                <a:defRPr/>
              </a:pPr>
              <a:endParaRPr lang="en-US" sz="2400">
                <a:solidFill>
                  <a:schemeClr val="tx1">
                    <a:lumMod val="90000"/>
                    <a:lumOff val="10000"/>
                  </a:schemeClr>
                </a:solidFill>
                <a:latin typeface="Arial" panose="020B0604020202020204"/>
                <a:ea typeface="+mn-ea"/>
              </a:endParaRPr>
            </a:p>
          </p:txBody>
        </p:sp>
        <p:sp>
          <p:nvSpPr>
            <p:cNvPr id="60" name="Line 9">
              <a:extLst>
                <a:ext uri="{FF2B5EF4-FFF2-40B4-BE49-F238E27FC236}">
                  <a16:creationId xmlns:a16="http://schemas.microsoft.com/office/drawing/2014/main" id="{3FE01A55-E70C-B22F-3EFC-BE593BF4C7D7}"/>
                </a:ext>
              </a:extLst>
            </p:cNvPr>
            <p:cNvSpPr>
              <a:spLocks noChangeShapeType="1"/>
            </p:cNvSpPr>
            <p:nvPr/>
          </p:nvSpPr>
          <p:spPr bwMode="auto">
            <a:xfrm flipH="1">
              <a:off x="-1689100" y="2767013"/>
              <a:ext cx="269875" cy="206375"/>
            </a:xfrm>
            <a:prstGeom prst="line">
              <a:avLst/>
            </a:prstGeom>
            <a:grpFill/>
            <a:ln w="28575">
              <a:solidFill>
                <a:schemeClr val="bg1"/>
              </a:solidFill>
              <a:prstDash val="solid"/>
              <a:round/>
              <a:headEnd/>
              <a:tailEnd/>
            </a:ln>
          </p:spPr>
          <p:txBody>
            <a:bodyPr/>
            <a:lstStyle/>
            <a:p>
              <a:pPr defTabSz="1218987" eaLnBrk="1" fontAlgn="auto" hangingPunct="1">
                <a:spcBef>
                  <a:spcPts val="0"/>
                </a:spcBef>
                <a:spcAft>
                  <a:spcPts val="0"/>
                </a:spcAft>
                <a:defRPr/>
              </a:pPr>
              <a:endParaRPr lang="en-US" sz="2400">
                <a:solidFill>
                  <a:schemeClr val="tx1">
                    <a:lumMod val="90000"/>
                    <a:lumOff val="10000"/>
                  </a:schemeClr>
                </a:solidFill>
                <a:latin typeface="Arial" panose="020B0604020202020204"/>
                <a:ea typeface="+mn-ea"/>
              </a:endParaRPr>
            </a:p>
          </p:txBody>
        </p:sp>
        <p:sp>
          <p:nvSpPr>
            <p:cNvPr id="61" name="Freeform 10">
              <a:extLst>
                <a:ext uri="{FF2B5EF4-FFF2-40B4-BE49-F238E27FC236}">
                  <a16:creationId xmlns:a16="http://schemas.microsoft.com/office/drawing/2014/main" id="{2CF9DE1B-20BF-839C-B3F1-5AD2E92A526B}"/>
                </a:ext>
              </a:extLst>
            </p:cNvPr>
            <p:cNvSpPr>
              <a:spLocks/>
            </p:cNvSpPr>
            <p:nvPr/>
          </p:nvSpPr>
          <p:spPr bwMode="auto">
            <a:xfrm>
              <a:off x="-1443038" y="2732088"/>
              <a:ext cx="50800" cy="66675"/>
            </a:xfrm>
            <a:custGeom>
              <a:avLst/>
              <a:gdLst>
                <a:gd name="T0" fmla="*/ 158 w 158"/>
                <a:gd name="T1" fmla="*/ 211 h 211"/>
                <a:gd name="T2" fmla="*/ 17 w 158"/>
                <a:gd name="T3" fmla="*/ 154 h 211"/>
                <a:gd name="T4" fmla="*/ 0 w 158"/>
                <a:gd name="T5" fmla="*/ 0 h 211"/>
              </a:gdLst>
              <a:ahLst/>
              <a:cxnLst>
                <a:cxn ang="0">
                  <a:pos x="T0" y="T1"/>
                </a:cxn>
                <a:cxn ang="0">
                  <a:pos x="T2" y="T3"/>
                </a:cxn>
                <a:cxn ang="0">
                  <a:pos x="T4" y="T5"/>
                </a:cxn>
              </a:cxnLst>
              <a:rect l="0" t="0" r="r" b="b"/>
              <a:pathLst>
                <a:path w="158" h="211">
                  <a:moveTo>
                    <a:pt x="158" y="211"/>
                  </a:moveTo>
                  <a:lnTo>
                    <a:pt x="17" y="154"/>
                  </a:lnTo>
                  <a:lnTo>
                    <a:pt x="0" y="0"/>
                  </a:lnTo>
                </a:path>
              </a:pathLst>
            </a:custGeom>
            <a:grpFill/>
            <a:ln w="28575">
              <a:solidFill>
                <a:schemeClr val="bg1"/>
              </a:solidFill>
              <a:prstDash val="solid"/>
              <a:round/>
              <a:headEnd/>
              <a:tailEnd/>
            </a:ln>
          </p:spPr>
          <p:txBody>
            <a:bodyPr/>
            <a:lstStyle/>
            <a:p>
              <a:pPr defTabSz="1218987" eaLnBrk="1" fontAlgn="auto" hangingPunct="1">
                <a:spcBef>
                  <a:spcPts val="0"/>
                </a:spcBef>
                <a:spcAft>
                  <a:spcPts val="0"/>
                </a:spcAft>
                <a:defRPr/>
              </a:pPr>
              <a:endParaRPr lang="en-US" sz="2400">
                <a:solidFill>
                  <a:schemeClr val="tx1">
                    <a:lumMod val="90000"/>
                    <a:lumOff val="10000"/>
                  </a:schemeClr>
                </a:solidFill>
                <a:latin typeface="Arial" panose="020B0604020202020204"/>
                <a:ea typeface="+mn-ea"/>
              </a:endParaRPr>
            </a:p>
          </p:txBody>
        </p:sp>
        <p:sp>
          <p:nvSpPr>
            <p:cNvPr id="62" name="Freeform 11">
              <a:extLst>
                <a:ext uri="{FF2B5EF4-FFF2-40B4-BE49-F238E27FC236}">
                  <a16:creationId xmlns:a16="http://schemas.microsoft.com/office/drawing/2014/main" id="{DC4E3248-C791-0A5D-CD91-D68139670044}"/>
                </a:ext>
              </a:extLst>
            </p:cNvPr>
            <p:cNvSpPr>
              <a:spLocks/>
            </p:cNvSpPr>
            <p:nvPr/>
          </p:nvSpPr>
          <p:spPr bwMode="auto">
            <a:xfrm>
              <a:off x="-1458913" y="2744788"/>
              <a:ext cx="49213" cy="66675"/>
            </a:xfrm>
            <a:custGeom>
              <a:avLst/>
              <a:gdLst>
                <a:gd name="T0" fmla="*/ 158 w 158"/>
                <a:gd name="T1" fmla="*/ 212 h 212"/>
                <a:gd name="T2" fmla="*/ 17 w 158"/>
                <a:gd name="T3" fmla="*/ 154 h 212"/>
                <a:gd name="T4" fmla="*/ 0 w 158"/>
                <a:gd name="T5" fmla="*/ 0 h 212"/>
              </a:gdLst>
              <a:ahLst/>
              <a:cxnLst>
                <a:cxn ang="0">
                  <a:pos x="T0" y="T1"/>
                </a:cxn>
                <a:cxn ang="0">
                  <a:pos x="T2" y="T3"/>
                </a:cxn>
                <a:cxn ang="0">
                  <a:pos x="T4" y="T5"/>
                </a:cxn>
              </a:cxnLst>
              <a:rect l="0" t="0" r="r" b="b"/>
              <a:pathLst>
                <a:path w="158" h="212">
                  <a:moveTo>
                    <a:pt x="158" y="212"/>
                  </a:moveTo>
                  <a:lnTo>
                    <a:pt x="17" y="154"/>
                  </a:lnTo>
                  <a:lnTo>
                    <a:pt x="0" y="0"/>
                  </a:lnTo>
                </a:path>
              </a:pathLst>
            </a:custGeom>
            <a:grpFill/>
            <a:ln w="28575">
              <a:solidFill>
                <a:schemeClr val="bg1"/>
              </a:solidFill>
              <a:prstDash val="solid"/>
              <a:round/>
              <a:headEnd/>
              <a:tailEnd/>
            </a:ln>
          </p:spPr>
          <p:txBody>
            <a:bodyPr/>
            <a:lstStyle/>
            <a:p>
              <a:pPr defTabSz="1218987" eaLnBrk="1" fontAlgn="auto" hangingPunct="1">
                <a:spcBef>
                  <a:spcPts val="0"/>
                </a:spcBef>
                <a:spcAft>
                  <a:spcPts val="0"/>
                </a:spcAft>
                <a:defRPr/>
              </a:pPr>
              <a:endParaRPr lang="en-US" sz="2400">
                <a:solidFill>
                  <a:schemeClr val="tx1">
                    <a:lumMod val="90000"/>
                    <a:lumOff val="10000"/>
                  </a:schemeClr>
                </a:solidFill>
                <a:latin typeface="Arial" panose="020B0604020202020204"/>
                <a:ea typeface="+mn-ea"/>
              </a:endParaRPr>
            </a:p>
          </p:txBody>
        </p:sp>
        <p:sp>
          <p:nvSpPr>
            <p:cNvPr id="63" name="Freeform 12">
              <a:extLst>
                <a:ext uri="{FF2B5EF4-FFF2-40B4-BE49-F238E27FC236}">
                  <a16:creationId xmlns:a16="http://schemas.microsoft.com/office/drawing/2014/main" id="{E52A3D10-6A23-4133-513D-6E860F361211}"/>
                </a:ext>
              </a:extLst>
            </p:cNvPr>
            <p:cNvSpPr>
              <a:spLocks/>
            </p:cNvSpPr>
            <p:nvPr/>
          </p:nvSpPr>
          <p:spPr bwMode="auto">
            <a:xfrm>
              <a:off x="-1476375" y="2760663"/>
              <a:ext cx="50800" cy="66675"/>
            </a:xfrm>
            <a:custGeom>
              <a:avLst/>
              <a:gdLst>
                <a:gd name="T0" fmla="*/ 158 w 158"/>
                <a:gd name="T1" fmla="*/ 211 h 211"/>
                <a:gd name="T2" fmla="*/ 17 w 158"/>
                <a:gd name="T3" fmla="*/ 153 h 211"/>
                <a:gd name="T4" fmla="*/ 0 w 158"/>
                <a:gd name="T5" fmla="*/ 0 h 211"/>
              </a:gdLst>
              <a:ahLst/>
              <a:cxnLst>
                <a:cxn ang="0">
                  <a:pos x="T0" y="T1"/>
                </a:cxn>
                <a:cxn ang="0">
                  <a:pos x="T2" y="T3"/>
                </a:cxn>
                <a:cxn ang="0">
                  <a:pos x="T4" y="T5"/>
                </a:cxn>
              </a:cxnLst>
              <a:rect l="0" t="0" r="r" b="b"/>
              <a:pathLst>
                <a:path w="158" h="211">
                  <a:moveTo>
                    <a:pt x="158" y="211"/>
                  </a:moveTo>
                  <a:lnTo>
                    <a:pt x="17" y="153"/>
                  </a:lnTo>
                  <a:lnTo>
                    <a:pt x="0" y="0"/>
                  </a:lnTo>
                </a:path>
              </a:pathLst>
            </a:custGeom>
            <a:grpFill/>
            <a:ln w="28575">
              <a:solidFill>
                <a:schemeClr val="bg1"/>
              </a:solidFill>
              <a:prstDash val="solid"/>
              <a:round/>
              <a:headEnd/>
              <a:tailEnd/>
            </a:ln>
          </p:spPr>
          <p:txBody>
            <a:bodyPr/>
            <a:lstStyle/>
            <a:p>
              <a:pPr defTabSz="1218987" eaLnBrk="1" fontAlgn="auto" hangingPunct="1">
                <a:spcBef>
                  <a:spcPts val="0"/>
                </a:spcBef>
                <a:spcAft>
                  <a:spcPts val="0"/>
                </a:spcAft>
                <a:defRPr/>
              </a:pPr>
              <a:endParaRPr lang="en-US" sz="2400">
                <a:solidFill>
                  <a:schemeClr val="tx1">
                    <a:lumMod val="90000"/>
                    <a:lumOff val="10000"/>
                  </a:schemeClr>
                </a:solidFill>
                <a:latin typeface="Arial" panose="020B0604020202020204"/>
                <a:ea typeface="+mn-ea"/>
              </a:endParaRPr>
            </a:p>
          </p:txBody>
        </p:sp>
      </p:grpSp>
      <p:grpSp>
        <p:nvGrpSpPr>
          <p:cNvPr id="64" name="Group 63">
            <a:extLst>
              <a:ext uri="{FF2B5EF4-FFF2-40B4-BE49-F238E27FC236}">
                <a16:creationId xmlns:a16="http://schemas.microsoft.com/office/drawing/2014/main" id="{39FDC9AC-5107-3060-709D-B0257071DB5F}"/>
              </a:ext>
            </a:extLst>
          </p:cNvPr>
          <p:cNvGrpSpPr>
            <a:grpSpLocks/>
          </p:cNvGrpSpPr>
          <p:nvPr/>
        </p:nvGrpSpPr>
        <p:grpSpPr>
          <a:xfrm>
            <a:off x="4317144" y="2498030"/>
            <a:ext cx="488788" cy="265639"/>
            <a:chOff x="2935288" y="4959350"/>
            <a:chExt cx="696913" cy="379413"/>
          </a:xfrm>
          <a:noFill/>
        </p:grpSpPr>
        <p:sp>
          <p:nvSpPr>
            <p:cNvPr id="66" name="Freeform 6">
              <a:extLst>
                <a:ext uri="{FF2B5EF4-FFF2-40B4-BE49-F238E27FC236}">
                  <a16:creationId xmlns:a16="http://schemas.microsoft.com/office/drawing/2014/main" id="{62589D51-114B-623C-9076-CDDC6C240B7D}"/>
                </a:ext>
              </a:extLst>
            </p:cNvPr>
            <p:cNvSpPr>
              <a:spLocks/>
            </p:cNvSpPr>
            <p:nvPr/>
          </p:nvSpPr>
          <p:spPr bwMode="auto">
            <a:xfrm>
              <a:off x="3057525" y="5013325"/>
              <a:ext cx="144463" cy="142875"/>
            </a:xfrm>
            <a:custGeom>
              <a:avLst/>
              <a:gdLst>
                <a:gd name="T0" fmla="*/ 226 w 452"/>
                <a:gd name="T1" fmla="*/ 453 h 453"/>
                <a:gd name="T2" fmla="*/ 181 w 452"/>
                <a:gd name="T3" fmla="*/ 449 h 453"/>
                <a:gd name="T4" fmla="*/ 138 w 452"/>
                <a:gd name="T5" fmla="*/ 435 h 453"/>
                <a:gd name="T6" fmla="*/ 99 w 452"/>
                <a:gd name="T7" fmla="*/ 414 h 453"/>
                <a:gd name="T8" fmla="*/ 66 w 452"/>
                <a:gd name="T9" fmla="*/ 386 h 453"/>
                <a:gd name="T10" fmla="*/ 38 w 452"/>
                <a:gd name="T11" fmla="*/ 353 h 453"/>
                <a:gd name="T12" fmla="*/ 17 w 452"/>
                <a:gd name="T13" fmla="*/ 314 h 453"/>
                <a:gd name="T14" fmla="*/ 4 w 452"/>
                <a:gd name="T15" fmla="*/ 272 h 453"/>
                <a:gd name="T16" fmla="*/ 0 w 452"/>
                <a:gd name="T17" fmla="*/ 227 h 453"/>
                <a:gd name="T18" fmla="*/ 1 w 452"/>
                <a:gd name="T19" fmla="*/ 203 h 453"/>
                <a:gd name="T20" fmla="*/ 10 w 452"/>
                <a:gd name="T21" fmla="*/ 159 h 453"/>
                <a:gd name="T22" fmla="*/ 27 w 452"/>
                <a:gd name="T23" fmla="*/ 118 h 453"/>
                <a:gd name="T24" fmla="*/ 52 w 452"/>
                <a:gd name="T25" fmla="*/ 82 h 453"/>
                <a:gd name="T26" fmla="*/ 82 w 452"/>
                <a:gd name="T27" fmla="*/ 52 h 453"/>
                <a:gd name="T28" fmla="*/ 118 w 452"/>
                <a:gd name="T29" fmla="*/ 27 h 453"/>
                <a:gd name="T30" fmla="*/ 159 w 452"/>
                <a:gd name="T31" fmla="*/ 10 h 453"/>
                <a:gd name="T32" fmla="*/ 202 w 452"/>
                <a:gd name="T33" fmla="*/ 1 h 453"/>
                <a:gd name="T34" fmla="*/ 226 w 452"/>
                <a:gd name="T35" fmla="*/ 0 h 453"/>
                <a:gd name="T36" fmla="*/ 272 w 452"/>
                <a:gd name="T37" fmla="*/ 4 h 453"/>
                <a:gd name="T38" fmla="*/ 314 w 452"/>
                <a:gd name="T39" fmla="*/ 17 h 453"/>
                <a:gd name="T40" fmla="*/ 352 w 452"/>
                <a:gd name="T41" fmla="*/ 38 h 453"/>
                <a:gd name="T42" fmla="*/ 387 w 452"/>
                <a:gd name="T43" fmla="*/ 66 h 453"/>
                <a:gd name="T44" fmla="*/ 414 w 452"/>
                <a:gd name="T45" fmla="*/ 100 h 453"/>
                <a:gd name="T46" fmla="*/ 434 w 452"/>
                <a:gd name="T47" fmla="*/ 138 h 453"/>
                <a:gd name="T48" fmla="*/ 448 w 452"/>
                <a:gd name="T49" fmla="*/ 181 h 453"/>
                <a:gd name="T50" fmla="*/ 452 w 452"/>
                <a:gd name="T51" fmla="*/ 227 h 453"/>
                <a:gd name="T52" fmla="*/ 451 w 452"/>
                <a:gd name="T53" fmla="*/ 250 h 453"/>
                <a:gd name="T54" fmla="*/ 443 w 452"/>
                <a:gd name="T55" fmla="*/ 293 h 453"/>
                <a:gd name="T56" fmla="*/ 425 w 452"/>
                <a:gd name="T57" fmla="*/ 334 h 453"/>
                <a:gd name="T58" fmla="*/ 401 w 452"/>
                <a:gd name="T59" fmla="*/ 370 h 453"/>
                <a:gd name="T60" fmla="*/ 370 w 452"/>
                <a:gd name="T61" fmla="*/ 402 h 453"/>
                <a:gd name="T62" fmla="*/ 334 w 452"/>
                <a:gd name="T63" fmla="*/ 426 h 453"/>
                <a:gd name="T64" fmla="*/ 293 w 452"/>
                <a:gd name="T65" fmla="*/ 443 h 453"/>
                <a:gd name="T66" fmla="*/ 249 w 452"/>
                <a:gd name="T67" fmla="*/ 452 h 453"/>
                <a:gd name="T68" fmla="*/ 226 w 452"/>
                <a:gd name="T69" fmla="*/ 453 h 4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52" h="453">
                  <a:moveTo>
                    <a:pt x="226" y="453"/>
                  </a:moveTo>
                  <a:lnTo>
                    <a:pt x="226" y="453"/>
                  </a:lnTo>
                  <a:lnTo>
                    <a:pt x="202" y="452"/>
                  </a:lnTo>
                  <a:lnTo>
                    <a:pt x="181" y="449"/>
                  </a:lnTo>
                  <a:lnTo>
                    <a:pt x="159" y="443"/>
                  </a:lnTo>
                  <a:lnTo>
                    <a:pt x="138" y="435"/>
                  </a:lnTo>
                  <a:lnTo>
                    <a:pt x="118" y="426"/>
                  </a:lnTo>
                  <a:lnTo>
                    <a:pt x="99" y="414"/>
                  </a:lnTo>
                  <a:lnTo>
                    <a:pt x="82" y="402"/>
                  </a:lnTo>
                  <a:lnTo>
                    <a:pt x="66" y="386"/>
                  </a:lnTo>
                  <a:lnTo>
                    <a:pt x="52" y="370"/>
                  </a:lnTo>
                  <a:lnTo>
                    <a:pt x="38" y="353"/>
                  </a:lnTo>
                  <a:lnTo>
                    <a:pt x="27" y="334"/>
                  </a:lnTo>
                  <a:lnTo>
                    <a:pt x="17" y="314"/>
                  </a:lnTo>
                  <a:lnTo>
                    <a:pt x="10" y="293"/>
                  </a:lnTo>
                  <a:lnTo>
                    <a:pt x="4" y="272"/>
                  </a:lnTo>
                  <a:lnTo>
                    <a:pt x="1" y="250"/>
                  </a:lnTo>
                  <a:lnTo>
                    <a:pt x="0" y="227"/>
                  </a:lnTo>
                  <a:lnTo>
                    <a:pt x="0" y="227"/>
                  </a:lnTo>
                  <a:lnTo>
                    <a:pt x="1" y="203"/>
                  </a:lnTo>
                  <a:lnTo>
                    <a:pt x="4" y="181"/>
                  </a:lnTo>
                  <a:lnTo>
                    <a:pt x="10" y="159"/>
                  </a:lnTo>
                  <a:lnTo>
                    <a:pt x="17" y="138"/>
                  </a:lnTo>
                  <a:lnTo>
                    <a:pt x="27" y="118"/>
                  </a:lnTo>
                  <a:lnTo>
                    <a:pt x="38" y="100"/>
                  </a:lnTo>
                  <a:lnTo>
                    <a:pt x="52" y="82"/>
                  </a:lnTo>
                  <a:lnTo>
                    <a:pt x="66" y="66"/>
                  </a:lnTo>
                  <a:lnTo>
                    <a:pt x="82" y="52"/>
                  </a:lnTo>
                  <a:lnTo>
                    <a:pt x="99" y="38"/>
                  </a:lnTo>
                  <a:lnTo>
                    <a:pt x="118" y="27"/>
                  </a:lnTo>
                  <a:lnTo>
                    <a:pt x="138" y="17"/>
                  </a:lnTo>
                  <a:lnTo>
                    <a:pt x="159" y="10"/>
                  </a:lnTo>
                  <a:lnTo>
                    <a:pt x="181" y="4"/>
                  </a:lnTo>
                  <a:lnTo>
                    <a:pt x="202" y="1"/>
                  </a:lnTo>
                  <a:lnTo>
                    <a:pt x="226" y="0"/>
                  </a:lnTo>
                  <a:lnTo>
                    <a:pt x="226" y="0"/>
                  </a:lnTo>
                  <a:lnTo>
                    <a:pt x="249" y="1"/>
                  </a:lnTo>
                  <a:lnTo>
                    <a:pt x="272" y="4"/>
                  </a:lnTo>
                  <a:lnTo>
                    <a:pt x="293" y="10"/>
                  </a:lnTo>
                  <a:lnTo>
                    <a:pt x="314" y="17"/>
                  </a:lnTo>
                  <a:lnTo>
                    <a:pt x="334" y="27"/>
                  </a:lnTo>
                  <a:lnTo>
                    <a:pt x="352" y="38"/>
                  </a:lnTo>
                  <a:lnTo>
                    <a:pt x="370" y="52"/>
                  </a:lnTo>
                  <a:lnTo>
                    <a:pt x="387" y="66"/>
                  </a:lnTo>
                  <a:lnTo>
                    <a:pt x="401" y="82"/>
                  </a:lnTo>
                  <a:lnTo>
                    <a:pt x="414" y="100"/>
                  </a:lnTo>
                  <a:lnTo>
                    <a:pt x="425" y="118"/>
                  </a:lnTo>
                  <a:lnTo>
                    <a:pt x="434" y="138"/>
                  </a:lnTo>
                  <a:lnTo>
                    <a:pt x="443" y="159"/>
                  </a:lnTo>
                  <a:lnTo>
                    <a:pt x="448" y="181"/>
                  </a:lnTo>
                  <a:lnTo>
                    <a:pt x="451" y="203"/>
                  </a:lnTo>
                  <a:lnTo>
                    <a:pt x="452" y="227"/>
                  </a:lnTo>
                  <a:lnTo>
                    <a:pt x="452" y="227"/>
                  </a:lnTo>
                  <a:lnTo>
                    <a:pt x="451" y="250"/>
                  </a:lnTo>
                  <a:lnTo>
                    <a:pt x="448" y="272"/>
                  </a:lnTo>
                  <a:lnTo>
                    <a:pt x="443" y="293"/>
                  </a:lnTo>
                  <a:lnTo>
                    <a:pt x="434" y="314"/>
                  </a:lnTo>
                  <a:lnTo>
                    <a:pt x="425" y="334"/>
                  </a:lnTo>
                  <a:lnTo>
                    <a:pt x="414" y="353"/>
                  </a:lnTo>
                  <a:lnTo>
                    <a:pt x="401" y="370"/>
                  </a:lnTo>
                  <a:lnTo>
                    <a:pt x="387" y="386"/>
                  </a:lnTo>
                  <a:lnTo>
                    <a:pt x="370" y="402"/>
                  </a:lnTo>
                  <a:lnTo>
                    <a:pt x="352" y="414"/>
                  </a:lnTo>
                  <a:lnTo>
                    <a:pt x="334" y="426"/>
                  </a:lnTo>
                  <a:lnTo>
                    <a:pt x="314" y="435"/>
                  </a:lnTo>
                  <a:lnTo>
                    <a:pt x="293" y="443"/>
                  </a:lnTo>
                  <a:lnTo>
                    <a:pt x="272" y="449"/>
                  </a:lnTo>
                  <a:lnTo>
                    <a:pt x="249" y="452"/>
                  </a:lnTo>
                  <a:lnTo>
                    <a:pt x="226" y="453"/>
                  </a:lnTo>
                  <a:lnTo>
                    <a:pt x="226" y="453"/>
                  </a:lnTo>
                  <a:close/>
                </a:path>
              </a:pathLst>
            </a:custGeom>
            <a:grpFill/>
            <a:ln w="28575">
              <a:solidFill>
                <a:schemeClr val="bg1"/>
              </a:solidFill>
              <a:prstDash val="solid"/>
              <a:round/>
              <a:headEnd/>
              <a:tailEnd/>
            </a:ln>
          </p:spPr>
          <p:txBody>
            <a:bodyPr/>
            <a:lstStyle/>
            <a:p>
              <a:pPr defTabSz="1218987" eaLnBrk="1" fontAlgn="auto" hangingPunct="1">
                <a:spcBef>
                  <a:spcPts val="0"/>
                </a:spcBef>
                <a:spcAft>
                  <a:spcPts val="0"/>
                </a:spcAft>
                <a:defRPr/>
              </a:pPr>
              <a:endParaRPr lang="en-US" sz="2400">
                <a:solidFill>
                  <a:schemeClr val="tx1">
                    <a:lumMod val="90000"/>
                    <a:lumOff val="10000"/>
                  </a:schemeClr>
                </a:solidFill>
                <a:latin typeface="Arial" panose="020B0604020202020204"/>
                <a:ea typeface="+mn-ea"/>
              </a:endParaRPr>
            </a:p>
          </p:txBody>
        </p:sp>
        <p:sp>
          <p:nvSpPr>
            <p:cNvPr id="67" name="Freeform 7">
              <a:extLst>
                <a:ext uri="{FF2B5EF4-FFF2-40B4-BE49-F238E27FC236}">
                  <a16:creationId xmlns:a16="http://schemas.microsoft.com/office/drawing/2014/main" id="{C0492534-D2D9-BCC2-CC7F-0E6BCAD486FE}"/>
                </a:ext>
              </a:extLst>
            </p:cNvPr>
            <p:cNvSpPr>
              <a:spLocks/>
            </p:cNvSpPr>
            <p:nvPr/>
          </p:nvSpPr>
          <p:spPr bwMode="auto">
            <a:xfrm>
              <a:off x="2986088" y="5175250"/>
              <a:ext cx="284163" cy="111125"/>
            </a:xfrm>
            <a:custGeom>
              <a:avLst/>
              <a:gdLst>
                <a:gd name="T0" fmla="*/ 891 w 896"/>
                <a:gd name="T1" fmla="*/ 351 h 351"/>
                <a:gd name="T2" fmla="*/ 895 w 896"/>
                <a:gd name="T3" fmla="*/ 345 h 351"/>
                <a:gd name="T4" fmla="*/ 896 w 896"/>
                <a:gd name="T5" fmla="*/ 337 h 351"/>
                <a:gd name="T6" fmla="*/ 894 w 896"/>
                <a:gd name="T7" fmla="*/ 312 h 351"/>
                <a:gd name="T8" fmla="*/ 885 w 896"/>
                <a:gd name="T9" fmla="*/ 262 h 351"/>
                <a:gd name="T10" fmla="*/ 869 w 896"/>
                <a:gd name="T11" fmla="*/ 214 h 351"/>
                <a:gd name="T12" fmla="*/ 848 w 896"/>
                <a:gd name="T13" fmla="*/ 168 h 351"/>
                <a:gd name="T14" fmla="*/ 818 w 896"/>
                <a:gd name="T15" fmla="*/ 126 h 351"/>
                <a:gd name="T16" fmla="*/ 784 w 896"/>
                <a:gd name="T17" fmla="*/ 87 h 351"/>
                <a:gd name="T18" fmla="*/ 745 w 896"/>
                <a:gd name="T19" fmla="*/ 51 h 351"/>
                <a:gd name="T20" fmla="*/ 700 w 896"/>
                <a:gd name="T21" fmla="*/ 20 h 351"/>
                <a:gd name="T22" fmla="*/ 676 w 896"/>
                <a:gd name="T23" fmla="*/ 6 h 351"/>
                <a:gd name="T24" fmla="*/ 666 w 896"/>
                <a:gd name="T25" fmla="*/ 4 h 351"/>
                <a:gd name="T26" fmla="*/ 655 w 896"/>
                <a:gd name="T27" fmla="*/ 7 h 351"/>
                <a:gd name="T28" fmla="*/ 634 w 896"/>
                <a:gd name="T29" fmla="*/ 21 h 351"/>
                <a:gd name="T30" fmla="*/ 587 w 896"/>
                <a:gd name="T31" fmla="*/ 43 h 351"/>
                <a:gd name="T32" fmla="*/ 537 w 896"/>
                <a:gd name="T33" fmla="*/ 58 h 351"/>
                <a:gd name="T34" fmla="*/ 482 w 896"/>
                <a:gd name="T35" fmla="*/ 66 h 351"/>
                <a:gd name="T36" fmla="*/ 455 w 896"/>
                <a:gd name="T37" fmla="*/ 67 h 351"/>
                <a:gd name="T38" fmla="*/ 398 w 896"/>
                <a:gd name="T39" fmla="*/ 63 h 351"/>
                <a:gd name="T40" fmla="*/ 344 w 896"/>
                <a:gd name="T41" fmla="*/ 51 h 351"/>
                <a:gd name="T42" fmla="*/ 294 w 896"/>
                <a:gd name="T43" fmla="*/ 30 h 351"/>
                <a:gd name="T44" fmla="*/ 249 w 896"/>
                <a:gd name="T45" fmla="*/ 3 h 351"/>
                <a:gd name="T46" fmla="*/ 244 w 896"/>
                <a:gd name="T47" fmla="*/ 1 h 351"/>
                <a:gd name="T48" fmla="*/ 234 w 896"/>
                <a:gd name="T49" fmla="*/ 0 h 351"/>
                <a:gd name="T50" fmla="*/ 229 w 896"/>
                <a:gd name="T51" fmla="*/ 2 h 351"/>
                <a:gd name="T52" fmla="*/ 180 w 896"/>
                <a:gd name="T53" fmla="*/ 29 h 351"/>
                <a:gd name="T54" fmla="*/ 137 w 896"/>
                <a:gd name="T55" fmla="*/ 63 h 351"/>
                <a:gd name="T56" fmla="*/ 99 w 896"/>
                <a:gd name="T57" fmla="*/ 99 h 351"/>
                <a:gd name="T58" fmla="*/ 66 w 896"/>
                <a:gd name="T59" fmla="*/ 140 h 351"/>
                <a:gd name="T60" fmla="*/ 40 w 896"/>
                <a:gd name="T61" fmla="*/ 183 h 351"/>
                <a:gd name="T62" fmla="*/ 20 w 896"/>
                <a:gd name="T63" fmla="*/ 229 h 351"/>
                <a:gd name="T64" fmla="*/ 6 w 896"/>
                <a:gd name="T65" fmla="*/ 278 h 351"/>
                <a:gd name="T66" fmla="*/ 0 w 896"/>
                <a:gd name="T67" fmla="*/ 329 h 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96" h="351">
                  <a:moveTo>
                    <a:pt x="891" y="351"/>
                  </a:moveTo>
                  <a:lnTo>
                    <a:pt x="891" y="351"/>
                  </a:lnTo>
                  <a:lnTo>
                    <a:pt x="893" y="348"/>
                  </a:lnTo>
                  <a:lnTo>
                    <a:pt x="895" y="345"/>
                  </a:lnTo>
                  <a:lnTo>
                    <a:pt x="896" y="341"/>
                  </a:lnTo>
                  <a:lnTo>
                    <a:pt x="896" y="337"/>
                  </a:lnTo>
                  <a:lnTo>
                    <a:pt x="896" y="337"/>
                  </a:lnTo>
                  <a:lnTo>
                    <a:pt x="894" y="312"/>
                  </a:lnTo>
                  <a:lnTo>
                    <a:pt x="890" y="287"/>
                  </a:lnTo>
                  <a:lnTo>
                    <a:pt x="885" y="262"/>
                  </a:lnTo>
                  <a:lnTo>
                    <a:pt x="878" y="238"/>
                  </a:lnTo>
                  <a:lnTo>
                    <a:pt x="869" y="214"/>
                  </a:lnTo>
                  <a:lnTo>
                    <a:pt x="859" y="191"/>
                  </a:lnTo>
                  <a:lnTo>
                    <a:pt x="848" y="168"/>
                  </a:lnTo>
                  <a:lnTo>
                    <a:pt x="834" y="147"/>
                  </a:lnTo>
                  <a:lnTo>
                    <a:pt x="818" y="126"/>
                  </a:lnTo>
                  <a:lnTo>
                    <a:pt x="802" y="105"/>
                  </a:lnTo>
                  <a:lnTo>
                    <a:pt x="784" y="87"/>
                  </a:lnTo>
                  <a:lnTo>
                    <a:pt x="765" y="69"/>
                  </a:lnTo>
                  <a:lnTo>
                    <a:pt x="745" y="51"/>
                  </a:lnTo>
                  <a:lnTo>
                    <a:pt x="723" y="36"/>
                  </a:lnTo>
                  <a:lnTo>
                    <a:pt x="700" y="20"/>
                  </a:lnTo>
                  <a:lnTo>
                    <a:pt x="676" y="6"/>
                  </a:lnTo>
                  <a:lnTo>
                    <a:pt x="676" y="6"/>
                  </a:lnTo>
                  <a:lnTo>
                    <a:pt x="671" y="4"/>
                  </a:lnTo>
                  <a:lnTo>
                    <a:pt x="666" y="4"/>
                  </a:lnTo>
                  <a:lnTo>
                    <a:pt x="660" y="5"/>
                  </a:lnTo>
                  <a:lnTo>
                    <a:pt x="655" y="7"/>
                  </a:lnTo>
                  <a:lnTo>
                    <a:pt x="655" y="7"/>
                  </a:lnTo>
                  <a:lnTo>
                    <a:pt x="634" y="21"/>
                  </a:lnTo>
                  <a:lnTo>
                    <a:pt x="611" y="33"/>
                  </a:lnTo>
                  <a:lnTo>
                    <a:pt x="587" y="43"/>
                  </a:lnTo>
                  <a:lnTo>
                    <a:pt x="563" y="52"/>
                  </a:lnTo>
                  <a:lnTo>
                    <a:pt x="537" y="58"/>
                  </a:lnTo>
                  <a:lnTo>
                    <a:pt x="509" y="64"/>
                  </a:lnTo>
                  <a:lnTo>
                    <a:pt x="482" y="66"/>
                  </a:lnTo>
                  <a:lnTo>
                    <a:pt x="455" y="67"/>
                  </a:lnTo>
                  <a:lnTo>
                    <a:pt x="455" y="67"/>
                  </a:lnTo>
                  <a:lnTo>
                    <a:pt x="426" y="66"/>
                  </a:lnTo>
                  <a:lnTo>
                    <a:pt x="398" y="63"/>
                  </a:lnTo>
                  <a:lnTo>
                    <a:pt x="371" y="57"/>
                  </a:lnTo>
                  <a:lnTo>
                    <a:pt x="344" y="51"/>
                  </a:lnTo>
                  <a:lnTo>
                    <a:pt x="318" y="42"/>
                  </a:lnTo>
                  <a:lnTo>
                    <a:pt x="294" y="30"/>
                  </a:lnTo>
                  <a:lnTo>
                    <a:pt x="270" y="18"/>
                  </a:lnTo>
                  <a:lnTo>
                    <a:pt x="249" y="3"/>
                  </a:lnTo>
                  <a:lnTo>
                    <a:pt x="249" y="3"/>
                  </a:lnTo>
                  <a:lnTo>
                    <a:pt x="244" y="1"/>
                  </a:lnTo>
                  <a:lnTo>
                    <a:pt x="239" y="0"/>
                  </a:lnTo>
                  <a:lnTo>
                    <a:pt x="234" y="0"/>
                  </a:lnTo>
                  <a:lnTo>
                    <a:pt x="229" y="2"/>
                  </a:lnTo>
                  <a:lnTo>
                    <a:pt x="229" y="2"/>
                  </a:lnTo>
                  <a:lnTo>
                    <a:pt x="204" y="15"/>
                  </a:lnTo>
                  <a:lnTo>
                    <a:pt x="180" y="29"/>
                  </a:lnTo>
                  <a:lnTo>
                    <a:pt x="158" y="45"/>
                  </a:lnTo>
                  <a:lnTo>
                    <a:pt x="137" y="63"/>
                  </a:lnTo>
                  <a:lnTo>
                    <a:pt x="117" y="80"/>
                  </a:lnTo>
                  <a:lnTo>
                    <a:pt x="99" y="99"/>
                  </a:lnTo>
                  <a:lnTo>
                    <a:pt x="82" y="119"/>
                  </a:lnTo>
                  <a:lnTo>
                    <a:pt x="66" y="140"/>
                  </a:lnTo>
                  <a:lnTo>
                    <a:pt x="53" y="161"/>
                  </a:lnTo>
                  <a:lnTo>
                    <a:pt x="40" y="183"/>
                  </a:lnTo>
                  <a:lnTo>
                    <a:pt x="29" y="206"/>
                  </a:lnTo>
                  <a:lnTo>
                    <a:pt x="20" y="229"/>
                  </a:lnTo>
                  <a:lnTo>
                    <a:pt x="12" y="254"/>
                  </a:lnTo>
                  <a:lnTo>
                    <a:pt x="6" y="278"/>
                  </a:lnTo>
                  <a:lnTo>
                    <a:pt x="2" y="304"/>
                  </a:lnTo>
                  <a:lnTo>
                    <a:pt x="0" y="329"/>
                  </a:lnTo>
                </a:path>
              </a:pathLst>
            </a:custGeom>
            <a:grpFill/>
            <a:ln w="28575">
              <a:solidFill>
                <a:schemeClr val="bg1"/>
              </a:solidFill>
              <a:prstDash val="solid"/>
              <a:round/>
              <a:headEnd/>
              <a:tailEnd/>
            </a:ln>
          </p:spPr>
          <p:txBody>
            <a:bodyPr/>
            <a:lstStyle/>
            <a:p>
              <a:pPr defTabSz="1218987" eaLnBrk="1" fontAlgn="auto" hangingPunct="1">
                <a:spcBef>
                  <a:spcPts val="0"/>
                </a:spcBef>
                <a:spcAft>
                  <a:spcPts val="0"/>
                </a:spcAft>
                <a:defRPr/>
              </a:pPr>
              <a:endParaRPr lang="en-US" sz="2400">
                <a:solidFill>
                  <a:schemeClr val="tx1">
                    <a:lumMod val="90000"/>
                    <a:lumOff val="10000"/>
                  </a:schemeClr>
                </a:solidFill>
                <a:latin typeface="Arial" panose="020B0604020202020204"/>
                <a:ea typeface="+mn-ea"/>
              </a:endParaRPr>
            </a:p>
          </p:txBody>
        </p:sp>
        <p:sp>
          <p:nvSpPr>
            <p:cNvPr id="68" name="Line 8">
              <a:extLst>
                <a:ext uri="{FF2B5EF4-FFF2-40B4-BE49-F238E27FC236}">
                  <a16:creationId xmlns:a16="http://schemas.microsoft.com/office/drawing/2014/main" id="{4EF8A4AE-0C09-C4A2-B40F-83872B18DFC7}"/>
                </a:ext>
              </a:extLst>
            </p:cNvPr>
            <p:cNvSpPr>
              <a:spLocks noChangeShapeType="1"/>
            </p:cNvSpPr>
            <p:nvPr/>
          </p:nvSpPr>
          <p:spPr bwMode="auto">
            <a:xfrm>
              <a:off x="3325813" y="5087938"/>
              <a:ext cx="244475" cy="0"/>
            </a:xfrm>
            <a:prstGeom prst="line">
              <a:avLst/>
            </a:prstGeom>
            <a:grpFill/>
            <a:ln w="28575">
              <a:solidFill>
                <a:schemeClr val="bg1"/>
              </a:solidFill>
              <a:prstDash val="solid"/>
              <a:round/>
              <a:headEnd/>
              <a:tailEnd/>
            </a:ln>
          </p:spPr>
          <p:txBody>
            <a:bodyPr/>
            <a:lstStyle/>
            <a:p>
              <a:pPr defTabSz="1218987" eaLnBrk="1" fontAlgn="auto" hangingPunct="1">
                <a:spcBef>
                  <a:spcPts val="0"/>
                </a:spcBef>
                <a:spcAft>
                  <a:spcPts val="0"/>
                </a:spcAft>
                <a:defRPr/>
              </a:pPr>
              <a:endParaRPr lang="en-US" sz="2400">
                <a:solidFill>
                  <a:schemeClr val="tx1">
                    <a:lumMod val="90000"/>
                    <a:lumOff val="10000"/>
                  </a:schemeClr>
                </a:solidFill>
                <a:latin typeface="Arial" panose="020B0604020202020204"/>
                <a:ea typeface="+mn-ea"/>
              </a:endParaRPr>
            </a:p>
          </p:txBody>
        </p:sp>
        <p:sp>
          <p:nvSpPr>
            <p:cNvPr id="69" name="Line 9">
              <a:extLst>
                <a:ext uri="{FF2B5EF4-FFF2-40B4-BE49-F238E27FC236}">
                  <a16:creationId xmlns:a16="http://schemas.microsoft.com/office/drawing/2014/main" id="{4826F5C7-F5D9-5E82-5B5A-9468BDA8D764}"/>
                </a:ext>
              </a:extLst>
            </p:cNvPr>
            <p:cNvSpPr>
              <a:spLocks noChangeShapeType="1"/>
            </p:cNvSpPr>
            <p:nvPr/>
          </p:nvSpPr>
          <p:spPr bwMode="auto">
            <a:xfrm>
              <a:off x="3325813" y="5149850"/>
              <a:ext cx="244475" cy="0"/>
            </a:xfrm>
            <a:prstGeom prst="line">
              <a:avLst/>
            </a:prstGeom>
            <a:grpFill/>
            <a:ln w="28575">
              <a:solidFill>
                <a:schemeClr val="bg1"/>
              </a:solidFill>
              <a:prstDash val="solid"/>
              <a:round/>
              <a:headEnd/>
              <a:tailEnd/>
            </a:ln>
          </p:spPr>
          <p:txBody>
            <a:bodyPr/>
            <a:lstStyle/>
            <a:p>
              <a:pPr defTabSz="1218987" eaLnBrk="1" fontAlgn="auto" hangingPunct="1">
                <a:spcBef>
                  <a:spcPts val="0"/>
                </a:spcBef>
                <a:spcAft>
                  <a:spcPts val="0"/>
                </a:spcAft>
                <a:defRPr/>
              </a:pPr>
              <a:endParaRPr lang="en-US" sz="2400">
                <a:solidFill>
                  <a:schemeClr val="tx1">
                    <a:lumMod val="90000"/>
                    <a:lumOff val="10000"/>
                  </a:schemeClr>
                </a:solidFill>
                <a:latin typeface="Arial" panose="020B0604020202020204"/>
                <a:ea typeface="+mn-ea"/>
              </a:endParaRPr>
            </a:p>
          </p:txBody>
        </p:sp>
        <p:sp>
          <p:nvSpPr>
            <p:cNvPr id="70" name="Line 10">
              <a:extLst>
                <a:ext uri="{FF2B5EF4-FFF2-40B4-BE49-F238E27FC236}">
                  <a16:creationId xmlns:a16="http://schemas.microsoft.com/office/drawing/2014/main" id="{41500D65-C553-AA16-7316-7925AC649AC1}"/>
                </a:ext>
              </a:extLst>
            </p:cNvPr>
            <p:cNvSpPr>
              <a:spLocks noChangeShapeType="1"/>
            </p:cNvSpPr>
            <p:nvPr/>
          </p:nvSpPr>
          <p:spPr bwMode="auto">
            <a:xfrm>
              <a:off x="3325813" y="5211763"/>
              <a:ext cx="244475" cy="0"/>
            </a:xfrm>
            <a:prstGeom prst="line">
              <a:avLst/>
            </a:prstGeom>
            <a:grpFill/>
            <a:ln w="28575">
              <a:solidFill>
                <a:schemeClr val="bg1"/>
              </a:solidFill>
              <a:prstDash val="solid"/>
              <a:round/>
              <a:headEnd/>
              <a:tailEnd/>
            </a:ln>
          </p:spPr>
          <p:txBody>
            <a:bodyPr/>
            <a:lstStyle/>
            <a:p>
              <a:pPr defTabSz="1218987" eaLnBrk="1" fontAlgn="auto" hangingPunct="1">
                <a:spcBef>
                  <a:spcPts val="0"/>
                </a:spcBef>
                <a:spcAft>
                  <a:spcPts val="0"/>
                </a:spcAft>
                <a:defRPr/>
              </a:pPr>
              <a:endParaRPr lang="en-US" sz="2400">
                <a:solidFill>
                  <a:schemeClr val="tx1">
                    <a:lumMod val="90000"/>
                    <a:lumOff val="10000"/>
                  </a:schemeClr>
                </a:solidFill>
                <a:latin typeface="Arial" panose="020B0604020202020204"/>
                <a:ea typeface="+mn-ea"/>
              </a:endParaRPr>
            </a:p>
          </p:txBody>
        </p:sp>
        <p:sp>
          <p:nvSpPr>
            <p:cNvPr id="71" name="Freeform 11">
              <a:extLst>
                <a:ext uri="{FF2B5EF4-FFF2-40B4-BE49-F238E27FC236}">
                  <a16:creationId xmlns:a16="http://schemas.microsoft.com/office/drawing/2014/main" id="{DC32ACEE-9FC6-23E4-1A92-58EFD26FF93F}"/>
                </a:ext>
              </a:extLst>
            </p:cNvPr>
            <p:cNvSpPr>
              <a:spLocks/>
            </p:cNvSpPr>
            <p:nvPr/>
          </p:nvSpPr>
          <p:spPr bwMode="auto">
            <a:xfrm>
              <a:off x="2935288" y="4959350"/>
              <a:ext cx="696913" cy="379413"/>
            </a:xfrm>
            <a:custGeom>
              <a:avLst/>
              <a:gdLst>
                <a:gd name="T0" fmla="*/ 106 w 2194"/>
                <a:gd name="T1" fmla="*/ 0 h 1195"/>
                <a:gd name="T2" fmla="*/ 84 w 2194"/>
                <a:gd name="T3" fmla="*/ 3 h 1195"/>
                <a:gd name="T4" fmla="*/ 64 w 2194"/>
                <a:gd name="T5" fmla="*/ 8 h 1195"/>
                <a:gd name="T6" fmla="*/ 47 w 2194"/>
                <a:gd name="T7" fmla="*/ 19 h 1195"/>
                <a:gd name="T8" fmla="*/ 31 w 2194"/>
                <a:gd name="T9" fmla="*/ 31 h 1195"/>
                <a:gd name="T10" fmla="*/ 17 w 2194"/>
                <a:gd name="T11" fmla="*/ 48 h 1195"/>
                <a:gd name="T12" fmla="*/ 8 w 2194"/>
                <a:gd name="T13" fmla="*/ 66 h 1195"/>
                <a:gd name="T14" fmla="*/ 2 w 2194"/>
                <a:gd name="T15" fmla="*/ 85 h 1195"/>
                <a:gd name="T16" fmla="*/ 0 w 2194"/>
                <a:gd name="T17" fmla="*/ 107 h 1195"/>
                <a:gd name="T18" fmla="*/ 0 w 2194"/>
                <a:gd name="T19" fmla="*/ 1088 h 1195"/>
                <a:gd name="T20" fmla="*/ 2 w 2194"/>
                <a:gd name="T21" fmla="*/ 1109 h 1195"/>
                <a:gd name="T22" fmla="*/ 8 w 2194"/>
                <a:gd name="T23" fmla="*/ 1129 h 1195"/>
                <a:gd name="T24" fmla="*/ 17 w 2194"/>
                <a:gd name="T25" fmla="*/ 1148 h 1195"/>
                <a:gd name="T26" fmla="*/ 31 w 2194"/>
                <a:gd name="T27" fmla="*/ 1163 h 1195"/>
                <a:gd name="T28" fmla="*/ 47 w 2194"/>
                <a:gd name="T29" fmla="*/ 1176 h 1195"/>
                <a:gd name="T30" fmla="*/ 64 w 2194"/>
                <a:gd name="T31" fmla="*/ 1186 h 1195"/>
                <a:gd name="T32" fmla="*/ 84 w 2194"/>
                <a:gd name="T33" fmla="*/ 1193 h 1195"/>
                <a:gd name="T34" fmla="*/ 106 w 2194"/>
                <a:gd name="T35" fmla="*/ 1195 h 1195"/>
                <a:gd name="T36" fmla="*/ 2088 w 2194"/>
                <a:gd name="T37" fmla="*/ 1195 h 1195"/>
                <a:gd name="T38" fmla="*/ 2110 w 2194"/>
                <a:gd name="T39" fmla="*/ 1193 h 1195"/>
                <a:gd name="T40" fmla="*/ 2130 w 2194"/>
                <a:gd name="T41" fmla="*/ 1186 h 1195"/>
                <a:gd name="T42" fmla="*/ 2148 w 2194"/>
                <a:gd name="T43" fmla="*/ 1176 h 1195"/>
                <a:gd name="T44" fmla="*/ 2163 w 2194"/>
                <a:gd name="T45" fmla="*/ 1163 h 1195"/>
                <a:gd name="T46" fmla="*/ 2177 w 2194"/>
                <a:gd name="T47" fmla="*/ 1148 h 1195"/>
                <a:gd name="T48" fmla="*/ 2186 w 2194"/>
                <a:gd name="T49" fmla="*/ 1129 h 1195"/>
                <a:gd name="T50" fmla="*/ 2192 w 2194"/>
                <a:gd name="T51" fmla="*/ 1109 h 1195"/>
                <a:gd name="T52" fmla="*/ 2194 w 2194"/>
                <a:gd name="T53" fmla="*/ 1088 h 1195"/>
                <a:gd name="T54" fmla="*/ 2194 w 2194"/>
                <a:gd name="T55" fmla="*/ 107 h 1195"/>
                <a:gd name="T56" fmla="*/ 2192 w 2194"/>
                <a:gd name="T57" fmla="*/ 85 h 1195"/>
                <a:gd name="T58" fmla="*/ 2186 w 2194"/>
                <a:gd name="T59" fmla="*/ 66 h 1195"/>
                <a:gd name="T60" fmla="*/ 2177 w 2194"/>
                <a:gd name="T61" fmla="*/ 48 h 1195"/>
                <a:gd name="T62" fmla="*/ 2163 w 2194"/>
                <a:gd name="T63" fmla="*/ 31 h 1195"/>
                <a:gd name="T64" fmla="*/ 2148 w 2194"/>
                <a:gd name="T65" fmla="*/ 19 h 1195"/>
                <a:gd name="T66" fmla="*/ 2130 w 2194"/>
                <a:gd name="T67" fmla="*/ 8 h 1195"/>
                <a:gd name="T68" fmla="*/ 2110 w 2194"/>
                <a:gd name="T69" fmla="*/ 3 h 1195"/>
                <a:gd name="T70" fmla="*/ 2088 w 2194"/>
                <a:gd name="T71" fmla="*/ 0 h 1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194" h="1195">
                  <a:moveTo>
                    <a:pt x="106" y="0"/>
                  </a:moveTo>
                  <a:lnTo>
                    <a:pt x="106" y="0"/>
                  </a:lnTo>
                  <a:lnTo>
                    <a:pt x="94" y="1"/>
                  </a:lnTo>
                  <a:lnTo>
                    <a:pt x="84" y="3"/>
                  </a:lnTo>
                  <a:lnTo>
                    <a:pt x="75" y="5"/>
                  </a:lnTo>
                  <a:lnTo>
                    <a:pt x="64" y="8"/>
                  </a:lnTo>
                  <a:lnTo>
                    <a:pt x="55" y="13"/>
                  </a:lnTo>
                  <a:lnTo>
                    <a:pt x="47" y="19"/>
                  </a:lnTo>
                  <a:lnTo>
                    <a:pt x="38" y="25"/>
                  </a:lnTo>
                  <a:lnTo>
                    <a:pt x="31" y="31"/>
                  </a:lnTo>
                  <a:lnTo>
                    <a:pt x="24" y="39"/>
                  </a:lnTo>
                  <a:lnTo>
                    <a:pt x="17" y="48"/>
                  </a:lnTo>
                  <a:lnTo>
                    <a:pt x="12" y="56"/>
                  </a:lnTo>
                  <a:lnTo>
                    <a:pt x="8" y="66"/>
                  </a:lnTo>
                  <a:lnTo>
                    <a:pt x="4" y="75"/>
                  </a:lnTo>
                  <a:lnTo>
                    <a:pt x="2" y="85"/>
                  </a:lnTo>
                  <a:lnTo>
                    <a:pt x="0" y="96"/>
                  </a:lnTo>
                  <a:lnTo>
                    <a:pt x="0" y="107"/>
                  </a:lnTo>
                  <a:lnTo>
                    <a:pt x="0" y="1088"/>
                  </a:lnTo>
                  <a:lnTo>
                    <a:pt x="0" y="1088"/>
                  </a:lnTo>
                  <a:lnTo>
                    <a:pt x="0" y="1099"/>
                  </a:lnTo>
                  <a:lnTo>
                    <a:pt x="2" y="1109"/>
                  </a:lnTo>
                  <a:lnTo>
                    <a:pt x="4" y="1120"/>
                  </a:lnTo>
                  <a:lnTo>
                    <a:pt x="8" y="1129"/>
                  </a:lnTo>
                  <a:lnTo>
                    <a:pt x="12" y="1138"/>
                  </a:lnTo>
                  <a:lnTo>
                    <a:pt x="17" y="1148"/>
                  </a:lnTo>
                  <a:lnTo>
                    <a:pt x="24" y="1156"/>
                  </a:lnTo>
                  <a:lnTo>
                    <a:pt x="31" y="1163"/>
                  </a:lnTo>
                  <a:lnTo>
                    <a:pt x="38" y="1170"/>
                  </a:lnTo>
                  <a:lnTo>
                    <a:pt x="47" y="1176"/>
                  </a:lnTo>
                  <a:lnTo>
                    <a:pt x="55" y="1181"/>
                  </a:lnTo>
                  <a:lnTo>
                    <a:pt x="64" y="1186"/>
                  </a:lnTo>
                  <a:lnTo>
                    <a:pt x="75" y="1189"/>
                  </a:lnTo>
                  <a:lnTo>
                    <a:pt x="84" y="1193"/>
                  </a:lnTo>
                  <a:lnTo>
                    <a:pt x="94" y="1194"/>
                  </a:lnTo>
                  <a:lnTo>
                    <a:pt x="106" y="1195"/>
                  </a:lnTo>
                  <a:lnTo>
                    <a:pt x="2088" y="1195"/>
                  </a:lnTo>
                  <a:lnTo>
                    <a:pt x="2088" y="1195"/>
                  </a:lnTo>
                  <a:lnTo>
                    <a:pt x="2100" y="1194"/>
                  </a:lnTo>
                  <a:lnTo>
                    <a:pt x="2110" y="1193"/>
                  </a:lnTo>
                  <a:lnTo>
                    <a:pt x="2121" y="1189"/>
                  </a:lnTo>
                  <a:lnTo>
                    <a:pt x="2130" y="1186"/>
                  </a:lnTo>
                  <a:lnTo>
                    <a:pt x="2139" y="1181"/>
                  </a:lnTo>
                  <a:lnTo>
                    <a:pt x="2148" y="1176"/>
                  </a:lnTo>
                  <a:lnTo>
                    <a:pt x="2156" y="1170"/>
                  </a:lnTo>
                  <a:lnTo>
                    <a:pt x="2163" y="1163"/>
                  </a:lnTo>
                  <a:lnTo>
                    <a:pt x="2171" y="1156"/>
                  </a:lnTo>
                  <a:lnTo>
                    <a:pt x="2177" y="1148"/>
                  </a:lnTo>
                  <a:lnTo>
                    <a:pt x="2182" y="1138"/>
                  </a:lnTo>
                  <a:lnTo>
                    <a:pt x="2186" y="1129"/>
                  </a:lnTo>
                  <a:lnTo>
                    <a:pt x="2190" y="1120"/>
                  </a:lnTo>
                  <a:lnTo>
                    <a:pt x="2192" y="1109"/>
                  </a:lnTo>
                  <a:lnTo>
                    <a:pt x="2194" y="1099"/>
                  </a:lnTo>
                  <a:lnTo>
                    <a:pt x="2194" y="1088"/>
                  </a:lnTo>
                  <a:lnTo>
                    <a:pt x="2194" y="107"/>
                  </a:lnTo>
                  <a:lnTo>
                    <a:pt x="2194" y="107"/>
                  </a:lnTo>
                  <a:lnTo>
                    <a:pt x="2194" y="96"/>
                  </a:lnTo>
                  <a:lnTo>
                    <a:pt x="2192" y="85"/>
                  </a:lnTo>
                  <a:lnTo>
                    <a:pt x="2190" y="75"/>
                  </a:lnTo>
                  <a:lnTo>
                    <a:pt x="2186" y="66"/>
                  </a:lnTo>
                  <a:lnTo>
                    <a:pt x="2182" y="56"/>
                  </a:lnTo>
                  <a:lnTo>
                    <a:pt x="2177" y="48"/>
                  </a:lnTo>
                  <a:lnTo>
                    <a:pt x="2171" y="39"/>
                  </a:lnTo>
                  <a:lnTo>
                    <a:pt x="2163" y="31"/>
                  </a:lnTo>
                  <a:lnTo>
                    <a:pt x="2156" y="25"/>
                  </a:lnTo>
                  <a:lnTo>
                    <a:pt x="2148" y="19"/>
                  </a:lnTo>
                  <a:lnTo>
                    <a:pt x="2139" y="13"/>
                  </a:lnTo>
                  <a:lnTo>
                    <a:pt x="2130" y="8"/>
                  </a:lnTo>
                  <a:lnTo>
                    <a:pt x="2121" y="5"/>
                  </a:lnTo>
                  <a:lnTo>
                    <a:pt x="2110" y="3"/>
                  </a:lnTo>
                  <a:lnTo>
                    <a:pt x="2100" y="1"/>
                  </a:lnTo>
                  <a:lnTo>
                    <a:pt x="2088" y="0"/>
                  </a:lnTo>
                  <a:lnTo>
                    <a:pt x="106" y="0"/>
                  </a:lnTo>
                  <a:close/>
                </a:path>
              </a:pathLst>
            </a:custGeom>
            <a:grpFill/>
            <a:ln w="28575">
              <a:solidFill>
                <a:schemeClr val="bg1"/>
              </a:solidFill>
              <a:prstDash val="solid"/>
              <a:round/>
              <a:headEnd/>
              <a:tailEnd/>
            </a:ln>
          </p:spPr>
          <p:txBody>
            <a:bodyPr/>
            <a:lstStyle/>
            <a:p>
              <a:pPr defTabSz="1218987" eaLnBrk="1" fontAlgn="auto" hangingPunct="1">
                <a:spcBef>
                  <a:spcPts val="0"/>
                </a:spcBef>
                <a:spcAft>
                  <a:spcPts val="0"/>
                </a:spcAft>
                <a:defRPr/>
              </a:pPr>
              <a:endParaRPr lang="en-US" sz="2400">
                <a:solidFill>
                  <a:schemeClr val="tx1">
                    <a:lumMod val="90000"/>
                    <a:lumOff val="10000"/>
                  </a:schemeClr>
                </a:solidFill>
                <a:latin typeface="Arial" panose="020B0604020202020204"/>
                <a:ea typeface="+mn-ea"/>
              </a:endParaRPr>
            </a:p>
          </p:txBody>
        </p:sp>
      </p:grpSp>
      <p:grpSp>
        <p:nvGrpSpPr>
          <p:cNvPr id="72" name="Group 71">
            <a:extLst>
              <a:ext uri="{FF2B5EF4-FFF2-40B4-BE49-F238E27FC236}">
                <a16:creationId xmlns:a16="http://schemas.microsoft.com/office/drawing/2014/main" id="{B7B12C10-21B0-9079-7591-4D2C61AF9DE8}"/>
              </a:ext>
            </a:extLst>
          </p:cNvPr>
          <p:cNvGrpSpPr>
            <a:grpSpLocks/>
          </p:cNvGrpSpPr>
          <p:nvPr/>
        </p:nvGrpSpPr>
        <p:grpSpPr>
          <a:xfrm>
            <a:off x="7097441" y="2411542"/>
            <a:ext cx="469598" cy="417255"/>
            <a:chOff x="5226051" y="3332163"/>
            <a:chExt cx="498475" cy="442912"/>
          </a:xfrm>
          <a:noFill/>
        </p:grpSpPr>
        <p:sp>
          <p:nvSpPr>
            <p:cNvPr id="74" name="Freeform 6">
              <a:extLst>
                <a:ext uri="{FF2B5EF4-FFF2-40B4-BE49-F238E27FC236}">
                  <a16:creationId xmlns:a16="http://schemas.microsoft.com/office/drawing/2014/main" id="{BC3083E8-10F0-2880-BDEF-35808EA95D34}"/>
                </a:ext>
              </a:extLst>
            </p:cNvPr>
            <p:cNvSpPr>
              <a:spLocks/>
            </p:cNvSpPr>
            <p:nvPr/>
          </p:nvSpPr>
          <p:spPr bwMode="auto">
            <a:xfrm>
              <a:off x="5226051" y="3332163"/>
              <a:ext cx="174625" cy="174625"/>
            </a:xfrm>
            <a:custGeom>
              <a:avLst/>
              <a:gdLst>
                <a:gd name="T0" fmla="*/ 548 w 548"/>
                <a:gd name="T1" fmla="*/ 490 h 549"/>
                <a:gd name="T2" fmla="*/ 548 w 548"/>
                <a:gd name="T3" fmla="*/ 490 h 549"/>
                <a:gd name="T4" fmla="*/ 544 w 548"/>
                <a:gd name="T5" fmla="*/ 513 h 549"/>
                <a:gd name="T6" fmla="*/ 531 w 548"/>
                <a:gd name="T7" fmla="*/ 531 h 549"/>
                <a:gd name="T8" fmla="*/ 515 w 548"/>
                <a:gd name="T9" fmla="*/ 545 h 549"/>
                <a:gd name="T10" fmla="*/ 490 w 548"/>
                <a:gd name="T11" fmla="*/ 549 h 549"/>
                <a:gd name="T12" fmla="*/ 58 w 548"/>
                <a:gd name="T13" fmla="*/ 549 h 549"/>
                <a:gd name="T14" fmla="*/ 38 w 548"/>
                <a:gd name="T15" fmla="*/ 545 h 549"/>
                <a:gd name="T16" fmla="*/ 17 w 548"/>
                <a:gd name="T17" fmla="*/ 531 h 549"/>
                <a:gd name="T18" fmla="*/ 8 w 548"/>
                <a:gd name="T19" fmla="*/ 513 h 549"/>
                <a:gd name="T20" fmla="*/ 0 w 548"/>
                <a:gd name="T21" fmla="*/ 490 h 549"/>
                <a:gd name="T22" fmla="*/ 0 w 548"/>
                <a:gd name="T23" fmla="*/ 60 h 549"/>
                <a:gd name="T24" fmla="*/ 8 w 548"/>
                <a:gd name="T25" fmla="*/ 37 h 549"/>
                <a:gd name="T26" fmla="*/ 17 w 548"/>
                <a:gd name="T27" fmla="*/ 18 h 549"/>
                <a:gd name="T28" fmla="*/ 38 w 548"/>
                <a:gd name="T29" fmla="*/ 4 h 549"/>
                <a:gd name="T30" fmla="*/ 58 w 548"/>
                <a:gd name="T31" fmla="*/ 0 h 549"/>
                <a:gd name="T32" fmla="*/ 490 w 548"/>
                <a:gd name="T33" fmla="*/ 0 h 549"/>
                <a:gd name="T34" fmla="*/ 515 w 548"/>
                <a:gd name="T35" fmla="*/ 4 h 549"/>
                <a:gd name="T36" fmla="*/ 531 w 548"/>
                <a:gd name="T37" fmla="*/ 18 h 549"/>
                <a:gd name="T38" fmla="*/ 544 w 548"/>
                <a:gd name="T39" fmla="*/ 37 h 549"/>
                <a:gd name="T40" fmla="*/ 548 w 548"/>
                <a:gd name="T41" fmla="*/ 60 h 549"/>
                <a:gd name="T42" fmla="*/ 548 w 548"/>
                <a:gd name="T43" fmla="*/ 490 h 5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48" h="549">
                  <a:moveTo>
                    <a:pt x="548" y="490"/>
                  </a:moveTo>
                  <a:lnTo>
                    <a:pt x="548" y="490"/>
                  </a:lnTo>
                  <a:lnTo>
                    <a:pt x="544" y="513"/>
                  </a:lnTo>
                  <a:lnTo>
                    <a:pt x="531" y="531"/>
                  </a:lnTo>
                  <a:lnTo>
                    <a:pt x="515" y="545"/>
                  </a:lnTo>
                  <a:lnTo>
                    <a:pt x="490" y="549"/>
                  </a:lnTo>
                  <a:lnTo>
                    <a:pt x="58" y="549"/>
                  </a:lnTo>
                  <a:lnTo>
                    <a:pt x="38" y="545"/>
                  </a:lnTo>
                  <a:lnTo>
                    <a:pt x="17" y="531"/>
                  </a:lnTo>
                  <a:lnTo>
                    <a:pt x="8" y="513"/>
                  </a:lnTo>
                  <a:lnTo>
                    <a:pt x="0" y="490"/>
                  </a:lnTo>
                  <a:lnTo>
                    <a:pt x="0" y="60"/>
                  </a:lnTo>
                  <a:lnTo>
                    <a:pt x="8" y="37"/>
                  </a:lnTo>
                  <a:lnTo>
                    <a:pt x="17" y="18"/>
                  </a:lnTo>
                  <a:lnTo>
                    <a:pt x="38" y="4"/>
                  </a:lnTo>
                  <a:lnTo>
                    <a:pt x="58" y="0"/>
                  </a:lnTo>
                  <a:lnTo>
                    <a:pt x="490" y="0"/>
                  </a:lnTo>
                  <a:lnTo>
                    <a:pt x="515" y="4"/>
                  </a:lnTo>
                  <a:lnTo>
                    <a:pt x="531" y="18"/>
                  </a:lnTo>
                  <a:lnTo>
                    <a:pt x="544" y="37"/>
                  </a:lnTo>
                  <a:lnTo>
                    <a:pt x="548" y="60"/>
                  </a:lnTo>
                  <a:lnTo>
                    <a:pt x="548" y="490"/>
                  </a:lnTo>
                  <a:close/>
                </a:path>
              </a:pathLst>
            </a:custGeom>
            <a:grpFill/>
            <a:ln w="19050">
              <a:solidFill>
                <a:schemeClr val="bg1"/>
              </a:solidFill>
              <a:prstDash val="solid"/>
              <a:round/>
              <a:headEnd/>
              <a:tailEnd/>
            </a:ln>
          </p:spPr>
          <p:txBody>
            <a:bodyPr/>
            <a:lstStyle/>
            <a:p>
              <a:pPr defTabSz="1218987" eaLnBrk="1" fontAlgn="auto" hangingPunct="1">
                <a:spcBef>
                  <a:spcPts val="0"/>
                </a:spcBef>
                <a:spcAft>
                  <a:spcPts val="0"/>
                </a:spcAft>
                <a:defRPr/>
              </a:pPr>
              <a:endParaRPr lang="en-US" sz="2400">
                <a:solidFill>
                  <a:schemeClr val="accent4"/>
                </a:solidFill>
                <a:latin typeface="Arial" panose="020B0604020202020204"/>
                <a:ea typeface="+mn-ea"/>
              </a:endParaRPr>
            </a:p>
          </p:txBody>
        </p:sp>
        <p:sp>
          <p:nvSpPr>
            <p:cNvPr id="75" name="Line 7">
              <a:extLst>
                <a:ext uri="{FF2B5EF4-FFF2-40B4-BE49-F238E27FC236}">
                  <a16:creationId xmlns:a16="http://schemas.microsoft.com/office/drawing/2014/main" id="{48B56C2D-6269-CB61-FA7A-B6A75C54D0B7}"/>
                </a:ext>
              </a:extLst>
            </p:cNvPr>
            <p:cNvSpPr>
              <a:spLocks noChangeShapeType="1"/>
            </p:cNvSpPr>
            <p:nvPr/>
          </p:nvSpPr>
          <p:spPr bwMode="auto">
            <a:xfrm>
              <a:off x="5473701" y="3344863"/>
              <a:ext cx="250825" cy="0"/>
            </a:xfrm>
            <a:prstGeom prst="line">
              <a:avLst/>
            </a:prstGeom>
            <a:grpFill/>
            <a:ln w="19050">
              <a:solidFill>
                <a:schemeClr val="bg1"/>
              </a:solidFill>
              <a:prstDash val="solid"/>
              <a:round/>
              <a:headEnd/>
              <a:tailEnd/>
            </a:ln>
          </p:spPr>
          <p:txBody>
            <a:bodyPr/>
            <a:lstStyle/>
            <a:p>
              <a:pPr defTabSz="1218987" eaLnBrk="1" fontAlgn="auto" hangingPunct="1">
                <a:spcBef>
                  <a:spcPts val="0"/>
                </a:spcBef>
                <a:spcAft>
                  <a:spcPts val="0"/>
                </a:spcAft>
                <a:defRPr/>
              </a:pPr>
              <a:endParaRPr lang="en-US" sz="2400">
                <a:solidFill>
                  <a:schemeClr val="accent4"/>
                </a:solidFill>
                <a:latin typeface="Arial" panose="020B0604020202020204"/>
                <a:ea typeface="+mn-ea"/>
              </a:endParaRPr>
            </a:p>
          </p:txBody>
        </p:sp>
        <p:sp>
          <p:nvSpPr>
            <p:cNvPr id="76" name="Line 8">
              <a:extLst>
                <a:ext uri="{FF2B5EF4-FFF2-40B4-BE49-F238E27FC236}">
                  <a16:creationId xmlns:a16="http://schemas.microsoft.com/office/drawing/2014/main" id="{B90DF8F6-251D-9A72-6872-E844BF8A16C3}"/>
                </a:ext>
              </a:extLst>
            </p:cNvPr>
            <p:cNvSpPr>
              <a:spLocks noChangeShapeType="1"/>
            </p:cNvSpPr>
            <p:nvPr/>
          </p:nvSpPr>
          <p:spPr bwMode="auto">
            <a:xfrm>
              <a:off x="5473701" y="3389313"/>
              <a:ext cx="155575" cy="0"/>
            </a:xfrm>
            <a:prstGeom prst="line">
              <a:avLst/>
            </a:prstGeom>
            <a:grpFill/>
            <a:ln w="19050">
              <a:solidFill>
                <a:schemeClr val="bg1"/>
              </a:solidFill>
              <a:prstDash val="solid"/>
              <a:round/>
              <a:headEnd/>
              <a:tailEnd/>
            </a:ln>
          </p:spPr>
          <p:txBody>
            <a:bodyPr/>
            <a:lstStyle/>
            <a:p>
              <a:pPr defTabSz="1218987" eaLnBrk="1" fontAlgn="auto" hangingPunct="1">
                <a:spcBef>
                  <a:spcPts val="0"/>
                </a:spcBef>
                <a:spcAft>
                  <a:spcPts val="0"/>
                </a:spcAft>
                <a:defRPr/>
              </a:pPr>
              <a:endParaRPr lang="en-US" sz="2400">
                <a:solidFill>
                  <a:schemeClr val="accent4"/>
                </a:solidFill>
                <a:latin typeface="Arial" panose="020B0604020202020204"/>
                <a:ea typeface="+mn-ea"/>
              </a:endParaRPr>
            </a:p>
          </p:txBody>
        </p:sp>
        <p:sp>
          <p:nvSpPr>
            <p:cNvPr id="77" name="Line 9">
              <a:extLst>
                <a:ext uri="{FF2B5EF4-FFF2-40B4-BE49-F238E27FC236}">
                  <a16:creationId xmlns:a16="http://schemas.microsoft.com/office/drawing/2014/main" id="{051BFB69-71ED-CEAC-B36F-C69B94C340AB}"/>
                </a:ext>
              </a:extLst>
            </p:cNvPr>
            <p:cNvSpPr>
              <a:spLocks noChangeShapeType="1"/>
            </p:cNvSpPr>
            <p:nvPr/>
          </p:nvSpPr>
          <p:spPr bwMode="auto">
            <a:xfrm>
              <a:off x="5473701" y="3435350"/>
              <a:ext cx="209550" cy="0"/>
            </a:xfrm>
            <a:prstGeom prst="line">
              <a:avLst/>
            </a:prstGeom>
            <a:grpFill/>
            <a:ln w="19050">
              <a:solidFill>
                <a:schemeClr val="bg1"/>
              </a:solidFill>
              <a:prstDash val="solid"/>
              <a:round/>
              <a:headEnd/>
              <a:tailEnd/>
            </a:ln>
          </p:spPr>
          <p:txBody>
            <a:bodyPr/>
            <a:lstStyle/>
            <a:p>
              <a:pPr defTabSz="1218987" eaLnBrk="1" fontAlgn="auto" hangingPunct="1">
                <a:spcBef>
                  <a:spcPts val="0"/>
                </a:spcBef>
                <a:spcAft>
                  <a:spcPts val="0"/>
                </a:spcAft>
                <a:defRPr/>
              </a:pPr>
              <a:endParaRPr lang="en-US" sz="2400">
                <a:solidFill>
                  <a:schemeClr val="accent4"/>
                </a:solidFill>
                <a:latin typeface="Arial" panose="020B0604020202020204"/>
                <a:ea typeface="+mn-ea"/>
              </a:endParaRPr>
            </a:p>
          </p:txBody>
        </p:sp>
        <p:sp>
          <p:nvSpPr>
            <p:cNvPr id="78" name="Freeform 10">
              <a:extLst>
                <a:ext uri="{FF2B5EF4-FFF2-40B4-BE49-F238E27FC236}">
                  <a16:creationId xmlns:a16="http://schemas.microsoft.com/office/drawing/2014/main" id="{4DD0CDE4-9C40-0809-B1C5-025E6EBBD20B}"/>
                </a:ext>
              </a:extLst>
            </p:cNvPr>
            <p:cNvSpPr>
              <a:spLocks/>
            </p:cNvSpPr>
            <p:nvPr/>
          </p:nvSpPr>
          <p:spPr bwMode="auto">
            <a:xfrm>
              <a:off x="5272088" y="3376613"/>
              <a:ext cx="76200" cy="87313"/>
            </a:xfrm>
            <a:custGeom>
              <a:avLst/>
              <a:gdLst>
                <a:gd name="T0" fmla="*/ 242 w 242"/>
                <a:gd name="T1" fmla="*/ 0 h 278"/>
                <a:gd name="T2" fmla="*/ 91 w 242"/>
                <a:gd name="T3" fmla="*/ 278 h 278"/>
                <a:gd name="T4" fmla="*/ 0 w 242"/>
                <a:gd name="T5" fmla="*/ 181 h 278"/>
              </a:gdLst>
              <a:ahLst/>
              <a:cxnLst>
                <a:cxn ang="0">
                  <a:pos x="T0" y="T1"/>
                </a:cxn>
                <a:cxn ang="0">
                  <a:pos x="T2" y="T3"/>
                </a:cxn>
                <a:cxn ang="0">
                  <a:pos x="T4" y="T5"/>
                </a:cxn>
              </a:cxnLst>
              <a:rect l="0" t="0" r="r" b="b"/>
              <a:pathLst>
                <a:path w="242" h="278">
                  <a:moveTo>
                    <a:pt x="242" y="0"/>
                  </a:moveTo>
                  <a:lnTo>
                    <a:pt x="91" y="278"/>
                  </a:lnTo>
                  <a:lnTo>
                    <a:pt x="0" y="181"/>
                  </a:lnTo>
                </a:path>
              </a:pathLst>
            </a:custGeom>
            <a:grpFill/>
            <a:ln w="19050">
              <a:solidFill>
                <a:schemeClr val="bg1"/>
              </a:solidFill>
              <a:prstDash val="solid"/>
              <a:round/>
              <a:headEnd/>
              <a:tailEnd/>
            </a:ln>
          </p:spPr>
          <p:txBody>
            <a:bodyPr/>
            <a:lstStyle/>
            <a:p>
              <a:pPr defTabSz="1218987" eaLnBrk="1" fontAlgn="auto" hangingPunct="1">
                <a:spcBef>
                  <a:spcPts val="0"/>
                </a:spcBef>
                <a:spcAft>
                  <a:spcPts val="0"/>
                </a:spcAft>
                <a:defRPr/>
              </a:pPr>
              <a:endParaRPr lang="en-US" sz="2400">
                <a:solidFill>
                  <a:schemeClr val="accent4"/>
                </a:solidFill>
                <a:latin typeface="Arial" panose="020B0604020202020204"/>
                <a:ea typeface="+mn-ea"/>
              </a:endParaRPr>
            </a:p>
          </p:txBody>
        </p:sp>
        <p:sp>
          <p:nvSpPr>
            <p:cNvPr id="79" name="Freeform 11">
              <a:extLst>
                <a:ext uri="{FF2B5EF4-FFF2-40B4-BE49-F238E27FC236}">
                  <a16:creationId xmlns:a16="http://schemas.microsoft.com/office/drawing/2014/main" id="{5EA50547-2EE9-A227-DBFB-A9C27B0D459C}"/>
                </a:ext>
              </a:extLst>
            </p:cNvPr>
            <p:cNvSpPr>
              <a:spLocks/>
            </p:cNvSpPr>
            <p:nvPr/>
          </p:nvSpPr>
          <p:spPr bwMode="auto">
            <a:xfrm>
              <a:off x="5226051" y="3600450"/>
              <a:ext cx="174625" cy="174625"/>
            </a:xfrm>
            <a:custGeom>
              <a:avLst/>
              <a:gdLst>
                <a:gd name="T0" fmla="*/ 548 w 548"/>
                <a:gd name="T1" fmla="*/ 489 h 549"/>
                <a:gd name="T2" fmla="*/ 548 w 548"/>
                <a:gd name="T3" fmla="*/ 489 h 549"/>
                <a:gd name="T4" fmla="*/ 544 w 548"/>
                <a:gd name="T5" fmla="*/ 512 h 549"/>
                <a:gd name="T6" fmla="*/ 531 w 548"/>
                <a:gd name="T7" fmla="*/ 531 h 549"/>
                <a:gd name="T8" fmla="*/ 515 w 548"/>
                <a:gd name="T9" fmla="*/ 545 h 549"/>
                <a:gd name="T10" fmla="*/ 490 w 548"/>
                <a:gd name="T11" fmla="*/ 549 h 549"/>
                <a:gd name="T12" fmla="*/ 58 w 548"/>
                <a:gd name="T13" fmla="*/ 549 h 549"/>
                <a:gd name="T14" fmla="*/ 38 w 548"/>
                <a:gd name="T15" fmla="*/ 545 h 549"/>
                <a:gd name="T16" fmla="*/ 17 w 548"/>
                <a:gd name="T17" fmla="*/ 531 h 549"/>
                <a:gd name="T18" fmla="*/ 8 w 548"/>
                <a:gd name="T19" fmla="*/ 512 h 549"/>
                <a:gd name="T20" fmla="*/ 0 w 548"/>
                <a:gd name="T21" fmla="*/ 489 h 549"/>
                <a:gd name="T22" fmla="*/ 0 w 548"/>
                <a:gd name="T23" fmla="*/ 59 h 549"/>
                <a:gd name="T24" fmla="*/ 8 w 548"/>
                <a:gd name="T25" fmla="*/ 36 h 549"/>
                <a:gd name="T26" fmla="*/ 17 w 548"/>
                <a:gd name="T27" fmla="*/ 18 h 549"/>
                <a:gd name="T28" fmla="*/ 38 w 548"/>
                <a:gd name="T29" fmla="*/ 4 h 549"/>
                <a:gd name="T30" fmla="*/ 58 w 548"/>
                <a:gd name="T31" fmla="*/ 0 h 549"/>
                <a:gd name="T32" fmla="*/ 490 w 548"/>
                <a:gd name="T33" fmla="*/ 0 h 549"/>
                <a:gd name="T34" fmla="*/ 515 w 548"/>
                <a:gd name="T35" fmla="*/ 4 h 549"/>
                <a:gd name="T36" fmla="*/ 531 w 548"/>
                <a:gd name="T37" fmla="*/ 18 h 549"/>
                <a:gd name="T38" fmla="*/ 544 w 548"/>
                <a:gd name="T39" fmla="*/ 36 h 549"/>
                <a:gd name="T40" fmla="*/ 548 w 548"/>
                <a:gd name="T41" fmla="*/ 59 h 549"/>
                <a:gd name="T42" fmla="*/ 548 w 548"/>
                <a:gd name="T43" fmla="*/ 489 h 5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48" h="549">
                  <a:moveTo>
                    <a:pt x="548" y="489"/>
                  </a:moveTo>
                  <a:lnTo>
                    <a:pt x="548" y="489"/>
                  </a:lnTo>
                  <a:lnTo>
                    <a:pt x="544" y="512"/>
                  </a:lnTo>
                  <a:lnTo>
                    <a:pt x="531" y="531"/>
                  </a:lnTo>
                  <a:lnTo>
                    <a:pt x="515" y="545"/>
                  </a:lnTo>
                  <a:lnTo>
                    <a:pt x="490" y="549"/>
                  </a:lnTo>
                  <a:lnTo>
                    <a:pt x="58" y="549"/>
                  </a:lnTo>
                  <a:lnTo>
                    <a:pt x="38" y="545"/>
                  </a:lnTo>
                  <a:lnTo>
                    <a:pt x="17" y="531"/>
                  </a:lnTo>
                  <a:lnTo>
                    <a:pt x="8" y="512"/>
                  </a:lnTo>
                  <a:lnTo>
                    <a:pt x="0" y="489"/>
                  </a:lnTo>
                  <a:lnTo>
                    <a:pt x="0" y="59"/>
                  </a:lnTo>
                  <a:lnTo>
                    <a:pt x="8" y="36"/>
                  </a:lnTo>
                  <a:lnTo>
                    <a:pt x="17" y="18"/>
                  </a:lnTo>
                  <a:lnTo>
                    <a:pt x="38" y="4"/>
                  </a:lnTo>
                  <a:lnTo>
                    <a:pt x="58" y="0"/>
                  </a:lnTo>
                  <a:lnTo>
                    <a:pt x="490" y="0"/>
                  </a:lnTo>
                  <a:lnTo>
                    <a:pt x="515" y="4"/>
                  </a:lnTo>
                  <a:lnTo>
                    <a:pt x="531" y="18"/>
                  </a:lnTo>
                  <a:lnTo>
                    <a:pt x="544" y="36"/>
                  </a:lnTo>
                  <a:lnTo>
                    <a:pt x="548" y="59"/>
                  </a:lnTo>
                  <a:lnTo>
                    <a:pt x="548" y="489"/>
                  </a:lnTo>
                  <a:close/>
                </a:path>
              </a:pathLst>
            </a:custGeom>
            <a:grpFill/>
            <a:ln w="19050">
              <a:solidFill>
                <a:schemeClr val="bg1"/>
              </a:solidFill>
              <a:prstDash val="solid"/>
              <a:round/>
              <a:headEnd/>
              <a:tailEnd/>
            </a:ln>
          </p:spPr>
          <p:txBody>
            <a:bodyPr/>
            <a:lstStyle/>
            <a:p>
              <a:pPr defTabSz="1218987" eaLnBrk="1" fontAlgn="auto" hangingPunct="1">
                <a:spcBef>
                  <a:spcPts val="0"/>
                </a:spcBef>
                <a:spcAft>
                  <a:spcPts val="0"/>
                </a:spcAft>
                <a:defRPr/>
              </a:pPr>
              <a:endParaRPr lang="en-US" sz="2400">
                <a:solidFill>
                  <a:schemeClr val="accent4"/>
                </a:solidFill>
                <a:latin typeface="Arial" panose="020B0604020202020204"/>
                <a:ea typeface="+mn-ea"/>
              </a:endParaRPr>
            </a:p>
          </p:txBody>
        </p:sp>
        <p:sp>
          <p:nvSpPr>
            <p:cNvPr id="80" name="Line 12">
              <a:extLst>
                <a:ext uri="{FF2B5EF4-FFF2-40B4-BE49-F238E27FC236}">
                  <a16:creationId xmlns:a16="http://schemas.microsoft.com/office/drawing/2014/main" id="{61D013E9-6203-C38B-D7FF-657F19CA9F72}"/>
                </a:ext>
              </a:extLst>
            </p:cNvPr>
            <p:cNvSpPr>
              <a:spLocks noChangeShapeType="1"/>
            </p:cNvSpPr>
            <p:nvPr/>
          </p:nvSpPr>
          <p:spPr bwMode="auto">
            <a:xfrm>
              <a:off x="5473701" y="3702050"/>
              <a:ext cx="250825" cy="0"/>
            </a:xfrm>
            <a:prstGeom prst="line">
              <a:avLst/>
            </a:prstGeom>
            <a:grpFill/>
            <a:ln w="19050">
              <a:solidFill>
                <a:schemeClr val="bg1"/>
              </a:solidFill>
              <a:prstDash val="solid"/>
              <a:round/>
              <a:headEnd/>
              <a:tailEnd/>
            </a:ln>
          </p:spPr>
          <p:txBody>
            <a:bodyPr/>
            <a:lstStyle/>
            <a:p>
              <a:pPr defTabSz="1218987" eaLnBrk="1" fontAlgn="auto" hangingPunct="1">
                <a:spcBef>
                  <a:spcPts val="0"/>
                </a:spcBef>
                <a:spcAft>
                  <a:spcPts val="0"/>
                </a:spcAft>
                <a:defRPr/>
              </a:pPr>
              <a:endParaRPr lang="en-US" sz="2400">
                <a:solidFill>
                  <a:schemeClr val="accent4"/>
                </a:solidFill>
                <a:latin typeface="Arial" panose="020B0604020202020204"/>
                <a:ea typeface="+mn-ea"/>
              </a:endParaRPr>
            </a:p>
          </p:txBody>
        </p:sp>
        <p:sp>
          <p:nvSpPr>
            <p:cNvPr id="81" name="Line 13">
              <a:extLst>
                <a:ext uri="{FF2B5EF4-FFF2-40B4-BE49-F238E27FC236}">
                  <a16:creationId xmlns:a16="http://schemas.microsoft.com/office/drawing/2014/main" id="{188BA103-30C6-1478-4706-4CAC33FEB494}"/>
                </a:ext>
              </a:extLst>
            </p:cNvPr>
            <p:cNvSpPr>
              <a:spLocks noChangeShapeType="1"/>
            </p:cNvSpPr>
            <p:nvPr/>
          </p:nvSpPr>
          <p:spPr bwMode="auto">
            <a:xfrm>
              <a:off x="5473701" y="3657600"/>
              <a:ext cx="155575" cy="0"/>
            </a:xfrm>
            <a:prstGeom prst="line">
              <a:avLst/>
            </a:prstGeom>
            <a:grpFill/>
            <a:ln w="19050">
              <a:solidFill>
                <a:schemeClr val="bg1"/>
              </a:solidFill>
              <a:prstDash val="solid"/>
              <a:round/>
              <a:headEnd/>
              <a:tailEnd/>
            </a:ln>
          </p:spPr>
          <p:txBody>
            <a:bodyPr/>
            <a:lstStyle/>
            <a:p>
              <a:pPr defTabSz="1218987" eaLnBrk="1" fontAlgn="auto" hangingPunct="1">
                <a:spcBef>
                  <a:spcPts val="0"/>
                </a:spcBef>
                <a:spcAft>
                  <a:spcPts val="0"/>
                </a:spcAft>
                <a:defRPr/>
              </a:pPr>
              <a:endParaRPr lang="en-US" sz="2400">
                <a:solidFill>
                  <a:schemeClr val="accent4"/>
                </a:solidFill>
                <a:latin typeface="Arial" panose="020B0604020202020204"/>
                <a:ea typeface="+mn-ea"/>
              </a:endParaRPr>
            </a:p>
          </p:txBody>
        </p:sp>
        <p:sp>
          <p:nvSpPr>
            <p:cNvPr id="82" name="Line 14">
              <a:extLst>
                <a:ext uri="{FF2B5EF4-FFF2-40B4-BE49-F238E27FC236}">
                  <a16:creationId xmlns:a16="http://schemas.microsoft.com/office/drawing/2014/main" id="{9BE43F8F-3993-972A-5B25-41928952E600}"/>
                </a:ext>
              </a:extLst>
            </p:cNvPr>
            <p:cNvSpPr>
              <a:spLocks noChangeShapeType="1"/>
            </p:cNvSpPr>
            <p:nvPr/>
          </p:nvSpPr>
          <p:spPr bwMode="auto">
            <a:xfrm>
              <a:off x="5473701" y="3613150"/>
              <a:ext cx="209550" cy="0"/>
            </a:xfrm>
            <a:prstGeom prst="line">
              <a:avLst/>
            </a:prstGeom>
            <a:grpFill/>
            <a:ln w="19050">
              <a:solidFill>
                <a:schemeClr val="bg1"/>
              </a:solidFill>
              <a:prstDash val="solid"/>
              <a:round/>
              <a:headEnd/>
              <a:tailEnd/>
            </a:ln>
          </p:spPr>
          <p:txBody>
            <a:bodyPr/>
            <a:lstStyle/>
            <a:p>
              <a:pPr defTabSz="1218987" eaLnBrk="1" fontAlgn="auto" hangingPunct="1">
                <a:spcBef>
                  <a:spcPts val="0"/>
                </a:spcBef>
                <a:spcAft>
                  <a:spcPts val="0"/>
                </a:spcAft>
                <a:defRPr/>
              </a:pPr>
              <a:endParaRPr lang="en-US" sz="2400">
                <a:solidFill>
                  <a:schemeClr val="accent4"/>
                </a:solidFill>
                <a:latin typeface="Arial" panose="020B0604020202020204"/>
                <a:ea typeface="+mn-ea"/>
              </a:endParaRPr>
            </a:p>
          </p:txBody>
        </p:sp>
        <p:sp>
          <p:nvSpPr>
            <p:cNvPr id="83" name="Freeform 15">
              <a:extLst>
                <a:ext uri="{FF2B5EF4-FFF2-40B4-BE49-F238E27FC236}">
                  <a16:creationId xmlns:a16="http://schemas.microsoft.com/office/drawing/2014/main" id="{361A0C58-E8F7-2129-0BC0-1EFAE12CD9BC}"/>
                </a:ext>
              </a:extLst>
            </p:cNvPr>
            <p:cNvSpPr>
              <a:spLocks/>
            </p:cNvSpPr>
            <p:nvPr/>
          </p:nvSpPr>
          <p:spPr bwMode="auto">
            <a:xfrm>
              <a:off x="5272088" y="3643313"/>
              <a:ext cx="76200" cy="88900"/>
            </a:xfrm>
            <a:custGeom>
              <a:avLst/>
              <a:gdLst>
                <a:gd name="T0" fmla="*/ 242 w 242"/>
                <a:gd name="T1" fmla="*/ 0 h 277"/>
                <a:gd name="T2" fmla="*/ 91 w 242"/>
                <a:gd name="T3" fmla="*/ 277 h 277"/>
                <a:gd name="T4" fmla="*/ 0 w 242"/>
                <a:gd name="T5" fmla="*/ 182 h 277"/>
              </a:gdLst>
              <a:ahLst/>
              <a:cxnLst>
                <a:cxn ang="0">
                  <a:pos x="T0" y="T1"/>
                </a:cxn>
                <a:cxn ang="0">
                  <a:pos x="T2" y="T3"/>
                </a:cxn>
                <a:cxn ang="0">
                  <a:pos x="T4" y="T5"/>
                </a:cxn>
              </a:cxnLst>
              <a:rect l="0" t="0" r="r" b="b"/>
              <a:pathLst>
                <a:path w="242" h="277">
                  <a:moveTo>
                    <a:pt x="242" y="0"/>
                  </a:moveTo>
                  <a:lnTo>
                    <a:pt x="91" y="277"/>
                  </a:lnTo>
                  <a:lnTo>
                    <a:pt x="0" y="182"/>
                  </a:lnTo>
                </a:path>
              </a:pathLst>
            </a:custGeom>
            <a:grpFill/>
            <a:ln w="19050">
              <a:solidFill>
                <a:schemeClr val="bg1"/>
              </a:solidFill>
              <a:prstDash val="solid"/>
              <a:round/>
              <a:headEnd/>
              <a:tailEnd/>
            </a:ln>
          </p:spPr>
          <p:txBody>
            <a:bodyPr/>
            <a:lstStyle/>
            <a:p>
              <a:pPr defTabSz="1218987" eaLnBrk="1" fontAlgn="auto" hangingPunct="1">
                <a:spcBef>
                  <a:spcPts val="0"/>
                </a:spcBef>
                <a:spcAft>
                  <a:spcPts val="0"/>
                </a:spcAft>
                <a:defRPr/>
              </a:pPr>
              <a:endParaRPr lang="en-US" sz="2400">
                <a:solidFill>
                  <a:schemeClr val="accent4"/>
                </a:solidFill>
                <a:latin typeface="Arial" panose="020B0604020202020204"/>
                <a:ea typeface="+mn-ea"/>
              </a:endParaRPr>
            </a:p>
          </p:txBody>
        </p:sp>
      </p:grpSp>
      <p:pic>
        <p:nvPicPr>
          <p:cNvPr id="97" name="Graphic 96" descr="Question Mark outline">
            <a:extLst>
              <a:ext uri="{FF2B5EF4-FFF2-40B4-BE49-F238E27FC236}">
                <a16:creationId xmlns:a16="http://schemas.microsoft.com/office/drawing/2014/main" id="{FB64F678-5202-079A-A743-C234B75434B7}"/>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9755242" y="2285174"/>
            <a:ext cx="646552" cy="646552"/>
          </a:xfrm>
          <a:prstGeom prst="rect">
            <a:avLst/>
          </a:prstGeom>
        </p:spPr>
      </p:pic>
      <p:sp>
        <p:nvSpPr>
          <p:cNvPr id="33" name="Right Arrow 32">
            <a:extLst>
              <a:ext uri="{FF2B5EF4-FFF2-40B4-BE49-F238E27FC236}">
                <a16:creationId xmlns:a16="http://schemas.microsoft.com/office/drawing/2014/main" id="{CDC160D6-59E6-300E-F472-AC0E5EBE11AB}"/>
              </a:ext>
            </a:extLst>
          </p:cNvPr>
          <p:cNvSpPr/>
          <p:nvPr/>
        </p:nvSpPr>
        <p:spPr>
          <a:xfrm>
            <a:off x="2898966" y="2286669"/>
            <a:ext cx="451728" cy="572146"/>
          </a:xfrm>
          <a:prstGeom prst="rightArrow">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Right Arrow 33">
            <a:extLst>
              <a:ext uri="{FF2B5EF4-FFF2-40B4-BE49-F238E27FC236}">
                <a16:creationId xmlns:a16="http://schemas.microsoft.com/office/drawing/2014/main" id="{BBAD4759-F81E-4685-AD74-C3EE643E935B}"/>
              </a:ext>
            </a:extLst>
          </p:cNvPr>
          <p:cNvSpPr/>
          <p:nvPr/>
        </p:nvSpPr>
        <p:spPr>
          <a:xfrm>
            <a:off x="5657920" y="2289823"/>
            <a:ext cx="451728" cy="572146"/>
          </a:xfrm>
          <a:prstGeom prst="rightArrow">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Right Arrow 34">
            <a:extLst>
              <a:ext uri="{FF2B5EF4-FFF2-40B4-BE49-F238E27FC236}">
                <a16:creationId xmlns:a16="http://schemas.microsoft.com/office/drawing/2014/main" id="{BCCC435E-6E30-4481-3B8B-C7B87E69851B}"/>
              </a:ext>
            </a:extLst>
          </p:cNvPr>
          <p:cNvSpPr/>
          <p:nvPr/>
        </p:nvSpPr>
        <p:spPr>
          <a:xfrm>
            <a:off x="8436755" y="2278979"/>
            <a:ext cx="451728" cy="572146"/>
          </a:xfrm>
          <a:prstGeom prst="rightArrow">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23670466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US" dirty="0" err="1"/>
              <a:t>ECHOcardiogram</a:t>
            </a:r>
            <a:r>
              <a:rPr lang="en-US" dirty="0"/>
              <a:t> AND OUR PATIENTS</a:t>
            </a:r>
          </a:p>
        </p:txBody>
      </p:sp>
      <p:sp>
        <p:nvSpPr>
          <p:cNvPr id="10" name="Subtitle 9"/>
          <p:cNvSpPr>
            <a:spLocks noGrp="1"/>
          </p:cNvSpPr>
          <p:nvPr>
            <p:ph type="body" idx="1"/>
          </p:nvPr>
        </p:nvSpPr>
        <p:spPr/>
        <p:txBody>
          <a:bodyPr>
            <a:normAutofit/>
          </a:bodyPr>
          <a:lstStyle/>
          <a:p>
            <a:r>
              <a:rPr lang="en-US" dirty="0"/>
              <a:t>Day 1</a:t>
            </a:r>
          </a:p>
        </p:txBody>
      </p:sp>
    </p:spTree>
    <p:custDataLst>
      <p:tags r:id="rId1"/>
    </p:custDataLst>
    <p:extLst>
      <p:ext uri="{BB962C8B-B14F-4D97-AF65-F5344CB8AC3E}">
        <p14:creationId xmlns:p14="http://schemas.microsoft.com/office/powerpoint/2010/main" val="133380792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DA86F04A-72E2-428E-D11C-B49F90DB1A3D}"/>
              </a:ext>
            </a:extLst>
          </p:cNvPr>
          <p:cNvGrpSpPr>
            <a:grpSpLocks noChangeAspect="1"/>
          </p:cNvGrpSpPr>
          <p:nvPr/>
        </p:nvGrpSpPr>
        <p:grpSpPr>
          <a:xfrm>
            <a:off x="982639" y="2248911"/>
            <a:ext cx="4425263" cy="3960820"/>
            <a:chOff x="8169277" y="952501"/>
            <a:chExt cx="3781424" cy="3384551"/>
          </a:xfrm>
          <a:solidFill>
            <a:srgbClr val="00A3E0">
              <a:alpha val="10196"/>
            </a:srgbClr>
          </a:solidFill>
        </p:grpSpPr>
        <p:sp>
          <p:nvSpPr>
            <p:cNvPr id="5" name="Freeform 10">
              <a:extLst>
                <a:ext uri="{FF2B5EF4-FFF2-40B4-BE49-F238E27FC236}">
                  <a16:creationId xmlns:a16="http://schemas.microsoft.com/office/drawing/2014/main" id="{28A78A56-1240-7052-7E5D-B4A71F567AFE}"/>
                </a:ext>
              </a:extLst>
            </p:cNvPr>
            <p:cNvSpPr>
              <a:spLocks/>
            </p:cNvSpPr>
            <p:nvPr/>
          </p:nvSpPr>
          <p:spPr bwMode="auto">
            <a:xfrm>
              <a:off x="9297988" y="1533526"/>
              <a:ext cx="1392237" cy="1004888"/>
            </a:xfrm>
            <a:custGeom>
              <a:avLst/>
              <a:gdLst>
                <a:gd name="T0" fmla="*/ 142 w 370"/>
                <a:gd name="T1" fmla="*/ 228 h 267"/>
                <a:gd name="T2" fmla="*/ 241 w 370"/>
                <a:gd name="T3" fmla="*/ 248 h 267"/>
                <a:gd name="T4" fmla="*/ 303 w 370"/>
                <a:gd name="T5" fmla="*/ 226 h 267"/>
                <a:gd name="T6" fmla="*/ 368 w 370"/>
                <a:gd name="T7" fmla="*/ 107 h 267"/>
                <a:gd name="T8" fmla="*/ 278 w 370"/>
                <a:gd name="T9" fmla="*/ 11 h 267"/>
                <a:gd name="T10" fmla="*/ 179 w 370"/>
                <a:gd name="T11" fmla="*/ 58 h 267"/>
                <a:gd name="T12" fmla="*/ 168 w 370"/>
                <a:gd name="T13" fmla="*/ 65 h 267"/>
                <a:gd name="T14" fmla="*/ 155 w 370"/>
                <a:gd name="T15" fmla="*/ 60 h 267"/>
                <a:gd name="T16" fmla="*/ 67 w 370"/>
                <a:gd name="T17" fmla="*/ 47 h 267"/>
                <a:gd name="T18" fmla="*/ 0 w 370"/>
                <a:gd name="T19" fmla="*/ 116 h 267"/>
                <a:gd name="T20" fmla="*/ 9 w 370"/>
                <a:gd name="T21" fmla="*/ 121 h 267"/>
                <a:gd name="T22" fmla="*/ 84 w 370"/>
                <a:gd name="T23" fmla="*/ 267 h 267"/>
                <a:gd name="T24" fmla="*/ 142 w 370"/>
                <a:gd name="T25" fmla="*/ 228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0" h="267">
                  <a:moveTo>
                    <a:pt x="142" y="228"/>
                  </a:moveTo>
                  <a:cubicBezTo>
                    <a:pt x="189" y="219"/>
                    <a:pt x="225" y="237"/>
                    <a:pt x="241" y="248"/>
                  </a:cubicBezTo>
                  <a:cubicBezTo>
                    <a:pt x="253" y="241"/>
                    <a:pt x="275" y="230"/>
                    <a:pt x="303" y="226"/>
                  </a:cubicBezTo>
                  <a:cubicBezTo>
                    <a:pt x="304" y="191"/>
                    <a:pt x="319" y="134"/>
                    <a:pt x="368" y="107"/>
                  </a:cubicBezTo>
                  <a:cubicBezTo>
                    <a:pt x="370" y="82"/>
                    <a:pt x="350" y="22"/>
                    <a:pt x="278" y="11"/>
                  </a:cubicBezTo>
                  <a:cubicBezTo>
                    <a:pt x="211" y="0"/>
                    <a:pt x="181" y="56"/>
                    <a:pt x="179" y="58"/>
                  </a:cubicBezTo>
                  <a:cubicBezTo>
                    <a:pt x="177" y="62"/>
                    <a:pt x="173" y="65"/>
                    <a:pt x="168" y="65"/>
                  </a:cubicBezTo>
                  <a:cubicBezTo>
                    <a:pt x="163" y="66"/>
                    <a:pt x="158" y="64"/>
                    <a:pt x="155" y="60"/>
                  </a:cubicBezTo>
                  <a:cubicBezTo>
                    <a:pt x="155" y="59"/>
                    <a:pt x="133" y="32"/>
                    <a:pt x="67" y="47"/>
                  </a:cubicBezTo>
                  <a:cubicBezTo>
                    <a:pt x="14" y="60"/>
                    <a:pt x="2" y="101"/>
                    <a:pt x="0" y="116"/>
                  </a:cubicBezTo>
                  <a:cubicBezTo>
                    <a:pt x="3" y="117"/>
                    <a:pt x="6" y="119"/>
                    <a:pt x="9" y="121"/>
                  </a:cubicBezTo>
                  <a:cubicBezTo>
                    <a:pt x="63" y="161"/>
                    <a:pt x="80" y="224"/>
                    <a:pt x="84" y="267"/>
                  </a:cubicBezTo>
                  <a:cubicBezTo>
                    <a:pt x="96" y="250"/>
                    <a:pt x="114" y="234"/>
                    <a:pt x="142" y="228"/>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dirty="0"/>
            </a:p>
          </p:txBody>
        </p:sp>
        <p:sp>
          <p:nvSpPr>
            <p:cNvPr id="15" name="Freeform 11">
              <a:extLst>
                <a:ext uri="{FF2B5EF4-FFF2-40B4-BE49-F238E27FC236}">
                  <a16:creationId xmlns:a16="http://schemas.microsoft.com/office/drawing/2014/main" id="{D4193420-8573-4CDA-3C2F-A89292207563}"/>
                </a:ext>
              </a:extLst>
            </p:cNvPr>
            <p:cNvSpPr>
              <a:spLocks/>
            </p:cNvSpPr>
            <p:nvPr/>
          </p:nvSpPr>
          <p:spPr bwMode="auto">
            <a:xfrm>
              <a:off x="8169276" y="952501"/>
              <a:ext cx="3781424" cy="3384550"/>
            </a:xfrm>
            <a:custGeom>
              <a:avLst/>
              <a:gdLst>
                <a:gd name="T0" fmla="*/ 932 w 1005"/>
                <a:gd name="T1" fmla="*/ 313 h 899"/>
                <a:gd name="T2" fmla="*/ 693 w 1005"/>
                <a:gd name="T3" fmla="*/ 126 h 899"/>
                <a:gd name="T4" fmla="*/ 192 w 1005"/>
                <a:gd name="T5" fmla="*/ 181 h 899"/>
                <a:gd name="T6" fmla="*/ 261 w 1005"/>
                <a:gd name="T7" fmla="*/ 549 h 899"/>
                <a:gd name="T8" fmla="*/ 292 w 1005"/>
                <a:gd name="T9" fmla="*/ 298 h 899"/>
                <a:gd name="T10" fmla="*/ 155 w 1005"/>
                <a:gd name="T11" fmla="*/ 377 h 899"/>
                <a:gd name="T12" fmla="*/ 244 w 1005"/>
                <a:gd name="T13" fmla="*/ 409 h 899"/>
                <a:gd name="T14" fmla="*/ 255 w 1005"/>
                <a:gd name="T15" fmla="*/ 435 h 899"/>
                <a:gd name="T16" fmla="*/ 128 w 1005"/>
                <a:gd name="T17" fmla="*/ 388 h 899"/>
                <a:gd name="T18" fmla="*/ 274 w 1005"/>
                <a:gd name="T19" fmla="*/ 257 h 899"/>
                <a:gd name="T20" fmla="*/ 464 w 1005"/>
                <a:gd name="T21" fmla="*/ 184 h 899"/>
                <a:gd name="T22" fmla="*/ 673 w 1005"/>
                <a:gd name="T23" fmla="*/ 190 h 899"/>
                <a:gd name="T24" fmla="*/ 851 w 1005"/>
                <a:gd name="T25" fmla="*/ 291 h 899"/>
                <a:gd name="T26" fmla="*/ 914 w 1005"/>
                <a:gd name="T27" fmla="*/ 518 h 899"/>
                <a:gd name="T28" fmla="*/ 747 w 1005"/>
                <a:gd name="T29" fmla="*/ 572 h 899"/>
                <a:gd name="T30" fmla="*/ 474 w 1005"/>
                <a:gd name="T31" fmla="*/ 615 h 899"/>
                <a:gd name="T32" fmla="*/ 421 w 1005"/>
                <a:gd name="T33" fmla="*/ 572 h 899"/>
                <a:gd name="T34" fmla="*/ 446 w 1005"/>
                <a:gd name="T35" fmla="*/ 560 h 899"/>
                <a:gd name="T36" fmla="*/ 553 w 1005"/>
                <a:gd name="T37" fmla="*/ 547 h 899"/>
                <a:gd name="T38" fmla="*/ 854 w 1005"/>
                <a:gd name="T39" fmla="*/ 560 h 899"/>
                <a:gd name="T40" fmla="*/ 857 w 1005"/>
                <a:gd name="T41" fmla="*/ 427 h 899"/>
                <a:gd name="T42" fmla="*/ 831 w 1005"/>
                <a:gd name="T43" fmla="*/ 311 h 899"/>
                <a:gd name="T44" fmla="*/ 632 w 1005"/>
                <a:gd name="T45" fmla="*/ 378 h 899"/>
                <a:gd name="T46" fmla="*/ 742 w 1005"/>
                <a:gd name="T47" fmla="*/ 461 h 899"/>
                <a:gd name="T48" fmla="*/ 549 w 1005"/>
                <a:gd name="T49" fmla="*/ 430 h 899"/>
                <a:gd name="T50" fmla="*/ 447 w 1005"/>
                <a:gd name="T51" fmla="*/ 410 h 899"/>
                <a:gd name="T52" fmla="*/ 381 w 1005"/>
                <a:gd name="T53" fmla="*/ 488 h 899"/>
                <a:gd name="T54" fmla="*/ 300 w 1005"/>
                <a:gd name="T55" fmla="*/ 535 h 899"/>
                <a:gd name="T56" fmla="*/ 298 w 1005"/>
                <a:gd name="T57" fmla="*/ 538 h 899"/>
                <a:gd name="T58" fmla="*/ 274 w 1005"/>
                <a:gd name="T59" fmla="*/ 618 h 899"/>
                <a:gd name="T60" fmla="*/ 288 w 1005"/>
                <a:gd name="T61" fmla="*/ 665 h 899"/>
                <a:gd name="T62" fmla="*/ 352 w 1005"/>
                <a:gd name="T63" fmla="*/ 724 h 899"/>
                <a:gd name="T64" fmla="*/ 571 w 1005"/>
                <a:gd name="T65" fmla="*/ 769 h 899"/>
                <a:gd name="T66" fmla="*/ 570 w 1005"/>
                <a:gd name="T67" fmla="*/ 769 h 899"/>
                <a:gd name="T68" fmla="*/ 681 w 1005"/>
                <a:gd name="T69" fmla="*/ 675 h 899"/>
                <a:gd name="T70" fmla="*/ 650 w 1005"/>
                <a:gd name="T71" fmla="*/ 634 h 899"/>
                <a:gd name="T72" fmla="*/ 708 w 1005"/>
                <a:gd name="T73" fmla="*/ 665 h 899"/>
                <a:gd name="T74" fmla="*/ 691 w 1005"/>
                <a:gd name="T75" fmla="*/ 750 h 899"/>
                <a:gd name="T76" fmla="*/ 491 w 1005"/>
                <a:gd name="T77" fmla="*/ 785 h 899"/>
                <a:gd name="T78" fmla="*/ 787 w 1005"/>
                <a:gd name="T79" fmla="*/ 830 h 899"/>
                <a:gd name="T80" fmla="*/ 1001 w 1005"/>
                <a:gd name="T81" fmla="*/ 474 h 8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005" h="899">
                  <a:moveTo>
                    <a:pt x="1001" y="474"/>
                  </a:moveTo>
                  <a:cubicBezTo>
                    <a:pt x="997" y="357"/>
                    <a:pt x="932" y="313"/>
                    <a:pt x="932" y="313"/>
                  </a:cubicBezTo>
                  <a:cubicBezTo>
                    <a:pt x="932" y="313"/>
                    <a:pt x="924" y="257"/>
                    <a:pt x="873" y="197"/>
                  </a:cubicBezTo>
                  <a:cubicBezTo>
                    <a:pt x="794" y="111"/>
                    <a:pt x="693" y="126"/>
                    <a:pt x="693" y="126"/>
                  </a:cubicBezTo>
                  <a:cubicBezTo>
                    <a:pt x="563" y="0"/>
                    <a:pt x="430" y="97"/>
                    <a:pt x="430" y="97"/>
                  </a:cubicBezTo>
                  <a:cubicBezTo>
                    <a:pt x="245" y="36"/>
                    <a:pt x="192" y="181"/>
                    <a:pt x="192" y="181"/>
                  </a:cubicBezTo>
                  <a:cubicBezTo>
                    <a:pt x="86" y="193"/>
                    <a:pt x="0" y="317"/>
                    <a:pt x="77" y="450"/>
                  </a:cubicBezTo>
                  <a:cubicBezTo>
                    <a:pt x="136" y="552"/>
                    <a:pt x="224" y="554"/>
                    <a:pt x="261" y="549"/>
                  </a:cubicBezTo>
                  <a:cubicBezTo>
                    <a:pt x="274" y="517"/>
                    <a:pt x="300" y="481"/>
                    <a:pt x="357" y="465"/>
                  </a:cubicBezTo>
                  <a:cubicBezTo>
                    <a:pt x="358" y="459"/>
                    <a:pt x="365" y="350"/>
                    <a:pt x="292" y="298"/>
                  </a:cubicBezTo>
                  <a:cubicBezTo>
                    <a:pt x="249" y="267"/>
                    <a:pt x="201" y="275"/>
                    <a:pt x="174" y="295"/>
                  </a:cubicBezTo>
                  <a:cubicBezTo>
                    <a:pt x="149" y="315"/>
                    <a:pt x="142" y="345"/>
                    <a:pt x="155" y="377"/>
                  </a:cubicBezTo>
                  <a:cubicBezTo>
                    <a:pt x="161" y="394"/>
                    <a:pt x="171" y="405"/>
                    <a:pt x="185" y="411"/>
                  </a:cubicBezTo>
                  <a:cubicBezTo>
                    <a:pt x="212" y="422"/>
                    <a:pt x="243" y="409"/>
                    <a:pt x="244" y="409"/>
                  </a:cubicBezTo>
                  <a:cubicBezTo>
                    <a:pt x="251" y="406"/>
                    <a:pt x="259" y="410"/>
                    <a:pt x="262" y="417"/>
                  </a:cubicBezTo>
                  <a:cubicBezTo>
                    <a:pt x="265" y="424"/>
                    <a:pt x="262" y="432"/>
                    <a:pt x="255" y="435"/>
                  </a:cubicBezTo>
                  <a:cubicBezTo>
                    <a:pt x="253" y="436"/>
                    <a:pt x="212" y="453"/>
                    <a:pt x="174" y="437"/>
                  </a:cubicBezTo>
                  <a:cubicBezTo>
                    <a:pt x="154" y="429"/>
                    <a:pt x="138" y="412"/>
                    <a:pt x="128" y="388"/>
                  </a:cubicBezTo>
                  <a:cubicBezTo>
                    <a:pt x="111" y="343"/>
                    <a:pt x="122" y="300"/>
                    <a:pt x="157" y="273"/>
                  </a:cubicBezTo>
                  <a:cubicBezTo>
                    <a:pt x="189" y="248"/>
                    <a:pt x="234" y="243"/>
                    <a:pt x="274" y="257"/>
                  </a:cubicBezTo>
                  <a:cubicBezTo>
                    <a:pt x="281" y="227"/>
                    <a:pt x="304" y="187"/>
                    <a:pt x="361" y="174"/>
                  </a:cubicBezTo>
                  <a:cubicBezTo>
                    <a:pt x="415" y="161"/>
                    <a:pt x="447" y="173"/>
                    <a:pt x="464" y="184"/>
                  </a:cubicBezTo>
                  <a:cubicBezTo>
                    <a:pt x="484" y="158"/>
                    <a:pt x="524" y="127"/>
                    <a:pt x="582" y="137"/>
                  </a:cubicBezTo>
                  <a:cubicBezTo>
                    <a:pt x="631" y="145"/>
                    <a:pt x="658" y="170"/>
                    <a:pt x="673" y="190"/>
                  </a:cubicBezTo>
                  <a:cubicBezTo>
                    <a:pt x="686" y="208"/>
                    <a:pt x="694" y="230"/>
                    <a:pt x="696" y="250"/>
                  </a:cubicBezTo>
                  <a:cubicBezTo>
                    <a:pt x="751" y="237"/>
                    <a:pt x="814" y="253"/>
                    <a:pt x="851" y="291"/>
                  </a:cubicBezTo>
                  <a:cubicBezTo>
                    <a:pt x="881" y="322"/>
                    <a:pt x="892" y="365"/>
                    <a:pt x="881" y="411"/>
                  </a:cubicBezTo>
                  <a:cubicBezTo>
                    <a:pt x="895" y="424"/>
                    <a:pt x="922" y="459"/>
                    <a:pt x="914" y="518"/>
                  </a:cubicBezTo>
                  <a:cubicBezTo>
                    <a:pt x="910" y="549"/>
                    <a:pt x="893" y="573"/>
                    <a:pt x="866" y="586"/>
                  </a:cubicBezTo>
                  <a:cubicBezTo>
                    <a:pt x="831" y="602"/>
                    <a:pt x="785" y="596"/>
                    <a:pt x="747" y="572"/>
                  </a:cubicBezTo>
                  <a:cubicBezTo>
                    <a:pt x="693" y="538"/>
                    <a:pt x="609" y="536"/>
                    <a:pt x="571" y="568"/>
                  </a:cubicBezTo>
                  <a:cubicBezTo>
                    <a:pt x="541" y="593"/>
                    <a:pt x="507" y="618"/>
                    <a:pt x="474" y="615"/>
                  </a:cubicBezTo>
                  <a:cubicBezTo>
                    <a:pt x="472" y="615"/>
                    <a:pt x="469" y="615"/>
                    <a:pt x="466" y="614"/>
                  </a:cubicBezTo>
                  <a:cubicBezTo>
                    <a:pt x="447" y="610"/>
                    <a:pt x="432" y="596"/>
                    <a:pt x="421" y="572"/>
                  </a:cubicBezTo>
                  <a:cubicBezTo>
                    <a:pt x="417" y="565"/>
                    <a:pt x="420" y="557"/>
                    <a:pt x="427" y="554"/>
                  </a:cubicBezTo>
                  <a:cubicBezTo>
                    <a:pt x="434" y="550"/>
                    <a:pt x="443" y="553"/>
                    <a:pt x="446" y="560"/>
                  </a:cubicBezTo>
                  <a:cubicBezTo>
                    <a:pt x="453" y="576"/>
                    <a:pt x="462" y="584"/>
                    <a:pt x="473" y="586"/>
                  </a:cubicBezTo>
                  <a:cubicBezTo>
                    <a:pt x="496" y="592"/>
                    <a:pt x="530" y="566"/>
                    <a:pt x="553" y="547"/>
                  </a:cubicBezTo>
                  <a:cubicBezTo>
                    <a:pt x="601" y="506"/>
                    <a:pt x="697" y="507"/>
                    <a:pt x="762" y="548"/>
                  </a:cubicBezTo>
                  <a:cubicBezTo>
                    <a:pt x="792" y="567"/>
                    <a:pt x="828" y="572"/>
                    <a:pt x="854" y="560"/>
                  </a:cubicBezTo>
                  <a:cubicBezTo>
                    <a:pt x="872" y="552"/>
                    <a:pt x="883" y="536"/>
                    <a:pt x="886" y="514"/>
                  </a:cubicBezTo>
                  <a:cubicBezTo>
                    <a:pt x="895" y="455"/>
                    <a:pt x="858" y="427"/>
                    <a:pt x="857" y="427"/>
                  </a:cubicBezTo>
                  <a:cubicBezTo>
                    <a:pt x="852" y="424"/>
                    <a:pt x="850" y="418"/>
                    <a:pt x="852" y="412"/>
                  </a:cubicBezTo>
                  <a:cubicBezTo>
                    <a:pt x="863" y="372"/>
                    <a:pt x="856" y="337"/>
                    <a:pt x="831" y="311"/>
                  </a:cubicBezTo>
                  <a:cubicBezTo>
                    <a:pt x="800" y="280"/>
                    <a:pt x="747" y="266"/>
                    <a:pt x="702" y="278"/>
                  </a:cubicBezTo>
                  <a:cubicBezTo>
                    <a:pt x="642" y="293"/>
                    <a:pt x="633" y="357"/>
                    <a:pt x="632" y="378"/>
                  </a:cubicBezTo>
                  <a:cubicBezTo>
                    <a:pt x="667" y="380"/>
                    <a:pt x="707" y="396"/>
                    <a:pt x="744" y="441"/>
                  </a:cubicBezTo>
                  <a:cubicBezTo>
                    <a:pt x="749" y="447"/>
                    <a:pt x="748" y="456"/>
                    <a:pt x="742" y="461"/>
                  </a:cubicBezTo>
                  <a:cubicBezTo>
                    <a:pt x="736" y="466"/>
                    <a:pt x="727" y="465"/>
                    <a:pt x="722" y="459"/>
                  </a:cubicBezTo>
                  <a:cubicBezTo>
                    <a:pt x="643" y="362"/>
                    <a:pt x="552" y="428"/>
                    <a:pt x="549" y="430"/>
                  </a:cubicBezTo>
                  <a:cubicBezTo>
                    <a:pt x="543" y="434"/>
                    <a:pt x="536" y="434"/>
                    <a:pt x="531" y="430"/>
                  </a:cubicBezTo>
                  <a:cubicBezTo>
                    <a:pt x="529" y="429"/>
                    <a:pt x="496" y="400"/>
                    <a:pt x="447" y="410"/>
                  </a:cubicBezTo>
                  <a:cubicBezTo>
                    <a:pt x="401" y="419"/>
                    <a:pt x="393" y="476"/>
                    <a:pt x="393" y="476"/>
                  </a:cubicBezTo>
                  <a:cubicBezTo>
                    <a:pt x="392" y="482"/>
                    <a:pt x="387" y="487"/>
                    <a:pt x="381" y="488"/>
                  </a:cubicBezTo>
                  <a:cubicBezTo>
                    <a:pt x="339" y="496"/>
                    <a:pt x="315" y="514"/>
                    <a:pt x="300" y="535"/>
                  </a:cubicBezTo>
                  <a:cubicBezTo>
                    <a:pt x="300" y="535"/>
                    <a:pt x="300" y="535"/>
                    <a:pt x="300" y="535"/>
                  </a:cubicBezTo>
                  <a:cubicBezTo>
                    <a:pt x="300" y="535"/>
                    <a:pt x="300" y="535"/>
                    <a:pt x="300" y="535"/>
                  </a:cubicBezTo>
                  <a:cubicBezTo>
                    <a:pt x="299" y="536"/>
                    <a:pt x="299" y="537"/>
                    <a:pt x="298" y="538"/>
                  </a:cubicBezTo>
                  <a:cubicBezTo>
                    <a:pt x="278" y="568"/>
                    <a:pt x="273" y="596"/>
                    <a:pt x="275" y="618"/>
                  </a:cubicBezTo>
                  <a:cubicBezTo>
                    <a:pt x="275" y="618"/>
                    <a:pt x="274" y="618"/>
                    <a:pt x="274" y="618"/>
                  </a:cubicBezTo>
                  <a:cubicBezTo>
                    <a:pt x="275" y="625"/>
                    <a:pt x="276" y="631"/>
                    <a:pt x="278" y="637"/>
                  </a:cubicBezTo>
                  <a:cubicBezTo>
                    <a:pt x="281" y="654"/>
                    <a:pt x="288" y="664"/>
                    <a:pt x="288" y="665"/>
                  </a:cubicBezTo>
                  <a:cubicBezTo>
                    <a:pt x="302" y="693"/>
                    <a:pt x="326" y="711"/>
                    <a:pt x="352" y="724"/>
                  </a:cubicBezTo>
                  <a:cubicBezTo>
                    <a:pt x="352" y="724"/>
                    <a:pt x="352" y="724"/>
                    <a:pt x="352" y="724"/>
                  </a:cubicBezTo>
                  <a:cubicBezTo>
                    <a:pt x="352" y="724"/>
                    <a:pt x="418" y="758"/>
                    <a:pt x="552" y="768"/>
                  </a:cubicBezTo>
                  <a:cubicBezTo>
                    <a:pt x="558" y="768"/>
                    <a:pt x="565" y="769"/>
                    <a:pt x="571" y="769"/>
                  </a:cubicBezTo>
                  <a:cubicBezTo>
                    <a:pt x="571" y="769"/>
                    <a:pt x="570" y="769"/>
                    <a:pt x="570" y="769"/>
                  </a:cubicBezTo>
                  <a:cubicBezTo>
                    <a:pt x="570" y="769"/>
                    <a:pt x="570" y="769"/>
                    <a:pt x="570" y="769"/>
                  </a:cubicBezTo>
                  <a:cubicBezTo>
                    <a:pt x="606" y="770"/>
                    <a:pt x="643" y="762"/>
                    <a:pt x="668" y="733"/>
                  </a:cubicBezTo>
                  <a:cubicBezTo>
                    <a:pt x="682" y="710"/>
                    <a:pt x="687" y="689"/>
                    <a:pt x="681" y="675"/>
                  </a:cubicBezTo>
                  <a:cubicBezTo>
                    <a:pt x="675" y="658"/>
                    <a:pt x="659" y="652"/>
                    <a:pt x="659" y="652"/>
                  </a:cubicBezTo>
                  <a:cubicBezTo>
                    <a:pt x="651" y="649"/>
                    <a:pt x="648" y="641"/>
                    <a:pt x="650" y="634"/>
                  </a:cubicBezTo>
                  <a:cubicBezTo>
                    <a:pt x="653" y="627"/>
                    <a:pt x="661" y="623"/>
                    <a:pt x="668" y="625"/>
                  </a:cubicBezTo>
                  <a:cubicBezTo>
                    <a:pt x="669" y="626"/>
                    <a:pt x="698" y="636"/>
                    <a:pt x="708" y="665"/>
                  </a:cubicBezTo>
                  <a:cubicBezTo>
                    <a:pt x="717" y="689"/>
                    <a:pt x="711" y="717"/>
                    <a:pt x="692" y="749"/>
                  </a:cubicBezTo>
                  <a:cubicBezTo>
                    <a:pt x="691" y="749"/>
                    <a:pt x="691" y="750"/>
                    <a:pt x="691" y="750"/>
                  </a:cubicBezTo>
                  <a:cubicBezTo>
                    <a:pt x="655" y="793"/>
                    <a:pt x="601" y="800"/>
                    <a:pt x="556" y="797"/>
                  </a:cubicBezTo>
                  <a:cubicBezTo>
                    <a:pt x="530" y="795"/>
                    <a:pt x="507" y="789"/>
                    <a:pt x="491" y="785"/>
                  </a:cubicBezTo>
                  <a:cubicBezTo>
                    <a:pt x="524" y="857"/>
                    <a:pt x="598" y="891"/>
                    <a:pt x="677" y="895"/>
                  </a:cubicBezTo>
                  <a:cubicBezTo>
                    <a:pt x="769" y="899"/>
                    <a:pt x="787" y="830"/>
                    <a:pt x="787" y="830"/>
                  </a:cubicBezTo>
                  <a:cubicBezTo>
                    <a:pt x="911" y="781"/>
                    <a:pt x="884" y="656"/>
                    <a:pt x="884" y="656"/>
                  </a:cubicBezTo>
                  <a:cubicBezTo>
                    <a:pt x="936" y="648"/>
                    <a:pt x="1005" y="590"/>
                    <a:pt x="1001" y="47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grpSp>
      <p:sp>
        <p:nvSpPr>
          <p:cNvPr id="4" name="Title 3">
            <a:extLst>
              <a:ext uri="{FF2B5EF4-FFF2-40B4-BE49-F238E27FC236}">
                <a16:creationId xmlns:a16="http://schemas.microsoft.com/office/drawing/2014/main" id="{87E4FC6A-D788-42F3-87E1-78C6B7D6749E}"/>
              </a:ext>
            </a:extLst>
          </p:cNvPr>
          <p:cNvSpPr>
            <a:spLocks noGrp="1"/>
          </p:cNvSpPr>
          <p:nvPr>
            <p:ph type="title"/>
          </p:nvPr>
        </p:nvSpPr>
        <p:spPr/>
        <p:txBody>
          <a:bodyPr>
            <a:normAutofit/>
          </a:bodyPr>
          <a:lstStyle/>
          <a:p>
            <a:r>
              <a:rPr lang="en-US" dirty="0"/>
              <a:t>HOW TO PREPARE FOR AN HCP CONVERSATION</a:t>
            </a:r>
          </a:p>
        </p:txBody>
      </p:sp>
      <p:sp>
        <p:nvSpPr>
          <p:cNvPr id="2" name="Content Placeholder 1">
            <a:extLst>
              <a:ext uri="{FF2B5EF4-FFF2-40B4-BE49-F238E27FC236}">
                <a16:creationId xmlns:a16="http://schemas.microsoft.com/office/drawing/2014/main" id="{CC35AC9E-89CD-1FD8-BF59-E6C27F22611E}"/>
              </a:ext>
            </a:extLst>
          </p:cNvPr>
          <p:cNvSpPr>
            <a:spLocks noGrp="1"/>
          </p:cNvSpPr>
          <p:nvPr>
            <p:ph idx="1"/>
          </p:nvPr>
        </p:nvSpPr>
        <p:spPr>
          <a:xfrm>
            <a:off x="609600" y="1600202"/>
            <a:ext cx="10972800" cy="938645"/>
          </a:xfrm>
        </p:spPr>
        <p:txBody>
          <a:bodyPr>
            <a:normAutofit/>
          </a:bodyPr>
          <a:lstStyle/>
          <a:p>
            <a:pPr marL="0" indent="0">
              <a:buNone/>
            </a:pPr>
            <a:r>
              <a:rPr lang="en-US" altLang="en-US" sz="2000" dirty="0">
                <a:ea typeface="ＭＳ Ｐゴシック" panose="020B0600070205080204" pitchFamily="34" charset="-128"/>
                <a:cs typeface="Arial" panose="020B0604020202020204" pitchFamily="34" charset="0"/>
              </a:rPr>
              <a:t>Simply checking the boxes does not yield the best outcome. Preparing yourself and attempting to influence the environment is critical to moving the conversation forward.</a:t>
            </a:r>
          </a:p>
        </p:txBody>
      </p:sp>
      <p:sp>
        <p:nvSpPr>
          <p:cNvPr id="6" name="Text Placeholder 4">
            <a:extLst>
              <a:ext uri="{FF2B5EF4-FFF2-40B4-BE49-F238E27FC236}">
                <a16:creationId xmlns:a16="http://schemas.microsoft.com/office/drawing/2014/main" id="{12625AEF-76AD-BBE5-C6A2-99194DCFB8AF}"/>
              </a:ext>
            </a:extLst>
          </p:cNvPr>
          <p:cNvSpPr txBox="1">
            <a:spLocks/>
          </p:cNvSpPr>
          <p:nvPr/>
        </p:nvSpPr>
        <p:spPr>
          <a:xfrm>
            <a:off x="608013" y="1227079"/>
            <a:ext cx="11276012" cy="838200"/>
          </a:xfrm>
          <a:prstGeom prst="rect">
            <a:avLst/>
          </a:prstGeom>
        </p:spPr>
        <p:txBody>
          <a:bodyPr/>
          <a:lstStyle>
            <a:lvl1pPr marL="342900" indent="-342900" algn="l" defTabSz="457200" rtl="0" eaLnBrk="1" latinLnBrk="0" hangingPunct="1">
              <a:spcBef>
                <a:spcPct val="20000"/>
              </a:spcBef>
              <a:buClr>
                <a:schemeClr val="accent3"/>
              </a:buClr>
              <a:buFont typeface="Arial"/>
              <a:buChar char="•"/>
              <a:defRPr sz="2400" kern="1200">
                <a:solidFill>
                  <a:schemeClr val="tx1"/>
                </a:solidFill>
                <a:latin typeface="Calibri" panose="020F0502020204030204" pitchFamily="34" charset="0"/>
                <a:ea typeface="+mn-ea"/>
                <a:cs typeface="Calibri" panose="020F0502020204030204" pitchFamily="34" charset="0"/>
              </a:defRPr>
            </a:lvl1pPr>
            <a:lvl2pPr marL="742950" indent="-285750" algn="l" defTabSz="457200" rtl="0" eaLnBrk="1" latinLnBrk="0" hangingPunct="1">
              <a:spcBef>
                <a:spcPct val="20000"/>
              </a:spcBef>
              <a:buClr>
                <a:schemeClr val="accent3"/>
              </a:buClr>
              <a:buFont typeface="Arial"/>
              <a:buChar char="–"/>
              <a:defRPr sz="2000" kern="1200">
                <a:solidFill>
                  <a:schemeClr val="tx1"/>
                </a:solidFill>
                <a:latin typeface="Calibri" panose="020F0502020204030204" pitchFamily="34" charset="0"/>
                <a:ea typeface="+mn-ea"/>
                <a:cs typeface="Calibri" panose="020F0502020204030204" pitchFamily="34" charset="0"/>
              </a:defRPr>
            </a:lvl2pPr>
            <a:lvl3pPr marL="1143000" indent="-228600" algn="l" defTabSz="457200" rtl="0" eaLnBrk="1" latinLnBrk="0" hangingPunct="1">
              <a:spcBef>
                <a:spcPct val="20000"/>
              </a:spcBef>
              <a:buClr>
                <a:schemeClr val="accent3"/>
              </a:buClr>
              <a:buFont typeface="Arial"/>
              <a:buChar char="•"/>
              <a:defRPr sz="1800" kern="1200">
                <a:solidFill>
                  <a:schemeClr val="tx1"/>
                </a:solidFill>
                <a:latin typeface="Calibri" panose="020F0502020204030204" pitchFamily="34" charset="0"/>
                <a:ea typeface="+mn-ea"/>
                <a:cs typeface="Calibri" panose="020F0502020204030204" pitchFamily="34" charset="0"/>
              </a:defRPr>
            </a:lvl3pPr>
            <a:lvl4pPr marL="1600200" indent="-228600" algn="l" defTabSz="457200" rtl="0" eaLnBrk="1" latinLnBrk="0" hangingPunct="1">
              <a:spcBef>
                <a:spcPct val="20000"/>
              </a:spcBef>
              <a:buClr>
                <a:schemeClr val="accent3"/>
              </a:buClr>
              <a:buFont typeface="Arial"/>
              <a:buChar char="–"/>
              <a:defRPr sz="1600" kern="1200">
                <a:solidFill>
                  <a:schemeClr val="tx1"/>
                </a:solidFill>
                <a:latin typeface="Calibri" panose="020F0502020204030204" pitchFamily="34" charset="0"/>
                <a:ea typeface="+mn-ea"/>
                <a:cs typeface="Calibri" panose="020F0502020204030204" pitchFamily="34" charset="0"/>
              </a:defRPr>
            </a:lvl4pPr>
            <a:lvl5pPr marL="2057400" indent="-228600" algn="l" defTabSz="457200" rtl="0" eaLnBrk="1" latinLnBrk="0" hangingPunct="1">
              <a:spcBef>
                <a:spcPct val="20000"/>
              </a:spcBef>
              <a:buClr>
                <a:schemeClr val="accent3"/>
              </a:buClr>
              <a:buFont typeface="Arial"/>
              <a:buChar char="»"/>
              <a:defRPr sz="1400" kern="1200">
                <a:solidFill>
                  <a:schemeClr val="tx1"/>
                </a:solidFill>
                <a:latin typeface="Calibri" panose="020F0502020204030204" pitchFamily="34" charset="0"/>
                <a:ea typeface="+mn-ea"/>
                <a:cs typeface="Calibri" panose="020F050202020403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altLang="en-US" dirty="0">
              <a:ea typeface="ＭＳ Ｐゴシック" panose="020B0600070205080204" pitchFamily="34" charset="-128"/>
              <a:cs typeface="Arial" panose="020B0604020202020204" pitchFamily="34" charset="0"/>
            </a:endParaRPr>
          </a:p>
        </p:txBody>
      </p:sp>
      <p:sp>
        <p:nvSpPr>
          <p:cNvPr id="10" name="Rectangle 9">
            <a:extLst>
              <a:ext uri="{FF2B5EF4-FFF2-40B4-BE49-F238E27FC236}">
                <a16:creationId xmlns:a16="http://schemas.microsoft.com/office/drawing/2014/main" id="{71FBE295-D2E2-D6E8-BF0E-F0FDC4FDEC00}"/>
              </a:ext>
            </a:extLst>
          </p:cNvPr>
          <p:cNvSpPr/>
          <p:nvPr/>
        </p:nvSpPr>
        <p:spPr bwMode="auto">
          <a:xfrm>
            <a:off x="7297516" y="3117708"/>
            <a:ext cx="2863911" cy="2292913"/>
          </a:xfrm>
          <a:prstGeom prst="rect">
            <a:avLst/>
          </a:prstGeom>
          <a:noFill/>
          <a:ln w="9525" cap="flat" cmpd="sng" algn="ctr">
            <a:noFill/>
            <a:prstDash val="solid"/>
            <a:round/>
            <a:headEnd type="none" w="med" len="med"/>
            <a:tailEnd type="none" w="med" len="med"/>
          </a:ln>
          <a:effectLst/>
        </p:spPr>
        <p:txBody>
          <a:bodyPr wrap="square" lIns="121899" tIns="60949" rIns="121899" bIns="60949">
            <a:spAutoFit/>
          </a:bodyPr>
          <a:lstStyle/>
          <a:p>
            <a:pPr algn="ctr" defTabSz="1217613">
              <a:spcBef>
                <a:spcPts val="600"/>
              </a:spcBef>
              <a:defRPr/>
            </a:pPr>
            <a:r>
              <a:rPr lang="en-US" sz="2000" b="1" dirty="0">
                <a:latin typeface="Calibri" panose="020F0502020204030204" pitchFamily="34" charset="0"/>
                <a:cs typeface="Calibri" panose="020F0502020204030204" pitchFamily="34" charset="0"/>
              </a:rPr>
              <a:t>The Environment</a:t>
            </a:r>
          </a:p>
          <a:p>
            <a:pPr defTabSz="1217613">
              <a:spcBef>
                <a:spcPts val="600"/>
              </a:spcBef>
              <a:defRPr/>
            </a:pPr>
            <a:r>
              <a:rPr lang="en-US" sz="1600" b="1" dirty="0">
                <a:latin typeface="Calibri" panose="020F0502020204030204" pitchFamily="34" charset="0"/>
                <a:cs typeface="Calibri" panose="020F0502020204030204" pitchFamily="34" charset="0"/>
              </a:rPr>
              <a:t>Be aware of…</a:t>
            </a:r>
          </a:p>
          <a:p>
            <a:pPr marL="285750" indent="-285750" defTabSz="1217613">
              <a:spcBef>
                <a:spcPts val="600"/>
              </a:spcBef>
              <a:buFont typeface="Arial" panose="020B0604020202020204" pitchFamily="34" charset="0"/>
              <a:buChar char="•"/>
              <a:defRPr/>
            </a:pPr>
            <a:r>
              <a:rPr lang="en-US" sz="1600" dirty="0">
                <a:latin typeface="Calibri" panose="020F0502020204030204" pitchFamily="34" charset="0"/>
                <a:cs typeface="Calibri" panose="020F0502020204030204" pitchFamily="34" charset="0"/>
              </a:rPr>
              <a:t>Physical environment</a:t>
            </a:r>
          </a:p>
          <a:p>
            <a:pPr marL="285750" indent="-285750" defTabSz="1217613">
              <a:spcBef>
                <a:spcPts val="600"/>
              </a:spcBef>
              <a:buFont typeface="Arial" panose="020B0604020202020204" pitchFamily="34" charset="0"/>
              <a:buChar char="•"/>
              <a:defRPr/>
            </a:pPr>
            <a:r>
              <a:rPr lang="en-US" sz="1600" dirty="0">
                <a:latin typeface="Calibri" panose="020F0502020204030204" pitchFamily="34" charset="0"/>
                <a:cs typeface="Calibri" panose="020F0502020204030204" pitchFamily="34" charset="0"/>
              </a:rPr>
              <a:t>Body language</a:t>
            </a:r>
          </a:p>
          <a:p>
            <a:pPr marL="285750" indent="-285750" defTabSz="1217613">
              <a:spcBef>
                <a:spcPts val="600"/>
              </a:spcBef>
              <a:buFont typeface="Arial" panose="020B0604020202020204" pitchFamily="34" charset="0"/>
              <a:buChar char="•"/>
              <a:defRPr/>
            </a:pPr>
            <a:r>
              <a:rPr lang="en-US" sz="1600" dirty="0">
                <a:latin typeface="Calibri" panose="020F0502020204030204" pitchFamily="34" charset="0"/>
                <a:cs typeface="Calibri" panose="020F0502020204030204" pitchFamily="34" charset="0"/>
              </a:rPr>
              <a:t>Reaction</a:t>
            </a:r>
          </a:p>
          <a:p>
            <a:pPr marL="285750" indent="-285750" defTabSz="1217613">
              <a:spcBef>
                <a:spcPts val="600"/>
              </a:spcBef>
              <a:buFont typeface="Arial" panose="020B0604020202020204" pitchFamily="34" charset="0"/>
              <a:buChar char="•"/>
              <a:defRPr/>
            </a:pPr>
            <a:r>
              <a:rPr lang="en-US" sz="1600" dirty="0">
                <a:latin typeface="Calibri" panose="020F0502020204030204" pitchFamily="34" charset="0"/>
                <a:cs typeface="Calibri" panose="020F0502020204030204" pitchFamily="34" charset="0"/>
              </a:rPr>
              <a:t>Non-hierarchical seating, if in person</a:t>
            </a:r>
          </a:p>
        </p:txBody>
      </p:sp>
      <p:sp>
        <p:nvSpPr>
          <p:cNvPr id="14" name="Rectangle 15">
            <a:extLst>
              <a:ext uri="{FF2B5EF4-FFF2-40B4-BE49-F238E27FC236}">
                <a16:creationId xmlns:a16="http://schemas.microsoft.com/office/drawing/2014/main" id="{8CD4E95A-FA9B-4F8E-CD19-146B5A42E682}"/>
              </a:ext>
            </a:extLst>
          </p:cNvPr>
          <p:cNvSpPr>
            <a:spLocks noChangeArrowheads="1"/>
          </p:cNvSpPr>
          <p:nvPr/>
        </p:nvSpPr>
        <p:spPr bwMode="auto">
          <a:xfrm>
            <a:off x="1639107" y="3117708"/>
            <a:ext cx="3451367" cy="1969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wrap="square" lIns="121899" tIns="60949" rIns="121899" bIns="60949">
            <a:spAutoFit/>
          </a:bodyPr>
          <a:lstStyle>
            <a:lvl1pPr marL="227013" indent="-227013" defTabSz="1217613">
              <a:spcBef>
                <a:spcPct val="20000"/>
              </a:spcBef>
              <a:buFont typeface="Wingdings" pitchFamily="2" charset="2"/>
              <a:buChar char="§"/>
              <a:defRPr sz="1600">
                <a:solidFill>
                  <a:schemeClr val="tx1"/>
                </a:solidFill>
                <a:latin typeface="Arial" panose="020B0604020202020204" pitchFamily="34" charset="0"/>
              </a:defRPr>
            </a:lvl1pPr>
            <a:lvl2pPr marL="742950" indent="-285750" defTabSz="1217613">
              <a:spcBef>
                <a:spcPct val="20000"/>
              </a:spcBef>
              <a:buFont typeface="Arial" panose="020B0604020202020204" pitchFamily="34" charset="0"/>
              <a:buChar char="•"/>
              <a:defRPr sz="1500">
                <a:solidFill>
                  <a:schemeClr val="tx1"/>
                </a:solidFill>
                <a:latin typeface="Arial" panose="020B0604020202020204" pitchFamily="34" charset="0"/>
              </a:defRPr>
            </a:lvl2pPr>
            <a:lvl3pPr marL="1143000" indent="-228600" defTabSz="1217613">
              <a:spcBef>
                <a:spcPct val="20000"/>
              </a:spcBef>
              <a:buFont typeface="Arial" panose="020B0604020202020204" pitchFamily="34" charset="0"/>
              <a:buChar char="–"/>
              <a:defRPr sz="1200">
                <a:solidFill>
                  <a:schemeClr val="tx1"/>
                </a:solidFill>
                <a:latin typeface="Arial" panose="020B0604020202020204" pitchFamily="34" charset="0"/>
              </a:defRPr>
            </a:lvl3pPr>
            <a:lvl4pPr marL="1600200" indent="-228600" defTabSz="1217613">
              <a:spcBef>
                <a:spcPct val="20000"/>
              </a:spcBef>
              <a:buFont typeface="Arial" panose="020B0604020202020204" pitchFamily="34" charset="0"/>
              <a:buChar char="&gt;"/>
              <a:defRPr sz="1100">
                <a:solidFill>
                  <a:schemeClr val="tx1"/>
                </a:solidFill>
                <a:latin typeface="Arial" panose="020B0604020202020204" pitchFamily="34" charset="0"/>
              </a:defRPr>
            </a:lvl4pPr>
            <a:lvl5pPr marL="2057400" indent="-228600" defTabSz="1217613">
              <a:spcBef>
                <a:spcPct val="20000"/>
              </a:spcBef>
              <a:buFont typeface="Arial" panose="020B0604020202020204" pitchFamily="34" charset="0"/>
              <a:buChar char="»"/>
              <a:defRPr sz="1100">
                <a:solidFill>
                  <a:schemeClr val="tx1"/>
                </a:solidFill>
                <a:latin typeface="Arial" panose="020B0604020202020204" pitchFamily="34" charset="0"/>
              </a:defRPr>
            </a:lvl5pPr>
            <a:lvl6pPr marL="2514600" indent="-228600" defTabSz="1217613" eaLnBrk="0" fontAlgn="base" hangingPunct="0">
              <a:spcBef>
                <a:spcPct val="20000"/>
              </a:spcBef>
              <a:spcAft>
                <a:spcPct val="0"/>
              </a:spcAft>
              <a:buFont typeface="Arial" panose="020B0604020202020204" pitchFamily="34" charset="0"/>
              <a:buChar char="»"/>
              <a:defRPr sz="1100">
                <a:solidFill>
                  <a:schemeClr val="tx1"/>
                </a:solidFill>
                <a:latin typeface="Arial" panose="020B0604020202020204" pitchFamily="34" charset="0"/>
              </a:defRPr>
            </a:lvl6pPr>
            <a:lvl7pPr marL="2971800" indent="-228600" defTabSz="1217613" eaLnBrk="0" fontAlgn="base" hangingPunct="0">
              <a:spcBef>
                <a:spcPct val="20000"/>
              </a:spcBef>
              <a:spcAft>
                <a:spcPct val="0"/>
              </a:spcAft>
              <a:buFont typeface="Arial" panose="020B0604020202020204" pitchFamily="34" charset="0"/>
              <a:buChar char="»"/>
              <a:defRPr sz="1100">
                <a:solidFill>
                  <a:schemeClr val="tx1"/>
                </a:solidFill>
                <a:latin typeface="Arial" panose="020B0604020202020204" pitchFamily="34" charset="0"/>
              </a:defRPr>
            </a:lvl7pPr>
            <a:lvl8pPr marL="3429000" indent="-228600" defTabSz="1217613" eaLnBrk="0" fontAlgn="base" hangingPunct="0">
              <a:spcBef>
                <a:spcPct val="20000"/>
              </a:spcBef>
              <a:spcAft>
                <a:spcPct val="0"/>
              </a:spcAft>
              <a:buFont typeface="Arial" panose="020B0604020202020204" pitchFamily="34" charset="0"/>
              <a:buChar char="»"/>
              <a:defRPr sz="1100">
                <a:solidFill>
                  <a:schemeClr val="tx1"/>
                </a:solidFill>
                <a:latin typeface="Arial" panose="020B0604020202020204" pitchFamily="34" charset="0"/>
              </a:defRPr>
            </a:lvl8pPr>
            <a:lvl9pPr marL="3886200" indent="-228600" defTabSz="1217613" eaLnBrk="0" fontAlgn="base" hangingPunct="0">
              <a:spcBef>
                <a:spcPct val="20000"/>
              </a:spcBef>
              <a:spcAft>
                <a:spcPct val="0"/>
              </a:spcAft>
              <a:buFont typeface="Arial" panose="020B0604020202020204" pitchFamily="34" charset="0"/>
              <a:buChar char="»"/>
              <a:defRPr sz="1100">
                <a:solidFill>
                  <a:schemeClr val="tx1"/>
                </a:solidFill>
                <a:latin typeface="Arial" panose="020B0604020202020204" pitchFamily="34" charset="0"/>
              </a:defRPr>
            </a:lvl9pPr>
          </a:lstStyle>
          <a:p>
            <a:pPr marL="0" indent="0" algn="ctr">
              <a:spcBef>
                <a:spcPts val="600"/>
              </a:spcBef>
              <a:buNone/>
            </a:pPr>
            <a:r>
              <a:rPr lang="en-US" sz="2000" b="1" dirty="0">
                <a:solidFill>
                  <a:schemeClr val="tx1"/>
                </a:solidFill>
                <a:latin typeface="Calibri" panose="020F0502020204030204" pitchFamily="34" charset="0"/>
                <a:cs typeface="Calibri" panose="020F0502020204030204" pitchFamily="34" charset="0"/>
              </a:rPr>
              <a:t>The Mindset</a:t>
            </a:r>
            <a:endParaRPr lang="en-US" altLang="en-US" sz="2000" dirty="0">
              <a:latin typeface="Calibri" panose="020F0502020204030204" pitchFamily="34" charset="0"/>
              <a:cs typeface="Calibri" panose="020F0502020204030204" pitchFamily="34" charset="0"/>
            </a:endParaRPr>
          </a:p>
          <a:p>
            <a:pPr eaLnBrk="1" hangingPunct="1">
              <a:spcBef>
                <a:spcPts val="600"/>
              </a:spcBef>
              <a:buFont typeface="Arial" panose="020B0604020202020204" pitchFamily="34" charset="0"/>
              <a:buChar char="•"/>
            </a:pPr>
            <a:r>
              <a:rPr lang="en-US" altLang="en-US" dirty="0">
                <a:latin typeface="Calibri" panose="020F0502020204030204" pitchFamily="34" charset="0"/>
                <a:cs typeface="Calibri" panose="020F0502020204030204" pitchFamily="34" charset="0"/>
              </a:rPr>
              <a:t>Be open to differences and changes in the conversation</a:t>
            </a:r>
          </a:p>
          <a:p>
            <a:pPr eaLnBrk="1" hangingPunct="1">
              <a:spcBef>
                <a:spcPts val="600"/>
              </a:spcBef>
              <a:buFont typeface="Arial" panose="020B0604020202020204" pitchFamily="34" charset="0"/>
              <a:buChar char="•"/>
            </a:pPr>
            <a:r>
              <a:rPr lang="en-US" altLang="en-US" dirty="0">
                <a:latin typeface="Calibri" panose="020F0502020204030204" pitchFamily="34" charset="0"/>
                <a:cs typeface="Calibri" panose="020F0502020204030204" pitchFamily="34" charset="0"/>
              </a:rPr>
              <a:t>Make it a two-way street</a:t>
            </a:r>
          </a:p>
          <a:p>
            <a:pPr eaLnBrk="1" hangingPunct="1">
              <a:spcBef>
                <a:spcPts val="600"/>
              </a:spcBef>
              <a:buFont typeface="Arial" panose="020B0604020202020204" pitchFamily="34" charset="0"/>
              <a:buChar char="•"/>
            </a:pPr>
            <a:r>
              <a:rPr lang="en-US" altLang="en-US" dirty="0">
                <a:latin typeface="Calibri" panose="020F0502020204030204" pitchFamily="34" charset="0"/>
                <a:cs typeface="Calibri" panose="020F0502020204030204" pitchFamily="34" charset="0"/>
              </a:rPr>
              <a:t>Perceive reactions and adjust</a:t>
            </a:r>
          </a:p>
          <a:p>
            <a:pPr eaLnBrk="1" hangingPunct="1">
              <a:spcBef>
                <a:spcPts val="600"/>
              </a:spcBef>
              <a:buFont typeface="Arial" panose="020B0604020202020204" pitchFamily="34" charset="0"/>
              <a:buChar char="•"/>
            </a:pPr>
            <a:r>
              <a:rPr lang="en-US" altLang="en-US" dirty="0">
                <a:latin typeface="Calibri" panose="020F0502020204030204" pitchFamily="34" charset="0"/>
                <a:cs typeface="Calibri" panose="020F0502020204030204" pitchFamily="34" charset="0"/>
              </a:rPr>
              <a:t>Be mindful of tone and word choice</a:t>
            </a:r>
          </a:p>
        </p:txBody>
      </p:sp>
      <p:sp>
        <p:nvSpPr>
          <p:cNvPr id="7" name="Arrow: Pentagon 6">
            <a:extLst>
              <a:ext uri="{FF2B5EF4-FFF2-40B4-BE49-F238E27FC236}">
                <a16:creationId xmlns:a16="http://schemas.microsoft.com/office/drawing/2014/main" id="{20C7CA9C-3A75-ABD8-CC25-3D9F99F55AA1}"/>
              </a:ext>
            </a:extLst>
          </p:cNvPr>
          <p:cNvSpPr/>
          <p:nvPr/>
        </p:nvSpPr>
        <p:spPr>
          <a:xfrm>
            <a:off x="1924050" y="2538847"/>
            <a:ext cx="2870200" cy="288925"/>
          </a:xfrm>
          <a:prstGeom prst="homePlat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anchor="ctr"/>
          <a:lstStyle/>
          <a:p>
            <a:pPr algn="ctr" defTabSz="921245" eaLnBrk="1" hangingPunct="1">
              <a:defRPr/>
            </a:pPr>
            <a:endParaRPr lang="en-US" sz="2100" b="1" dirty="0">
              <a:solidFill>
                <a:schemeClr val="tx1"/>
              </a:solidFill>
            </a:endParaRPr>
          </a:p>
        </p:txBody>
      </p:sp>
      <p:sp>
        <p:nvSpPr>
          <p:cNvPr id="18" name="Freeform 55">
            <a:extLst>
              <a:ext uri="{FF2B5EF4-FFF2-40B4-BE49-F238E27FC236}">
                <a16:creationId xmlns:a16="http://schemas.microsoft.com/office/drawing/2014/main" id="{50239CC8-79A0-31E0-9F76-5E00A0577FC2}"/>
              </a:ext>
            </a:extLst>
          </p:cNvPr>
          <p:cNvSpPr>
            <a:spLocks noChangeAspect="1" noEditPoints="1"/>
          </p:cNvSpPr>
          <p:nvPr/>
        </p:nvSpPr>
        <p:spPr bwMode="auto">
          <a:xfrm>
            <a:off x="6892460" y="2413355"/>
            <a:ext cx="3467509" cy="3452373"/>
          </a:xfrm>
          <a:custGeom>
            <a:avLst/>
            <a:gdLst>
              <a:gd name="T0" fmla="*/ 492949 w 298"/>
              <a:gd name="T1" fmla="*/ 568624 h 298"/>
              <a:gd name="T2" fmla="*/ 492949 w 298"/>
              <a:gd name="T3" fmla="*/ 257582 h 298"/>
              <a:gd name="T4" fmla="*/ 388014 w 298"/>
              <a:gd name="T5" fmla="*/ 257582 h 298"/>
              <a:gd name="T6" fmla="*/ 388014 w 298"/>
              <a:gd name="T7" fmla="*/ 568624 h 298"/>
              <a:gd name="T8" fmla="*/ 492949 w 298"/>
              <a:gd name="T9" fmla="*/ 568624 h 298"/>
              <a:gd name="T10" fmla="*/ 649131 w 298"/>
              <a:gd name="T11" fmla="*/ 568624 h 298"/>
              <a:gd name="T12" fmla="*/ 649131 w 298"/>
              <a:gd name="T13" fmla="*/ 257582 h 298"/>
              <a:gd name="T14" fmla="*/ 544196 w 298"/>
              <a:gd name="T15" fmla="*/ 257582 h 298"/>
              <a:gd name="T16" fmla="*/ 544196 w 298"/>
              <a:gd name="T17" fmla="*/ 568624 h 298"/>
              <a:gd name="T18" fmla="*/ 649131 w 298"/>
              <a:gd name="T19" fmla="*/ 568624 h 298"/>
              <a:gd name="T20" fmla="*/ 700378 w 298"/>
              <a:gd name="T21" fmla="*/ 196831 h 298"/>
              <a:gd name="T22" fmla="*/ 363611 w 298"/>
              <a:gd name="T23" fmla="*/ 0 h 298"/>
              <a:gd name="T24" fmla="*/ 24403 w 298"/>
              <a:gd name="T25" fmla="*/ 196831 h 298"/>
              <a:gd name="T26" fmla="*/ 24403 w 298"/>
              <a:gd name="T27" fmla="*/ 233282 h 298"/>
              <a:gd name="T28" fmla="*/ 700378 w 298"/>
              <a:gd name="T29" fmla="*/ 233282 h 298"/>
              <a:gd name="T30" fmla="*/ 700378 w 298"/>
              <a:gd name="T31" fmla="*/ 196831 h 298"/>
              <a:gd name="T32" fmla="*/ 336767 w 298"/>
              <a:gd name="T33" fmla="*/ 568624 h 298"/>
              <a:gd name="T34" fmla="*/ 336767 w 298"/>
              <a:gd name="T35" fmla="*/ 257582 h 298"/>
              <a:gd name="T36" fmla="*/ 234273 w 298"/>
              <a:gd name="T37" fmla="*/ 257582 h 298"/>
              <a:gd name="T38" fmla="*/ 234273 w 298"/>
              <a:gd name="T39" fmla="*/ 568624 h 298"/>
              <a:gd name="T40" fmla="*/ 336767 w 298"/>
              <a:gd name="T41" fmla="*/ 568624 h 298"/>
              <a:gd name="T42" fmla="*/ 180585 w 298"/>
              <a:gd name="T43" fmla="*/ 568624 h 298"/>
              <a:gd name="T44" fmla="*/ 180585 w 298"/>
              <a:gd name="T45" fmla="*/ 257582 h 298"/>
              <a:gd name="T46" fmla="*/ 78091 w 298"/>
              <a:gd name="T47" fmla="*/ 257582 h 298"/>
              <a:gd name="T48" fmla="*/ 78091 w 298"/>
              <a:gd name="T49" fmla="*/ 568624 h 298"/>
              <a:gd name="T50" fmla="*/ 180585 w 298"/>
              <a:gd name="T51" fmla="*/ 568624 h 298"/>
              <a:gd name="T52" fmla="*/ 678415 w 298"/>
              <a:gd name="T53" fmla="*/ 605074 h 298"/>
              <a:gd name="T54" fmla="*/ 56128 w 298"/>
              <a:gd name="T55" fmla="*/ 607504 h 298"/>
              <a:gd name="T56" fmla="*/ 0 w 298"/>
              <a:gd name="T57" fmla="*/ 680405 h 298"/>
              <a:gd name="T58" fmla="*/ 0 w 298"/>
              <a:gd name="T59" fmla="*/ 724145 h 298"/>
              <a:gd name="T60" fmla="*/ 727222 w 298"/>
              <a:gd name="T61" fmla="*/ 724145 h 298"/>
              <a:gd name="T62" fmla="*/ 727222 w 298"/>
              <a:gd name="T63" fmla="*/ 680405 h 298"/>
              <a:gd name="T64" fmla="*/ 678415 w 298"/>
              <a:gd name="T65" fmla="*/ 605074 h 29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98" h="298">
                <a:moveTo>
                  <a:pt x="202" y="234"/>
                </a:moveTo>
                <a:cubicBezTo>
                  <a:pt x="202" y="106"/>
                  <a:pt x="202" y="106"/>
                  <a:pt x="202" y="106"/>
                </a:cubicBezTo>
                <a:cubicBezTo>
                  <a:pt x="159" y="106"/>
                  <a:pt x="159" y="106"/>
                  <a:pt x="159" y="106"/>
                </a:cubicBezTo>
                <a:cubicBezTo>
                  <a:pt x="159" y="234"/>
                  <a:pt x="159" y="234"/>
                  <a:pt x="159" y="234"/>
                </a:cubicBezTo>
                <a:lnTo>
                  <a:pt x="202" y="234"/>
                </a:lnTo>
                <a:close/>
                <a:moveTo>
                  <a:pt x="266" y="234"/>
                </a:moveTo>
                <a:cubicBezTo>
                  <a:pt x="266" y="106"/>
                  <a:pt x="266" y="106"/>
                  <a:pt x="266" y="106"/>
                </a:cubicBezTo>
                <a:cubicBezTo>
                  <a:pt x="223" y="106"/>
                  <a:pt x="223" y="106"/>
                  <a:pt x="223" y="106"/>
                </a:cubicBezTo>
                <a:cubicBezTo>
                  <a:pt x="223" y="234"/>
                  <a:pt x="223" y="234"/>
                  <a:pt x="223" y="234"/>
                </a:cubicBezTo>
                <a:lnTo>
                  <a:pt x="266" y="234"/>
                </a:lnTo>
                <a:close/>
                <a:moveTo>
                  <a:pt x="287" y="81"/>
                </a:moveTo>
                <a:cubicBezTo>
                  <a:pt x="149" y="0"/>
                  <a:pt x="149" y="0"/>
                  <a:pt x="149" y="0"/>
                </a:cubicBezTo>
                <a:cubicBezTo>
                  <a:pt x="10" y="81"/>
                  <a:pt x="10" y="81"/>
                  <a:pt x="10" y="81"/>
                </a:cubicBezTo>
                <a:cubicBezTo>
                  <a:pt x="10" y="81"/>
                  <a:pt x="1" y="90"/>
                  <a:pt x="10" y="96"/>
                </a:cubicBezTo>
                <a:cubicBezTo>
                  <a:pt x="287" y="96"/>
                  <a:pt x="287" y="96"/>
                  <a:pt x="287" y="96"/>
                </a:cubicBezTo>
                <a:cubicBezTo>
                  <a:pt x="287" y="96"/>
                  <a:pt x="295" y="89"/>
                  <a:pt x="287" y="81"/>
                </a:cubicBezTo>
                <a:close/>
                <a:moveTo>
                  <a:pt x="138" y="234"/>
                </a:moveTo>
                <a:cubicBezTo>
                  <a:pt x="138" y="106"/>
                  <a:pt x="138" y="106"/>
                  <a:pt x="138" y="106"/>
                </a:cubicBezTo>
                <a:cubicBezTo>
                  <a:pt x="96" y="106"/>
                  <a:pt x="96" y="106"/>
                  <a:pt x="96" y="106"/>
                </a:cubicBezTo>
                <a:cubicBezTo>
                  <a:pt x="96" y="234"/>
                  <a:pt x="96" y="234"/>
                  <a:pt x="96" y="234"/>
                </a:cubicBezTo>
                <a:lnTo>
                  <a:pt x="138" y="234"/>
                </a:lnTo>
                <a:close/>
                <a:moveTo>
                  <a:pt x="74" y="234"/>
                </a:moveTo>
                <a:cubicBezTo>
                  <a:pt x="74" y="106"/>
                  <a:pt x="74" y="106"/>
                  <a:pt x="74" y="106"/>
                </a:cubicBezTo>
                <a:cubicBezTo>
                  <a:pt x="32" y="106"/>
                  <a:pt x="32" y="106"/>
                  <a:pt x="32" y="106"/>
                </a:cubicBezTo>
                <a:cubicBezTo>
                  <a:pt x="32" y="234"/>
                  <a:pt x="32" y="234"/>
                  <a:pt x="32" y="234"/>
                </a:cubicBezTo>
                <a:lnTo>
                  <a:pt x="74" y="234"/>
                </a:lnTo>
                <a:close/>
                <a:moveTo>
                  <a:pt x="278" y="249"/>
                </a:moveTo>
                <a:cubicBezTo>
                  <a:pt x="23" y="250"/>
                  <a:pt x="23" y="250"/>
                  <a:pt x="23" y="250"/>
                </a:cubicBezTo>
                <a:cubicBezTo>
                  <a:pt x="0" y="280"/>
                  <a:pt x="0" y="280"/>
                  <a:pt x="0" y="280"/>
                </a:cubicBezTo>
                <a:cubicBezTo>
                  <a:pt x="0" y="298"/>
                  <a:pt x="0" y="298"/>
                  <a:pt x="0" y="298"/>
                </a:cubicBezTo>
                <a:cubicBezTo>
                  <a:pt x="298" y="298"/>
                  <a:pt x="298" y="298"/>
                  <a:pt x="298" y="298"/>
                </a:cubicBezTo>
                <a:cubicBezTo>
                  <a:pt x="298" y="280"/>
                  <a:pt x="298" y="280"/>
                  <a:pt x="298" y="280"/>
                </a:cubicBezTo>
                <a:lnTo>
                  <a:pt x="278" y="249"/>
                </a:lnTo>
                <a:close/>
              </a:path>
            </a:pathLst>
          </a:custGeom>
          <a:solidFill>
            <a:srgbClr val="00A3E0">
              <a:alpha val="10000"/>
            </a:srgbClr>
          </a:solidFill>
          <a:ln>
            <a:noFill/>
          </a:ln>
        </p:spPr>
        <p:txBody>
          <a:bodyPr/>
          <a:lstStyle/>
          <a:p>
            <a:endParaRPr lang="en-GB"/>
          </a:p>
        </p:txBody>
      </p:sp>
    </p:spTree>
    <p:custDataLst>
      <p:tags r:id="rId1"/>
    </p:custDataLst>
    <p:extLst>
      <p:ext uri="{BB962C8B-B14F-4D97-AF65-F5344CB8AC3E}">
        <p14:creationId xmlns:p14="http://schemas.microsoft.com/office/powerpoint/2010/main" val="219204839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7E4FC6A-D788-42F3-87E1-78C6B7D6749E}"/>
              </a:ext>
            </a:extLst>
          </p:cNvPr>
          <p:cNvSpPr>
            <a:spLocks noGrp="1"/>
          </p:cNvSpPr>
          <p:nvPr>
            <p:ph type="title"/>
          </p:nvPr>
        </p:nvSpPr>
        <p:spPr/>
        <p:txBody>
          <a:bodyPr>
            <a:normAutofit/>
          </a:bodyPr>
          <a:lstStyle/>
          <a:p>
            <a:r>
              <a:rPr lang="en-US" dirty="0"/>
              <a:t>FOLLOWING UP ON AN HCP CONVERSATION</a:t>
            </a:r>
          </a:p>
        </p:txBody>
      </p:sp>
      <p:pic>
        <p:nvPicPr>
          <p:cNvPr id="3" name="Picture 4">
            <a:extLst>
              <a:ext uri="{FF2B5EF4-FFF2-40B4-BE49-F238E27FC236}">
                <a16:creationId xmlns:a16="http://schemas.microsoft.com/office/drawing/2014/main" id="{94419891-B13F-B4D6-4FAC-B7C859A59B21}"/>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bwMode="auto">
          <a:xfrm>
            <a:off x="2515695" y="1033251"/>
            <a:ext cx="7065627" cy="5824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2">
            <a:extLst>
              <a:ext uri="{FF2B5EF4-FFF2-40B4-BE49-F238E27FC236}">
                <a16:creationId xmlns:a16="http://schemas.microsoft.com/office/drawing/2014/main" id="{E768B35B-4A08-6012-0824-4FBABD1935F7}"/>
              </a:ext>
            </a:extLst>
          </p:cNvPr>
          <p:cNvSpPr>
            <a:spLocks noChangeArrowheads="1"/>
          </p:cNvSpPr>
          <p:nvPr/>
        </p:nvSpPr>
        <p:spPr bwMode="auto">
          <a:xfrm>
            <a:off x="3001233" y="1751629"/>
            <a:ext cx="6189533" cy="33547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wrap="square" lIns="121899" tIns="60949" rIns="121899" bIns="60949">
            <a:spAutoFit/>
          </a:bodyPr>
          <a:lstStyle>
            <a:lvl1pPr marL="344488" indent="-344488" defTabSz="1217613">
              <a:spcBef>
                <a:spcPct val="20000"/>
              </a:spcBef>
              <a:buFont typeface="Wingdings" pitchFamily="2" charset="2"/>
              <a:buChar char="§"/>
              <a:defRPr sz="1600">
                <a:solidFill>
                  <a:schemeClr val="tx1"/>
                </a:solidFill>
                <a:latin typeface="Arial" panose="020B0604020202020204" pitchFamily="34" charset="0"/>
              </a:defRPr>
            </a:lvl1pPr>
            <a:lvl2pPr marL="742950" indent="-285750" defTabSz="1217613">
              <a:spcBef>
                <a:spcPct val="20000"/>
              </a:spcBef>
              <a:buFont typeface="Arial" panose="020B0604020202020204" pitchFamily="34" charset="0"/>
              <a:buChar char="•"/>
              <a:defRPr sz="1500">
                <a:solidFill>
                  <a:schemeClr val="tx1"/>
                </a:solidFill>
                <a:latin typeface="Arial" panose="020B0604020202020204" pitchFamily="34" charset="0"/>
              </a:defRPr>
            </a:lvl2pPr>
            <a:lvl3pPr marL="1143000" indent="-228600" defTabSz="1217613">
              <a:spcBef>
                <a:spcPct val="20000"/>
              </a:spcBef>
              <a:buFont typeface="Arial" panose="020B0604020202020204" pitchFamily="34" charset="0"/>
              <a:buChar char="–"/>
              <a:defRPr sz="1200">
                <a:solidFill>
                  <a:schemeClr val="tx1"/>
                </a:solidFill>
                <a:latin typeface="Arial" panose="020B0604020202020204" pitchFamily="34" charset="0"/>
              </a:defRPr>
            </a:lvl3pPr>
            <a:lvl4pPr marL="1600200" indent="-228600" defTabSz="1217613">
              <a:spcBef>
                <a:spcPct val="20000"/>
              </a:spcBef>
              <a:buFont typeface="Arial" panose="020B0604020202020204" pitchFamily="34" charset="0"/>
              <a:buChar char="&gt;"/>
              <a:defRPr sz="1100">
                <a:solidFill>
                  <a:schemeClr val="tx1"/>
                </a:solidFill>
                <a:latin typeface="Arial" panose="020B0604020202020204" pitchFamily="34" charset="0"/>
              </a:defRPr>
            </a:lvl4pPr>
            <a:lvl5pPr marL="2057400" indent="-228600" defTabSz="1217613">
              <a:spcBef>
                <a:spcPct val="20000"/>
              </a:spcBef>
              <a:buFont typeface="Arial" panose="020B0604020202020204" pitchFamily="34" charset="0"/>
              <a:buChar char="»"/>
              <a:defRPr sz="1100">
                <a:solidFill>
                  <a:schemeClr val="tx1"/>
                </a:solidFill>
                <a:latin typeface="Arial" panose="020B0604020202020204" pitchFamily="34" charset="0"/>
              </a:defRPr>
            </a:lvl5pPr>
            <a:lvl6pPr marL="2514600" indent="-228600" defTabSz="1217613" eaLnBrk="0" fontAlgn="base" hangingPunct="0">
              <a:spcBef>
                <a:spcPct val="20000"/>
              </a:spcBef>
              <a:spcAft>
                <a:spcPct val="0"/>
              </a:spcAft>
              <a:buFont typeface="Arial" panose="020B0604020202020204" pitchFamily="34" charset="0"/>
              <a:buChar char="»"/>
              <a:defRPr sz="1100">
                <a:solidFill>
                  <a:schemeClr val="tx1"/>
                </a:solidFill>
                <a:latin typeface="Arial" panose="020B0604020202020204" pitchFamily="34" charset="0"/>
              </a:defRPr>
            </a:lvl6pPr>
            <a:lvl7pPr marL="2971800" indent="-228600" defTabSz="1217613" eaLnBrk="0" fontAlgn="base" hangingPunct="0">
              <a:spcBef>
                <a:spcPct val="20000"/>
              </a:spcBef>
              <a:spcAft>
                <a:spcPct val="0"/>
              </a:spcAft>
              <a:buFont typeface="Arial" panose="020B0604020202020204" pitchFamily="34" charset="0"/>
              <a:buChar char="»"/>
              <a:defRPr sz="1100">
                <a:solidFill>
                  <a:schemeClr val="tx1"/>
                </a:solidFill>
                <a:latin typeface="Arial" panose="020B0604020202020204" pitchFamily="34" charset="0"/>
              </a:defRPr>
            </a:lvl7pPr>
            <a:lvl8pPr marL="3429000" indent="-228600" defTabSz="1217613" eaLnBrk="0" fontAlgn="base" hangingPunct="0">
              <a:spcBef>
                <a:spcPct val="20000"/>
              </a:spcBef>
              <a:spcAft>
                <a:spcPct val="0"/>
              </a:spcAft>
              <a:buFont typeface="Arial" panose="020B0604020202020204" pitchFamily="34" charset="0"/>
              <a:buChar char="»"/>
              <a:defRPr sz="1100">
                <a:solidFill>
                  <a:schemeClr val="tx1"/>
                </a:solidFill>
                <a:latin typeface="Arial" panose="020B0604020202020204" pitchFamily="34" charset="0"/>
              </a:defRPr>
            </a:lvl8pPr>
            <a:lvl9pPr marL="3886200" indent="-228600" defTabSz="1217613" eaLnBrk="0" fontAlgn="base" hangingPunct="0">
              <a:spcBef>
                <a:spcPct val="20000"/>
              </a:spcBef>
              <a:spcAft>
                <a:spcPct val="0"/>
              </a:spcAft>
              <a:buFont typeface="Arial" panose="020B0604020202020204" pitchFamily="34" charset="0"/>
              <a:buChar char="»"/>
              <a:defRPr sz="1100">
                <a:solidFill>
                  <a:schemeClr val="tx1"/>
                </a:solidFill>
                <a:latin typeface="Arial" panose="020B0604020202020204" pitchFamily="34" charset="0"/>
              </a:defRPr>
            </a:lvl9pPr>
          </a:lstStyle>
          <a:p>
            <a:pPr eaLnBrk="1" hangingPunct="1">
              <a:spcBef>
                <a:spcPts val="1200"/>
              </a:spcBef>
              <a:buFontTx/>
              <a:buBlip>
                <a:blip r:embed="rId5"/>
              </a:buBlip>
            </a:pPr>
            <a:r>
              <a:rPr lang="en-US" altLang="en-US" sz="2000" dirty="0">
                <a:latin typeface="Calibri" panose="020F0502020204030204" pitchFamily="34" charset="0"/>
                <a:cs typeface="Calibri" panose="020F0502020204030204" pitchFamily="34" charset="0"/>
              </a:rPr>
              <a:t>Write down key points immediately after the meeting.</a:t>
            </a:r>
          </a:p>
          <a:p>
            <a:pPr eaLnBrk="1" hangingPunct="1">
              <a:spcBef>
                <a:spcPts val="1200"/>
              </a:spcBef>
              <a:buFontTx/>
              <a:buBlip>
                <a:blip r:embed="rId5"/>
              </a:buBlip>
            </a:pPr>
            <a:r>
              <a:rPr lang="en-US" altLang="en-US" sz="2000" dirty="0">
                <a:latin typeface="Calibri" panose="020F0502020204030204" pitchFamily="34" charset="0"/>
                <a:cs typeface="Calibri" panose="020F0502020204030204" pitchFamily="34" charset="0"/>
              </a:rPr>
              <a:t>Document, share, and follow up on any agreements.</a:t>
            </a:r>
          </a:p>
          <a:p>
            <a:pPr eaLnBrk="1" hangingPunct="1">
              <a:spcBef>
                <a:spcPts val="1200"/>
              </a:spcBef>
              <a:buFontTx/>
              <a:buBlip>
                <a:blip r:embed="rId5"/>
              </a:buBlip>
            </a:pPr>
            <a:r>
              <a:rPr lang="en-US" altLang="en-US" sz="2000" dirty="0">
                <a:latin typeface="Calibri" panose="020F0502020204030204" pitchFamily="34" charset="0"/>
                <a:cs typeface="Calibri" panose="020F0502020204030204" pitchFamily="34" charset="0"/>
              </a:rPr>
              <a:t>Observe and recognize growth.</a:t>
            </a:r>
          </a:p>
          <a:p>
            <a:pPr eaLnBrk="1" hangingPunct="1">
              <a:spcBef>
                <a:spcPts val="1200"/>
              </a:spcBef>
              <a:buFontTx/>
              <a:buBlip>
                <a:blip r:embed="rId5"/>
              </a:buBlip>
            </a:pPr>
            <a:r>
              <a:rPr lang="en-US" altLang="en-US" sz="2000" dirty="0">
                <a:latin typeface="Calibri" panose="020F0502020204030204" pitchFamily="34" charset="0"/>
                <a:cs typeface="Calibri" panose="020F0502020204030204" pitchFamily="34" charset="0"/>
              </a:rPr>
              <a:t>Open your door and check in explicitly.</a:t>
            </a:r>
          </a:p>
          <a:p>
            <a:pPr eaLnBrk="1" hangingPunct="1">
              <a:spcBef>
                <a:spcPts val="1200"/>
              </a:spcBef>
              <a:buFontTx/>
              <a:buBlip>
                <a:blip r:embed="rId5"/>
              </a:buBlip>
            </a:pPr>
            <a:r>
              <a:rPr lang="en-US" altLang="en-US" sz="2000" dirty="0">
                <a:latin typeface="Calibri" panose="020F0502020204030204" pitchFamily="34" charset="0"/>
                <a:cs typeface="Calibri" panose="020F0502020204030204" pitchFamily="34" charset="0"/>
              </a:rPr>
              <a:t>Watch out for changes in your relationship </a:t>
            </a:r>
            <a:br>
              <a:rPr lang="en-US" altLang="en-US" sz="2000" dirty="0">
                <a:latin typeface="Calibri" panose="020F0502020204030204" pitchFamily="34" charset="0"/>
                <a:cs typeface="Calibri" panose="020F0502020204030204" pitchFamily="34" charset="0"/>
              </a:rPr>
            </a:br>
            <a:r>
              <a:rPr lang="en-US" altLang="en-US" sz="2000" dirty="0">
                <a:latin typeface="Calibri" panose="020F0502020204030204" pitchFamily="34" charset="0"/>
                <a:cs typeface="Calibri" panose="020F0502020204030204" pitchFamily="34" charset="0"/>
              </a:rPr>
              <a:t>(i.e., good or bad) and recourse if necessary.</a:t>
            </a:r>
          </a:p>
          <a:p>
            <a:pPr eaLnBrk="1" hangingPunct="1">
              <a:spcBef>
                <a:spcPts val="1200"/>
              </a:spcBef>
              <a:buFontTx/>
              <a:buBlip>
                <a:blip r:embed="rId5"/>
              </a:buBlip>
            </a:pPr>
            <a:r>
              <a:rPr lang="en-US" altLang="en-US" sz="2000" dirty="0">
                <a:latin typeface="Calibri" panose="020F0502020204030204" pitchFamily="34" charset="0"/>
                <a:cs typeface="Calibri" panose="020F0502020204030204" pitchFamily="34" charset="0"/>
              </a:rPr>
              <a:t>Evaluate yourself. What more could you do? </a:t>
            </a:r>
            <a:br>
              <a:rPr lang="en-US" altLang="en-US" sz="2000" dirty="0">
                <a:latin typeface="Calibri" panose="020F0502020204030204" pitchFamily="34" charset="0"/>
                <a:cs typeface="Calibri" panose="020F0502020204030204" pitchFamily="34" charset="0"/>
              </a:rPr>
            </a:br>
            <a:r>
              <a:rPr lang="en-US" altLang="en-US" sz="2000" dirty="0">
                <a:latin typeface="Calibri" panose="020F0502020204030204" pitchFamily="34" charset="0"/>
                <a:cs typeface="Calibri" panose="020F0502020204030204" pitchFamily="34" charset="0"/>
              </a:rPr>
              <a:t>Ask for upward feedback.</a:t>
            </a:r>
            <a:endParaRPr lang="en-US" altLang="en-US" sz="3200" dirty="0">
              <a:latin typeface="Calibri" panose="020F0502020204030204" pitchFamily="34" charset="0"/>
              <a:cs typeface="Calibri" panose="020F0502020204030204" pitchFamily="34" charset="0"/>
            </a:endParaRPr>
          </a:p>
        </p:txBody>
      </p:sp>
    </p:spTree>
    <p:custDataLst>
      <p:tags r:id="rId1"/>
    </p:custDataLst>
    <p:extLst>
      <p:ext uri="{BB962C8B-B14F-4D97-AF65-F5344CB8AC3E}">
        <p14:creationId xmlns:p14="http://schemas.microsoft.com/office/powerpoint/2010/main" val="312583018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FF3E620-1074-85AB-EE51-AAF1558EBFA6}"/>
              </a:ext>
            </a:extLst>
          </p:cNvPr>
          <p:cNvSpPr>
            <a:spLocks noGrp="1"/>
          </p:cNvSpPr>
          <p:nvPr>
            <p:ph type="title"/>
          </p:nvPr>
        </p:nvSpPr>
        <p:spPr/>
        <p:txBody>
          <a:bodyPr/>
          <a:lstStyle/>
          <a:p>
            <a:r>
              <a:rPr lang="en-US" dirty="0"/>
              <a:t>HIDDEN SLIDE</a:t>
            </a:r>
          </a:p>
        </p:txBody>
      </p:sp>
      <p:sp>
        <p:nvSpPr>
          <p:cNvPr id="7" name="Text Placeholder 6">
            <a:extLst>
              <a:ext uri="{FF2B5EF4-FFF2-40B4-BE49-F238E27FC236}">
                <a16:creationId xmlns:a16="http://schemas.microsoft.com/office/drawing/2014/main" id="{D14AEE78-6EA5-0B68-C772-C782F01268C8}"/>
              </a:ext>
            </a:extLst>
          </p:cNvPr>
          <p:cNvSpPr>
            <a:spLocks noGrp="1"/>
          </p:cNvSpPr>
          <p:nvPr>
            <p:ph type="body" idx="1"/>
          </p:nvPr>
        </p:nvSpPr>
        <p:spPr/>
        <p:txBody>
          <a:bodyPr/>
          <a:lstStyle/>
          <a:p>
            <a:r>
              <a:rPr lang="en-US" dirty="0"/>
              <a:t>See Notes Page</a:t>
            </a:r>
          </a:p>
        </p:txBody>
      </p:sp>
    </p:spTree>
    <p:extLst>
      <p:ext uri="{BB962C8B-B14F-4D97-AF65-F5344CB8AC3E}">
        <p14:creationId xmlns:p14="http://schemas.microsoft.com/office/powerpoint/2010/main" val="151693279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US" dirty="0"/>
              <a:t>DIALOGUE DUOS</a:t>
            </a:r>
          </a:p>
        </p:txBody>
      </p:sp>
    </p:spTree>
    <p:custDataLst>
      <p:tags r:id="rId1"/>
    </p:custDataLst>
    <p:extLst>
      <p:ext uri="{BB962C8B-B14F-4D97-AF65-F5344CB8AC3E}">
        <p14:creationId xmlns:p14="http://schemas.microsoft.com/office/powerpoint/2010/main" val="385696086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7E4FC6A-D788-42F3-87E1-78C6B7D6749E}"/>
              </a:ext>
            </a:extLst>
          </p:cNvPr>
          <p:cNvSpPr>
            <a:spLocks noGrp="1"/>
          </p:cNvSpPr>
          <p:nvPr>
            <p:ph type="title"/>
          </p:nvPr>
        </p:nvSpPr>
        <p:spPr/>
        <p:txBody>
          <a:bodyPr>
            <a:normAutofit/>
          </a:bodyPr>
          <a:lstStyle/>
          <a:p>
            <a:r>
              <a:rPr lang="en-US" dirty="0"/>
              <a:t>DIALOGUE DUO PRACTICE</a:t>
            </a:r>
          </a:p>
        </p:txBody>
      </p:sp>
      <p:graphicFrame>
        <p:nvGraphicFramePr>
          <p:cNvPr id="2" name="Table 2">
            <a:extLst>
              <a:ext uri="{FF2B5EF4-FFF2-40B4-BE49-F238E27FC236}">
                <a16:creationId xmlns:a16="http://schemas.microsoft.com/office/drawing/2014/main" id="{DFDEDF3B-D709-9C56-DCDB-3B3F2303AFDF}"/>
              </a:ext>
            </a:extLst>
          </p:cNvPr>
          <p:cNvGraphicFramePr>
            <a:graphicFrameLocks noGrp="1"/>
          </p:cNvGraphicFramePr>
          <p:nvPr>
            <p:extLst>
              <p:ext uri="{D42A27DB-BD31-4B8C-83A1-F6EECF244321}">
                <p14:modId xmlns:p14="http://schemas.microsoft.com/office/powerpoint/2010/main" val="3163295301"/>
              </p:ext>
            </p:extLst>
          </p:nvPr>
        </p:nvGraphicFramePr>
        <p:xfrm>
          <a:off x="497541" y="1156625"/>
          <a:ext cx="11196917" cy="4950261"/>
        </p:xfrm>
        <a:graphic>
          <a:graphicData uri="http://schemas.openxmlformats.org/drawingml/2006/table">
            <a:tbl>
              <a:tblPr firstRow="1" bandRow="1">
                <a:tableStyleId>{5C22544A-7EE6-4342-B048-85BDC9FD1C3A}</a:tableStyleId>
              </a:tblPr>
              <a:tblGrid>
                <a:gridCol w="5114554">
                  <a:extLst>
                    <a:ext uri="{9D8B030D-6E8A-4147-A177-3AD203B41FA5}">
                      <a16:colId xmlns:a16="http://schemas.microsoft.com/office/drawing/2014/main" val="3506811211"/>
                    </a:ext>
                  </a:extLst>
                </a:gridCol>
                <a:gridCol w="2988199">
                  <a:extLst>
                    <a:ext uri="{9D8B030D-6E8A-4147-A177-3AD203B41FA5}">
                      <a16:colId xmlns:a16="http://schemas.microsoft.com/office/drawing/2014/main" val="115788910"/>
                    </a:ext>
                  </a:extLst>
                </a:gridCol>
                <a:gridCol w="3094164">
                  <a:extLst>
                    <a:ext uri="{9D8B030D-6E8A-4147-A177-3AD203B41FA5}">
                      <a16:colId xmlns:a16="http://schemas.microsoft.com/office/drawing/2014/main" val="2267046999"/>
                    </a:ext>
                  </a:extLst>
                </a:gridCol>
              </a:tblGrid>
              <a:tr h="392748">
                <a:tc rowSpan="5">
                  <a:txBody>
                    <a:bodyPr/>
                    <a:lstStyle/>
                    <a:p>
                      <a:pPr algn="ctr" eaLnBrk="1" hangingPunct="1">
                        <a:defRPr/>
                      </a:pPr>
                      <a:r>
                        <a:rPr lang="en-US" sz="2000" b="1" dirty="0">
                          <a:solidFill>
                            <a:schemeClr val="bg1"/>
                          </a:solidFill>
                        </a:rPr>
                        <a:t>Practice Directions</a:t>
                      </a:r>
                      <a:endParaRPr lang="en-US" sz="1400" b="1" dirty="0">
                        <a:solidFill>
                          <a:schemeClr val="bg1"/>
                        </a:solidFill>
                      </a:endParaRPr>
                    </a:p>
                    <a:p>
                      <a:pPr algn="ctr" eaLnBrk="1" hangingPunct="1">
                        <a:defRPr/>
                      </a:pPr>
                      <a:r>
                        <a:rPr lang="en-US" sz="1200" i="1" dirty="0">
                          <a:solidFill>
                            <a:schemeClr val="bg1"/>
                          </a:solidFill>
                          <a:latin typeface="Calibri" panose="020F0502020204030204" pitchFamily="34" charset="0"/>
                          <a:cs typeface="Calibri" panose="020F0502020204030204" pitchFamily="34" charset="0"/>
                        </a:rPr>
                        <a:t>Pair up!</a:t>
                      </a:r>
                      <a:endParaRPr lang="en-US" sz="1600" b="1" dirty="0">
                        <a:solidFill>
                          <a:schemeClr val="bg1"/>
                        </a:solidFill>
                        <a:latin typeface="Calibri" panose="020F0502020204030204" pitchFamily="34" charset="0"/>
                        <a:cs typeface="Calibri" panose="020F0502020204030204" pitchFamily="34" charset="0"/>
                      </a:endParaRPr>
                    </a:p>
                    <a:p>
                      <a:pPr eaLnBrk="1" hangingPunct="1">
                        <a:defRPr/>
                      </a:pPr>
                      <a:r>
                        <a:rPr lang="en-US" sz="1600" b="1" dirty="0">
                          <a:solidFill>
                            <a:schemeClr val="bg1"/>
                          </a:solidFill>
                          <a:latin typeface="Calibri" panose="020F0502020204030204" pitchFamily="34" charset="0"/>
                          <a:cs typeface="Calibri" panose="020F0502020204030204" pitchFamily="34" charset="0"/>
                        </a:rPr>
                        <a:t>Part 1: (10 minutes)</a:t>
                      </a:r>
                    </a:p>
                    <a:p>
                      <a:pPr eaLnBrk="1" hangingPunct="1">
                        <a:defRPr/>
                      </a:pPr>
                      <a:r>
                        <a:rPr lang="en-US" sz="1400" b="0" dirty="0">
                          <a:solidFill>
                            <a:schemeClr val="bg1"/>
                          </a:solidFill>
                          <a:latin typeface="Calibri" panose="020F0502020204030204" pitchFamily="34" charset="0"/>
                          <a:cs typeface="Calibri" panose="020F0502020204030204" pitchFamily="34" charset="0"/>
                        </a:rPr>
                        <a:t>Review the HCP context. With your partner (who plays the HCP), practice role-playing a conversation with this HCP. Switch roles and repeat.</a:t>
                      </a:r>
                      <a:endParaRPr lang="en-US" sz="1600" b="1" dirty="0">
                        <a:solidFill>
                          <a:schemeClr val="bg1"/>
                        </a:solidFill>
                        <a:latin typeface="Calibri" panose="020F0502020204030204" pitchFamily="34" charset="0"/>
                        <a:cs typeface="Calibri" panose="020F0502020204030204" pitchFamily="34" charset="0"/>
                      </a:endParaRPr>
                    </a:p>
                    <a:p>
                      <a:pPr eaLnBrk="1" hangingPunct="1">
                        <a:defRPr/>
                      </a:pPr>
                      <a:endParaRPr lang="en-US" sz="1600" b="1" dirty="0">
                        <a:solidFill>
                          <a:schemeClr val="bg1"/>
                        </a:solidFill>
                        <a:latin typeface="Calibri" panose="020F0502020204030204" pitchFamily="34" charset="0"/>
                        <a:cs typeface="Calibri" panose="020F0502020204030204" pitchFamily="34" charset="0"/>
                      </a:endParaRPr>
                    </a:p>
                    <a:p>
                      <a:pPr eaLnBrk="1" hangingPunct="1">
                        <a:defRPr/>
                      </a:pPr>
                      <a:r>
                        <a:rPr lang="en-US" sz="1600" b="1" dirty="0">
                          <a:solidFill>
                            <a:schemeClr val="bg1"/>
                          </a:solidFill>
                          <a:latin typeface="Calibri" panose="020F0502020204030204" pitchFamily="34" charset="0"/>
                          <a:cs typeface="Calibri" panose="020F0502020204030204" pitchFamily="34" charset="0"/>
                        </a:rPr>
                        <a:t>Part </a:t>
                      </a:r>
                      <a:r>
                        <a:rPr lang="en-US" sz="1600" b="1" kern="1200" dirty="0">
                          <a:solidFill>
                            <a:schemeClr val="bg1"/>
                          </a:solidFill>
                          <a:latin typeface="Calibri" panose="020F0502020204030204" pitchFamily="34" charset="0"/>
                          <a:ea typeface="+mn-ea"/>
                          <a:cs typeface="Calibri" panose="020F0502020204030204" pitchFamily="34" charset="0"/>
                        </a:rPr>
                        <a:t>2: (3–4 minutes each; 6–8 minutes total)</a:t>
                      </a:r>
                    </a:p>
                    <a:p>
                      <a:pPr eaLnBrk="1" hangingPunct="1">
                        <a:defRPr/>
                      </a:pPr>
                      <a:r>
                        <a:rPr lang="en-US" sz="1400" b="0" dirty="0">
                          <a:solidFill>
                            <a:schemeClr val="bg1"/>
                          </a:solidFill>
                          <a:latin typeface="Calibri" panose="020F0502020204030204" pitchFamily="34" charset="0"/>
                          <a:cs typeface="Calibri" panose="020F0502020204030204" pitchFamily="34" charset="0"/>
                        </a:rPr>
                        <a:t>As a pair, decide on your initial roles for the front-of-room role-play. Present your conversation to the room, switch roles, and repeat.</a:t>
                      </a:r>
                    </a:p>
                    <a:p>
                      <a:pPr eaLnBrk="1" hangingPunct="1">
                        <a:defRPr/>
                      </a:pPr>
                      <a:r>
                        <a:rPr lang="en-US" sz="1600" b="1" dirty="0">
                          <a:solidFill>
                            <a:schemeClr val="bg1"/>
                          </a:solidFill>
                          <a:latin typeface="Calibri" panose="020F0502020204030204" pitchFamily="34" charset="0"/>
                          <a:cs typeface="Calibri" panose="020F0502020204030204" pitchFamily="34" charset="0"/>
                        </a:rPr>
                        <a:t> </a:t>
                      </a:r>
                      <a:br>
                        <a:rPr lang="en-US" sz="1600" b="1" dirty="0">
                          <a:solidFill>
                            <a:schemeClr val="bg1"/>
                          </a:solidFill>
                          <a:latin typeface="Calibri" panose="020F0502020204030204" pitchFamily="34" charset="0"/>
                          <a:cs typeface="Calibri" panose="020F0502020204030204" pitchFamily="34" charset="0"/>
                        </a:rPr>
                      </a:br>
                      <a:r>
                        <a:rPr lang="en-US" sz="1600" b="1" dirty="0">
                          <a:solidFill>
                            <a:schemeClr val="bg1"/>
                          </a:solidFill>
                          <a:latin typeface="Calibri" panose="020F0502020204030204" pitchFamily="34" charset="0"/>
                          <a:cs typeface="Calibri" panose="020F0502020204030204" pitchFamily="34" charset="0"/>
                        </a:rPr>
                        <a:t>Part 3: (2–4 minutes)</a:t>
                      </a:r>
                    </a:p>
                    <a:p>
                      <a:pPr eaLnBrk="1" hangingPunct="1">
                        <a:defRPr/>
                      </a:pPr>
                      <a:r>
                        <a:rPr lang="en-US" sz="1400" b="0" dirty="0">
                          <a:solidFill>
                            <a:schemeClr val="bg1"/>
                          </a:solidFill>
                          <a:latin typeface="Calibri" panose="020F0502020204030204" pitchFamily="34" charset="0"/>
                          <a:cs typeface="Calibri" panose="020F0502020204030204" pitchFamily="34" charset="0"/>
                        </a:rPr>
                        <a:t>Full-room debrief on your conversation.</a:t>
                      </a:r>
                      <a:r>
                        <a:rPr lang="en-US" sz="1400" dirty="0">
                          <a:solidFill>
                            <a:schemeClr val="bg1"/>
                          </a:solidFill>
                          <a:latin typeface="Calibri" panose="020F0502020204030204" pitchFamily="34" charset="0"/>
                          <a:cs typeface="Calibri" panose="020F0502020204030204" pitchFamily="34" charset="0"/>
                        </a:rPr>
                        <a:t> </a:t>
                      </a:r>
                    </a:p>
                    <a:p>
                      <a:pPr marL="112713" lvl="0" indent="-171450">
                        <a:spcBef>
                          <a:spcPts val="267"/>
                        </a:spcBef>
                        <a:buClr>
                          <a:srgbClr val="C1D72E"/>
                        </a:buClr>
                        <a:buFont typeface="Arial" panose="020B0604020202020204" pitchFamily="34" charset="0"/>
                        <a:buChar char="•"/>
                        <a:defRPr/>
                      </a:pPr>
                      <a:r>
                        <a:rPr lang="en-US" sz="1400" b="0" kern="1200" dirty="0">
                          <a:solidFill>
                            <a:schemeClr val="bg1"/>
                          </a:solidFill>
                          <a:latin typeface="Calibri" panose="020F0502020204030204" pitchFamily="34" charset="0"/>
                          <a:ea typeface="+mn-ea"/>
                          <a:cs typeface="Calibri" panose="020F0502020204030204" pitchFamily="34" charset="0"/>
                        </a:rPr>
                        <a:t>What went well?</a:t>
                      </a:r>
                    </a:p>
                    <a:p>
                      <a:pPr marL="112713" lvl="0" indent="-171450">
                        <a:spcBef>
                          <a:spcPts val="267"/>
                        </a:spcBef>
                        <a:buClr>
                          <a:srgbClr val="C1D72E"/>
                        </a:buClr>
                        <a:buFont typeface="Arial" panose="020B0604020202020204" pitchFamily="34" charset="0"/>
                        <a:buChar char="•"/>
                        <a:defRPr/>
                      </a:pPr>
                      <a:r>
                        <a:rPr lang="en-US" sz="1400" b="0" kern="1200" dirty="0">
                          <a:solidFill>
                            <a:schemeClr val="bg1"/>
                          </a:solidFill>
                          <a:latin typeface="Calibri" panose="020F0502020204030204" pitchFamily="34" charset="0"/>
                          <a:ea typeface="+mn-ea"/>
                          <a:cs typeface="Calibri" panose="020F0502020204030204" pitchFamily="34" charset="0"/>
                        </a:rPr>
                        <a:t>What can you improve for next time?</a:t>
                      </a:r>
                    </a:p>
                    <a:p>
                      <a:pPr marL="569913" lvl="1" indent="-171450">
                        <a:spcBef>
                          <a:spcPts val="267"/>
                        </a:spcBef>
                        <a:buClr>
                          <a:srgbClr val="C1D72E"/>
                        </a:buClr>
                        <a:buFont typeface="System Font Regular"/>
                        <a:buChar char="-"/>
                        <a:defRPr/>
                      </a:pPr>
                      <a:endParaRPr lang="en-US" sz="1400" b="0" kern="1200" dirty="0">
                        <a:solidFill>
                          <a:schemeClr val="bg1"/>
                        </a:solidFill>
                        <a:latin typeface="Calibri" panose="020F0502020204030204" pitchFamily="34" charset="0"/>
                        <a:ea typeface="+mn-ea"/>
                        <a:cs typeface="Calibri" panose="020F0502020204030204" pitchFamily="34" charset="0"/>
                      </a:endParaRPr>
                    </a:p>
                    <a:p>
                      <a:pPr eaLnBrk="1" hangingPunct="1">
                        <a:defRPr/>
                      </a:pPr>
                      <a:r>
                        <a:rPr lang="en-US" sz="1600" b="1" dirty="0">
                          <a:solidFill>
                            <a:schemeClr val="bg1"/>
                          </a:solidFill>
                          <a:latin typeface="Calibri" panose="020F0502020204030204" pitchFamily="34" charset="0"/>
                          <a:cs typeface="Calibri" panose="020F0502020204030204" pitchFamily="34" charset="0"/>
                        </a:rPr>
                        <a:t>Repeat until all pairs have demonstrated their conversations for the room.</a:t>
                      </a:r>
                      <a:endParaRPr lang="en-US" sz="1400" dirty="0">
                        <a:solidFill>
                          <a:schemeClr val="bg1"/>
                        </a:solidFill>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gridSpan="2">
                  <a:txBody>
                    <a:bodyPr/>
                    <a:lstStyle/>
                    <a:p>
                      <a:pPr algn="ctr"/>
                      <a:r>
                        <a:rPr lang="en-US" sz="1800" dirty="0">
                          <a:solidFill>
                            <a:schemeClr val="bg1"/>
                          </a:solidFill>
                        </a:rPr>
                        <a:t>HCP Context</a:t>
                      </a:r>
                      <a:endParaRPr lang="en-US" dirty="0"/>
                    </a:p>
                  </a:txBody>
                  <a:tcPr>
                    <a:lnL w="12700" cap="flat" cmpd="sng" algn="ctr">
                      <a:solidFill>
                        <a:schemeClr val="tx1"/>
                      </a:solidFill>
                      <a:prstDash val="solid"/>
                      <a:round/>
                      <a:headEnd type="none" w="med" len="med"/>
                      <a:tailEnd type="none" w="med" len="med"/>
                    </a:lnL>
                    <a:solidFill>
                      <a:srgbClr val="00A3E0"/>
                    </a:solidFill>
                  </a:tcPr>
                </a:tc>
                <a:tc hMerge="1">
                  <a:txBody>
                    <a:bodyPr/>
                    <a:lstStyle/>
                    <a:p>
                      <a:endParaRPr lang="en-US" dirty="0"/>
                    </a:p>
                  </a:txBody>
                  <a:tcPr/>
                </a:tc>
                <a:extLst>
                  <a:ext uri="{0D108BD9-81ED-4DB2-BD59-A6C34878D82A}">
                    <a16:rowId xmlns:a16="http://schemas.microsoft.com/office/drawing/2014/main" val="2372807235"/>
                  </a:ext>
                </a:extLst>
              </a:tr>
              <a:tr h="1058429">
                <a:tc vMerge="1">
                  <a:txBody>
                    <a:bodyPr/>
                    <a:lstStyle/>
                    <a:p>
                      <a:endParaRPr lang="en-US"/>
                    </a:p>
                  </a:txBody>
                  <a:tcPr/>
                </a:tc>
                <a:tc gridSpan="2">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HCP Description: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191919"/>
                          </a:solidFill>
                          <a:effectLst/>
                          <a:highlight>
                            <a:srgbClr val="FFFF00"/>
                          </a:highlight>
                          <a:uLnTx/>
                          <a:uFillTx/>
                          <a:latin typeface="Calibri" panose="020F0502020204030204" pitchFamily="34" charset="0"/>
                          <a:ea typeface="+mn-ea"/>
                          <a:cs typeface="Calibri" panose="020F0502020204030204" pitchFamily="34" charset="0"/>
                        </a:rPr>
                        <a:t>CLIENT PLACEHOLDER: insert summary details for “HCP” profile</a:t>
                      </a:r>
                    </a:p>
                    <a:p>
                      <a:endParaRPr lang="en-US"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solidFill>
                      <a:srgbClr val="00A3E0">
                        <a:alpha val="20000"/>
                      </a:srgbClr>
                    </a:solidFill>
                  </a:tcPr>
                </a:tc>
                <a:tc hMerge="1">
                  <a:txBody>
                    <a:bodyPr/>
                    <a:lstStyle/>
                    <a:p>
                      <a:endParaRPr lang="en-US" dirty="0"/>
                    </a:p>
                  </a:txBody>
                  <a:tcPr/>
                </a:tc>
                <a:extLst>
                  <a:ext uri="{0D108BD9-81ED-4DB2-BD59-A6C34878D82A}">
                    <a16:rowId xmlns:a16="http://schemas.microsoft.com/office/drawing/2014/main" val="1621320886"/>
                  </a:ext>
                </a:extLst>
              </a:tr>
              <a:tr h="1058429">
                <a:tc vMerge="1">
                  <a:txBody>
                    <a:bodyPr/>
                    <a:lstStyle/>
                    <a:p>
                      <a:endParaRPr lang="en-US"/>
                    </a:p>
                  </a:txBody>
                  <a:tcPr/>
                </a:tc>
                <a:tc gridSpan="2">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191919"/>
                          </a:solidFill>
                          <a:effectLst/>
                          <a:uLnTx/>
                          <a:uFillTx/>
                          <a:latin typeface="Calibri" panose="020F0502020204030204" pitchFamily="34" charset="0"/>
                          <a:ea typeface="ＭＳ Ｐゴシック" panose="020B0600070205080204" pitchFamily="34" charset="-128"/>
                          <a:cs typeface="Calibri" panose="020F0502020204030204" pitchFamily="34" charset="0"/>
                        </a:rPr>
                        <a:t>Relationship History</a:t>
                      </a:r>
                      <a:r>
                        <a:rPr kumimoji="0" lang="en-US" sz="1400" b="0" i="0" u="none" strike="noStrike" kern="1200" cap="none" spc="0" normalizeH="0" baseline="0" noProof="0" dirty="0">
                          <a:ln>
                            <a:noFill/>
                          </a:ln>
                          <a:solidFill>
                            <a:srgbClr val="191919"/>
                          </a:solidFill>
                          <a:effectLst/>
                          <a:uLnTx/>
                          <a:uFillTx/>
                          <a:latin typeface="Calibri" panose="020F0502020204030204" pitchFamily="34" charset="0"/>
                          <a:ea typeface="ＭＳ Ｐゴシック" panose="020B0600070205080204" pitchFamily="34" charset="-128"/>
                          <a:cs typeface="Calibri" panose="020F0502020204030204" pitchFamily="34" charset="0"/>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191919"/>
                          </a:solidFill>
                          <a:effectLst/>
                          <a:highlight>
                            <a:srgbClr val="FFFF00"/>
                          </a:highlight>
                          <a:uLnTx/>
                          <a:uFillTx/>
                          <a:latin typeface="Calibri" panose="020F0502020204030204" pitchFamily="34" charset="0"/>
                          <a:ea typeface="+mn-ea"/>
                          <a:cs typeface="Calibri" panose="020F0502020204030204" pitchFamily="34" charset="0"/>
                        </a:rPr>
                        <a:t>CLIENT PLACEHOLDER: insert summary details for ”rep” background with this “HCP”</a:t>
                      </a:r>
                    </a:p>
                    <a:p>
                      <a:endParaRPr lang="en-US"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solidFill>
                      <a:srgbClr val="00A3E0">
                        <a:alpha val="20000"/>
                      </a:srgbClr>
                    </a:solidFill>
                  </a:tcPr>
                </a:tc>
                <a:tc hMerge="1">
                  <a:txBody>
                    <a:bodyPr/>
                    <a:lstStyle/>
                    <a:p>
                      <a:endParaRPr lang="en-US" dirty="0"/>
                    </a:p>
                  </a:txBody>
                  <a:tcPr/>
                </a:tc>
                <a:extLst>
                  <a:ext uri="{0D108BD9-81ED-4DB2-BD59-A6C34878D82A}">
                    <a16:rowId xmlns:a16="http://schemas.microsoft.com/office/drawing/2014/main" val="1606345805"/>
                  </a:ext>
                </a:extLst>
              </a:tr>
              <a:tr h="386307">
                <a:tc vMerge="1">
                  <a:txBody>
                    <a:bodyPr/>
                    <a:lstStyle/>
                    <a:p>
                      <a:endParaRPr lang="en-US"/>
                    </a:p>
                  </a:txBody>
                  <a:tcPr/>
                </a:tc>
                <a:tc>
                  <a:txBody>
                    <a:bodyPr/>
                    <a:lstStyle/>
                    <a:p>
                      <a:pPr marL="0" marR="0" lvl="0" indent="0" algn="ctr" defTabSz="912813"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mn-lt"/>
                          <a:ea typeface="ＭＳ Ｐゴシック" pitchFamily="34" charset="-128"/>
                          <a:cs typeface="+mn-cs"/>
                        </a:rPr>
                        <a:t>HCP Perspective</a:t>
                      </a:r>
                      <a:endParaRPr kumimoji="0" lang="en-US" sz="1600" b="1" i="1" u="none" strike="noStrike" kern="1200" cap="none" spc="0" normalizeH="0" baseline="0" noProof="0" dirty="0">
                        <a:ln>
                          <a:noFill/>
                        </a:ln>
                        <a:solidFill>
                          <a:srgbClr val="FFFFFF"/>
                        </a:solidFill>
                        <a:effectLst/>
                        <a:uLnTx/>
                        <a:uFillTx/>
                        <a:latin typeface="+mn-lt"/>
                        <a:ea typeface="ＭＳ Ｐゴシック" pitchFamily="34" charset="-128"/>
                        <a:cs typeface="+mn-cs"/>
                      </a:endParaRPr>
                    </a:p>
                  </a:txBody>
                  <a:tcPr>
                    <a:lnL w="12700" cap="flat" cmpd="sng" algn="ctr">
                      <a:solidFill>
                        <a:schemeClr val="tx1"/>
                      </a:solidFill>
                      <a:prstDash val="solid"/>
                      <a:round/>
                      <a:headEnd type="none" w="med" len="med"/>
                      <a:tailEnd type="none" w="med" len="med"/>
                    </a:lnL>
                    <a:solidFill>
                      <a:srgbClr val="00A3E0"/>
                    </a:solidFill>
                  </a:tcPr>
                </a:tc>
                <a:tc>
                  <a:txBody>
                    <a:bodyPr/>
                    <a:lstStyle/>
                    <a:p>
                      <a:pPr marL="115888"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mn-lt"/>
                          <a:ea typeface="+mn-ea"/>
                          <a:cs typeface="Arial" panose="020B0604020202020204" pitchFamily="34" charset="0"/>
                        </a:rPr>
                        <a:t>HCP’s Patient(s)</a:t>
                      </a:r>
                      <a:endParaRPr kumimoji="0" lang="en-US" sz="1600" b="1" i="1" u="none" strike="noStrike" kern="1200" cap="none" spc="0" normalizeH="0" baseline="0" noProof="0" dirty="0">
                        <a:ln>
                          <a:noFill/>
                        </a:ln>
                        <a:solidFill>
                          <a:srgbClr val="FFFFFF"/>
                        </a:solidFill>
                        <a:effectLst/>
                        <a:uLnTx/>
                        <a:uFillTx/>
                        <a:latin typeface="+mn-lt"/>
                        <a:ea typeface="+mn-ea"/>
                        <a:cs typeface="Arial" panose="020B0604020202020204" pitchFamily="34" charset="0"/>
                      </a:endParaRPr>
                    </a:p>
                  </a:txBody>
                  <a:tcPr>
                    <a:solidFill>
                      <a:srgbClr val="00A3E0"/>
                    </a:solidFill>
                  </a:tcPr>
                </a:tc>
                <a:extLst>
                  <a:ext uri="{0D108BD9-81ED-4DB2-BD59-A6C34878D82A}">
                    <a16:rowId xmlns:a16="http://schemas.microsoft.com/office/drawing/2014/main" val="3795619104"/>
                  </a:ext>
                </a:extLst>
              </a:tr>
              <a:tr h="2054348">
                <a:tc vMerge="1">
                  <a:txBody>
                    <a:bodyPr/>
                    <a:lstStyle/>
                    <a:p>
                      <a:endParaRPr lang="en-US" dirty="0"/>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191919"/>
                          </a:solidFill>
                          <a:effectLst/>
                          <a:highlight>
                            <a:srgbClr val="FFFF00"/>
                          </a:highlight>
                          <a:uLnTx/>
                          <a:uFillTx/>
                          <a:latin typeface="Calibri" panose="020F0502020204030204" pitchFamily="34" charset="0"/>
                          <a:ea typeface="+mn-ea"/>
                          <a:cs typeface="Calibri" panose="020F0502020204030204" pitchFamily="34" charset="0"/>
                        </a:rPr>
                        <a:t>CLIENT PLACEHOLDER: insert summary details for “HCP” thinking around product, disease state, treatment, reps, etc.</a:t>
                      </a:r>
                    </a:p>
                    <a:p>
                      <a:endParaRPr lang="en-US" dirty="0"/>
                    </a:p>
                  </a:txBody>
                  <a:tcPr>
                    <a:lnL w="12700" cap="flat" cmpd="sng" algn="ctr">
                      <a:solidFill>
                        <a:schemeClr val="tx1"/>
                      </a:solidFill>
                      <a:prstDash val="solid"/>
                      <a:round/>
                      <a:headEnd type="none" w="med" len="med"/>
                      <a:tailEnd type="none" w="med" len="med"/>
                    </a:lnL>
                    <a:solidFill>
                      <a:srgbClr val="00A3E0">
                        <a:alpha val="20000"/>
                      </a:srgbClr>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191919"/>
                          </a:solidFill>
                          <a:effectLst/>
                          <a:highlight>
                            <a:srgbClr val="FFFF00"/>
                          </a:highlight>
                          <a:uLnTx/>
                          <a:uFillTx/>
                          <a:latin typeface="Calibri" panose="020F0502020204030204" pitchFamily="34" charset="0"/>
                          <a:ea typeface="+mn-ea"/>
                          <a:cs typeface="Calibri" panose="020F0502020204030204" pitchFamily="34" charset="0"/>
                        </a:rPr>
                        <a:t>CLIENT PLACEHOLDER: insert summary details for patients this “HCP” treats</a:t>
                      </a:r>
                    </a:p>
                    <a:p>
                      <a:endParaRPr lang="en-US" dirty="0"/>
                    </a:p>
                  </a:txBody>
                  <a:tcPr>
                    <a:solidFill>
                      <a:srgbClr val="00A3E0">
                        <a:alpha val="20000"/>
                      </a:srgbClr>
                    </a:solidFill>
                  </a:tcPr>
                </a:tc>
                <a:extLst>
                  <a:ext uri="{0D108BD9-81ED-4DB2-BD59-A6C34878D82A}">
                    <a16:rowId xmlns:a16="http://schemas.microsoft.com/office/drawing/2014/main" val="3933606507"/>
                  </a:ext>
                </a:extLst>
              </a:tr>
            </a:tbl>
          </a:graphicData>
        </a:graphic>
      </p:graphicFrame>
    </p:spTree>
    <p:custDataLst>
      <p:tags r:id="rId1"/>
    </p:custDataLst>
    <p:extLst>
      <p:ext uri="{BB962C8B-B14F-4D97-AF65-F5344CB8AC3E}">
        <p14:creationId xmlns:p14="http://schemas.microsoft.com/office/powerpoint/2010/main" val="118730642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4B500C1-DA23-4D1F-9771-6B41251FE08F}"/>
              </a:ext>
            </a:extLst>
          </p:cNvPr>
          <p:cNvSpPr>
            <a:spLocks noGrp="1"/>
          </p:cNvSpPr>
          <p:nvPr>
            <p:ph type="title"/>
          </p:nvPr>
        </p:nvSpPr>
        <p:spPr/>
        <p:txBody>
          <a:bodyPr/>
          <a:lstStyle/>
          <a:p>
            <a:r>
              <a:rPr lang="en-US" dirty="0"/>
              <a:t>Hidden SLIDE</a:t>
            </a:r>
          </a:p>
        </p:txBody>
      </p:sp>
      <p:sp>
        <p:nvSpPr>
          <p:cNvPr id="5" name="Text Placeholder 4">
            <a:extLst>
              <a:ext uri="{FF2B5EF4-FFF2-40B4-BE49-F238E27FC236}">
                <a16:creationId xmlns:a16="http://schemas.microsoft.com/office/drawing/2014/main" id="{76FAF0A8-3A0E-52CD-35FF-C597F00E5478}"/>
              </a:ext>
            </a:extLst>
          </p:cNvPr>
          <p:cNvSpPr>
            <a:spLocks noGrp="1"/>
          </p:cNvSpPr>
          <p:nvPr>
            <p:ph type="body" idx="1"/>
          </p:nvPr>
        </p:nvSpPr>
        <p:spPr/>
        <p:txBody>
          <a:bodyPr/>
          <a:lstStyle/>
          <a:p>
            <a:r>
              <a:rPr lang="en-US" dirty="0"/>
              <a:t>See Notes View</a:t>
            </a:r>
          </a:p>
        </p:txBody>
      </p:sp>
    </p:spTree>
    <p:extLst>
      <p:ext uri="{BB962C8B-B14F-4D97-AF65-F5344CB8AC3E}">
        <p14:creationId xmlns:p14="http://schemas.microsoft.com/office/powerpoint/2010/main" val="27853579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FF3E620-1074-85AB-EE51-AAF1558EBFA6}"/>
              </a:ext>
            </a:extLst>
          </p:cNvPr>
          <p:cNvSpPr>
            <a:spLocks noGrp="1"/>
          </p:cNvSpPr>
          <p:nvPr>
            <p:ph type="title"/>
          </p:nvPr>
        </p:nvSpPr>
        <p:spPr/>
        <p:txBody>
          <a:bodyPr/>
          <a:lstStyle/>
          <a:p>
            <a:r>
              <a:rPr lang="en-US" dirty="0"/>
              <a:t>HIDDEN SLIDE</a:t>
            </a:r>
          </a:p>
        </p:txBody>
      </p:sp>
      <p:sp>
        <p:nvSpPr>
          <p:cNvPr id="7" name="Text Placeholder 6">
            <a:extLst>
              <a:ext uri="{FF2B5EF4-FFF2-40B4-BE49-F238E27FC236}">
                <a16:creationId xmlns:a16="http://schemas.microsoft.com/office/drawing/2014/main" id="{D14AEE78-6EA5-0B68-C772-C782F01268C8}"/>
              </a:ext>
            </a:extLst>
          </p:cNvPr>
          <p:cNvSpPr>
            <a:spLocks noGrp="1"/>
          </p:cNvSpPr>
          <p:nvPr>
            <p:ph type="body" idx="1"/>
          </p:nvPr>
        </p:nvSpPr>
        <p:spPr/>
        <p:txBody>
          <a:bodyPr/>
          <a:lstStyle/>
          <a:p>
            <a:r>
              <a:rPr lang="en-US" dirty="0"/>
              <a:t>See Notes Page</a:t>
            </a:r>
          </a:p>
        </p:txBody>
      </p:sp>
    </p:spTree>
    <p:extLst>
      <p:ext uri="{BB962C8B-B14F-4D97-AF65-F5344CB8AC3E}">
        <p14:creationId xmlns:p14="http://schemas.microsoft.com/office/powerpoint/2010/main" val="159279388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46B84F1A-5813-4657-8BA6-2D9C159BB987}"/>
              </a:ext>
            </a:extLst>
          </p:cNvPr>
          <p:cNvSpPr>
            <a:spLocks noGrp="1"/>
          </p:cNvSpPr>
          <p:nvPr>
            <p:ph type="body" sz="half" idx="2"/>
          </p:nvPr>
        </p:nvSpPr>
        <p:spPr/>
        <p:txBody>
          <a:bodyPr/>
          <a:lstStyle/>
          <a:p>
            <a:r>
              <a:rPr lang="en-US" dirty="0"/>
              <a:t>KEY TAKEAWAYS</a:t>
            </a:r>
          </a:p>
        </p:txBody>
      </p:sp>
      <p:pic>
        <p:nvPicPr>
          <p:cNvPr id="3" name="Graphic 2" descr="Key outline">
            <a:extLst>
              <a:ext uri="{FF2B5EF4-FFF2-40B4-BE49-F238E27FC236}">
                <a16:creationId xmlns:a16="http://schemas.microsoft.com/office/drawing/2014/main" id="{B4C3DADF-A42E-C5D0-86B2-4D3390F319A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1614185">
            <a:off x="5161251" y="3636939"/>
            <a:ext cx="1869495" cy="1869495"/>
          </a:xfrm>
          <a:prstGeom prst="rect">
            <a:avLst/>
          </a:prstGeom>
        </p:spPr>
      </p:pic>
    </p:spTree>
    <p:extLst>
      <p:ext uri="{BB962C8B-B14F-4D97-AF65-F5344CB8AC3E}">
        <p14:creationId xmlns:p14="http://schemas.microsoft.com/office/powerpoint/2010/main" val="38996389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9A5EDAE-4A3E-6F88-09E4-47D966FCE7D0}"/>
              </a:ext>
            </a:extLst>
          </p:cNvPr>
          <p:cNvSpPr/>
          <p:nvPr/>
        </p:nvSpPr>
        <p:spPr>
          <a:xfrm>
            <a:off x="4396542" y="4661562"/>
            <a:ext cx="3398915" cy="585561"/>
          </a:xfrm>
          <a:prstGeom prst="rect">
            <a:avLst/>
          </a:prstGeom>
          <a:effectLst/>
        </p:spPr>
        <p:txBody>
          <a:bodyPr wrap="square" lIns="92217" tIns="46109" rIns="92217" bIns="46109">
            <a:spAutoFit/>
          </a:bodyPr>
          <a:lstStyle/>
          <a:p>
            <a:pPr algn="ctr">
              <a:spcBef>
                <a:spcPts val="403"/>
              </a:spcBef>
            </a:pPr>
            <a:r>
              <a:rPr lang="en-US" sz="3200" b="1" dirty="0">
                <a:solidFill>
                  <a:schemeClr val="bg1"/>
                </a:solidFill>
                <a:latin typeface="Corbel" panose="020B0503020204020204" pitchFamily="34" charset="0"/>
                <a:cs typeface="Arial" panose="020B0604020202020204" pitchFamily="34" charset="0"/>
              </a:rPr>
              <a:t>DAY 1</a:t>
            </a:r>
            <a:endParaRPr lang="en-US" sz="3200" dirty="0">
              <a:solidFill>
                <a:schemeClr val="bg1"/>
              </a:solidFill>
              <a:latin typeface="Corbel" panose="020B0503020204020204" pitchFamily="34" charset="0"/>
              <a:cs typeface="Arial" panose="020B0604020202020204" pitchFamily="34" charset="0"/>
            </a:endParaRPr>
          </a:p>
        </p:txBody>
      </p:sp>
    </p:spTree>
    <p:extLst>
      <p:ext uri="{BB962C8B-B14F-4D97-AF65-F5344CB8AC3E}">
        <p14:creationId xmlns:p14="http://schemas.microsoft.com/office/powerpoint/2010/main" val="284528747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99F8119-BBCE-9396-B164-013C60F9B141}"/>
              </a:ext>
            </a:extLst>
          </p:cNvPr>
          <p:cNvSpPr/>
          <p:nvPr/>
        </p:nvSpPr>
        <p:spPr>
          <a:xfrm>
            <a:off x="4396542" y="4661562"/>
            <a:ext cx="3398915" cy="585561"/>
          </a:xfrm>
          <a:prstGeom prst="rect">
            <a:avLst/>
          </a:prstGeom>
          <a:effectLst/>
        </p:spPr>
        <p:txBody>
          <a:bodyPr wrap="square" lIns="92217" tIns="46109" rIns="92217" bIns="46109">
            <a:spAutoFit/>
          </a:bodyPr>
          <a:lstStyle/>
          <a:p>
            <a:pPr marL="0" marR="0" lvl="0" indent="0" algn="ctr" defTabSz="457200" rtl="0" eaLnBrk="1" fontAlgn="auto" latinLnBrk="0" hangingPunct="1">
              <a:lnSpc>
                <a:spcPct val="100000"/>
              </a:lnSpc>
              <a:spcBef>
                <a:spcPts val="403"/>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Corbel" panose="020B0503020204020204" pitchFamily="34" charset="0"/>
                <a:ea typeface="+mn-ea"/>
                <a:cs typeface="Arial" panose="020B0604020202020204" pitchFamily="34" charset="0"/>
              </a:rPr>
              <a:t>DAY 2</a:t>
            </a:r>
            <a:endParaRPr kumimoji="0" lang="en-US" sz="3200" b="0" i="0" u="none" strike="noStrike" kern="1200" cap="none" spc="0" normalizeH="0" baseline="0" noProof="0" dirty="0">
              <a:ln>
                <a:noFill/>
              </a:ln>
              <a:solidFill>
                <a:srgbClr val="FFFFFF"/>
              </a:solidFill>
              <a:effectLst/>
              <a:uLnTx/>
              <a:uFillTx/>
              <a:latin typeface="Corbel" panose="020B0503020204020204" pitchFamily="34" charset="0"/>
              <a:ea typeface="+mn-ea"/>
              <a:cs typeface="Arial" panose="020B0604020202020204" pitchFamily="34" charset="0"/>
            </a:endParaRPr>
          </a:p>
        </p:txBody>
      </p:sp>
    </p:spTree>
    <p:custDataLst>
      <p:tags r:id="rId1"/>
    </p:custDataLst>
    <p:extLst>
      <p:ext uri="{BB962C8B-B14F-4D97-AF65-F5344CB8AC3E}">
        <p14:creationId xmlns:p14="http://schemas.microsoft.com/office/powerpoint/2010/main" val="366071854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7E4FC6A-D788-42F3-87E1-78C6B7D6749E}"/>
              </a:ext>
            </a:extLst>
          </p:cNvPr>
          <p:cNvSpPr>
            <a:spLocks noGrp="1"/>
          </p:cNvSpPr>
          <p:nvPr>
            <p:ph type="title"/>
          </p:nvPr>
        </p:nvSpPr>
        <p:spPr/>
        <p:txBody>
          <a:bodyPr>
            <a:normAutofit/>
          </a:bodyPr>
          <a:lstStyle/>
          <a:p>
            <a:r>
              <a:rPr lang="en-US" dirty="0"/>
              <a:t>WHY WE ARE HERE</a:t>
            </a:r>
          </a:p>
        </p:txBody>
      </p:sp>
      <p:sp>
        <p:nvSpPr>
          <p:cNvPr id="5" name="Content Placeholder 4">
            <a:extLst>
              <a:ext uri="{FF2B5EF4-FFF2-40B4-BE49-F238E27FC236}">
                <a16:creationId xmlns:a16="http://schemas.microsoft.com/office/drawing/2014/main" id="{937DB200-9F6B-410B-A552-8A28F35A6F23}"/>
              </a:ext>
            </a:extLst>
          </p:cNvPr>
          <p:cNvSpPr>
            <a:spLocks noGrp="1"/>
          </p:cNvSpPr>
          <p:nvPr>
            <p:ph idx="1"/>
          </p:nvPr>
        </p:nvSpPr>
        <p:spPr/>
        <p:txBody>
          <a:bodyPr>
            <a:normAutofit/>
          </a:bodyPr>
          <a:lstStyle/>
          <a:p>
            <a:pPr marL="0" indent="0">
              <a:buNone/>
            </a:pPr>
            <a:r>
              <a:rPr lang="en-US" b="1" dirty="0">
                <a:solidFill>
                  <a:srgbClr val="404040"/>
                </a:solidFill>
              </a:rPr>
              <a:t>This training is about practicing ways to deepen connections when communicating with HCPs. </a:t>
            </a:r>
          </a:p>
          <a:p>
            <a:pPr marL="0" indent="0">
              <a:buNone/>
            </a:pPr>
            <a:endParaRPr lang="en-US" b="1" dirty="0">
              <a:solidFill>
                <a:srgbClr val="404040"/>
              </a:solidFill>
            </a:endParaRPr>
          </a:p>
          <a:p>
            <a:pPr marL="0" indent="0">
              <a:buNone/>
            </a:pPr>
            <a:r>
              <a:rPr lang="en-US" b="1" dirty="0">
                <a:solidFill>
                  <a:srgbClr val="404040"/>
                </a:solidFill>
              </a:rPr>
              <a:t>Our focus will be on: </a:t>
            </a:r>
          </a:p>
          <a:p>
            <a:r>
              <a:rPr lang="en-US" sz="2000" dirty="0"/>
              <a:t>How to intuit what matters most to an individual HCP.</a:t>
            </a:r>
          </a:p>
          <a:p>
            <a:r>
              <a:rPr lang="en-US" sz="2000" dirty="0"/>
              <a:t>How to avoid ‘rabbit holes.’</a:t>
            </a:r>
          </a:p>
          <a:p>
            <a:r>
              <a:rPr lang="en-US" sz="2000" dirty="0"/>
              <a:t>How to keep the conversation flexible, yet focused on the original goal of ending each conversation with a commitment.</a:t>
            </a:r>
          </a:p>
        </p:txBody>
      </p:sp>
    </p:spTree>
    <p:custDataLst>
      <p:tags r:id="rId1"/>
    </p:custDataLst>
    <p:extLst>
      <p:ext uri="{BB962C8B-B14F-4D97-AF65-F5344CB8AC3E}">
        <p14:creationId xmlns:p14="http://schemas.microsoft.com/office/powerpoint/2010/main" val="346520214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fade">
                                      <p:cBhvr>
                                        <p:cTn id="12" dur="500"/>
                                        <p:tgtEl>
                                          <p:spTgt spid="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animEffect transition="in" filter="fade">
                                      <p:cBhvr>
                                        <p:cTn id="17" dur="500"/>
                                        <p:tgtEl>
                                          <p:spTgt spid="5">
                                            <p:txEl>
                                              <p:pRg st="3" end="3"/>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5">
                                            <p:txEl>
                                              <p:pRg st="4" end="4"/>
                                            </p:txEl>
                                          </p:spTgt>
                                        </p:tgtEl>
                                        <p:attrNameLst>
                                          <p:attrName>style.visibility</p:attrName>
                                        </p:attrNameLst>
                                      </p:cBhvr>
                                      <p:to>
                                        <p:strVal val="visible"/>
                                      </p:to>
                                    </p:set>
                                    <p:animEffect transition="in" filter="fade">
                                      <p:cBhvr>
                                        <p:cTn id="20" dur="500"/>
                                        <p:tgtEl>
                                          <p:spTgt spid="5">
                                            <p:txEl>
                                              <p:pRg st="4" end="4"/>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5">
                                            <p:txEl>
                                              <p:pRg st="5" end="5"/>
                                            </p:txEl>
                                          </p:spTgt>
                                        </p:tgtEl>
                                        <p:attrNameLst>
                                          <p:attrName>style.visibility</p:attrName>
                                        </p:attrNameLst>
                                      </p:cBhvr>
                                      <p:to>
                                        <p:strVal val="visible"/>
                                      </p:to>
                                    </p:set>
                                    <p:animEffect transition="in" filter="fade">
                                      <p:cBhvr>
                                        <p:cTn id="23"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Workshop At-A-Glance</a:t>
            </a:r>
          </a:p>
        </p:txBody>
      </p:sp>
      <p:sp>
        <p:nvSpPr>
          <p:cNvPr id="6" name="Text Placeholder 5"/>
          <p:cNvSpPr>
            <a:spLocks noGrp="1"/>
          </p:cNvSpPr>
          <p:nvPr>
            <p:ph type="body" idx="1"/>
          </p:nvPr>
        </p:nvSpPr>
        <p:spPr/>
        <p:txBody>
          <a:bodyPr>
            <a:normAutofit/>
          </a:bodyPr>
          <a:lstStyle/>
          <a:p>
            <a:r>
              <a:rPr lang="en-US" sz="2400" dirty="0"/>
              <a:t>Please View in Notes View</a:t>
            </a:r>
          </a:p>
        </p:txBody>
      </p:sp>
    </p:spTree>
    <p:custDataLst>
      <p:tags r:id="rId1"/>
    </p:custDataLst>
    <p:extLst>
      <p:ext uri="{BB962C8B-B14F-4D97-AF65-F5344CB8AC3E}">
        <p14:creationId xmlns:p14="http://schemas.microsoft.com/office/powerpoint/2010/main" val="51910551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Workshop At-A-Glance</a:t>
            </a:r>
          </a:p>
        </p:txBody>
      </p:sp>
      <p:sp>
        <p:nvSpPr>
          <p:cNvPr id="6" name="Text Placeholder 5"/>
          <p:cNvSpPr>
            <a:spLocks noGrp="1"/>
          </p:cNvSpPr>
          <p:nvPr>
            <p:ph type="body" idx="1"/>
          </p:nvPr>
        </p:nvSpPr>
        <p:spPr/>
        <p:txBody>
          <a:bodyPr>
            <a:normAutofit/>
          </a:bodyPr>
          <a:lstStyle/>
          <a:p>
            <a:r>
              <a:rPr lang="en-US" sz="2400" dirty="0"/>
              <a:t>Please View in Notes View</a:t>
            </a:r>
          </a:p>
        </p:txBody>
      </p:sp>
    </p:spTree>
    <p:custDataLst>
      <p:tags r:id="rId1"/>
    </p:custDataLst>
    <p:extLst>
      <p:ext uri="{BB962C8B-B14F-4D97-AF65-F5344CB8AC3E}">
        <p14:creationId xmlns:p14="http://schemas.microsoft.com/office/powerpoint/2010/main" val="86327109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How To Use This Guide</a:t>
            </a:r>
          </a:p>
        </p:txBody>
      </p:sp>
      <p:sp>
        <p:nvSpPr>
          <p:cNvPr id="6" name="Text Placeholder 5"/>
          <p:cNvSpPr>
            <a:spLocks noGrp="1"/>
          </p:cNvSpPr>
          <p:nvPr>
            <p:ph type="body" idx="1"/>
          </p:nvPr>
        </p:nvSpPr>
        <p:spPr/>
        <p:txBody>
          <a:bodyPr>
            <a:normAutofit/>
          </a:bodyPr>
          <a:lstStyle/>
          <a:p>
            <a:r>
              <a:rPr lang="en-US" sz="2400" dirty="0"/>
              <a:t>Please View in Notes View</a:t>
            </a:r>
          </a:p>
        </p:txBody>
      </p:sp>
    </p:spTree>
    <p:custDataLst>
      <p:tags r:id="rId1"/>
    </p:custDataLst>
    <p:extLst>
      <p:ext uri="{BB962C8B-B14F-4D97-AF65-F5344CB8AC3E}">
        <p14:creationId xmlns:p14="http://schemas.microsoft.com/office/powerpoint/2010/main" val="380197761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US" dirty="0"/>
              <a:t>RIGHT HEART catheterization</a:t>
            </a:r>
            <a:br>
              <a:rPr lang="en-US" dirty="0"/>
            </a:br>
            <a:r>
              <a:rPr lang="en-US" dirty="0"/>
              <a:t>AND OUR PATIENTS</a:t>
            </a:r>
          </a:p>
        </p:txBody>
      </p:sp>
      <p:sp>
        <p:nvSpPr>
          <p:cNvPr id="10" name="Subtitle 9"/>
          <p:cNvSpPr>
            <a:spLocks noGrp="1"/>
          </p:cNvSpPr>
          <p:nvPr>
            <p:ph type="body" idx="1"/>
          </p:nvPr>
        </p:nvSpPr>
        <p:spPr/>
        <p:txBody>
          <a:bodyPr>
            <a:normAutofit/>
          </a:bodyPr>
          <a:lstStyle/>
          <a:p>
            <a:r>
              <a:rPr lang="en-US" dirty="0"/>
              <a:t>Day 2</a:t>
            </a:r>
          </a:p>
        </p:txBody>
      </p:sp>
    </p:spTree>
    <p:custDataLst>
      <p:tags r:id="rId1"/>
    </p:custDataLst>
    <p:extLst>
      <p:ext uri="{BB962C8B-B14F-4D97-AF65-F5344CB8AC3E}">
        <p14:creationId xmlns:p14="http://schemas.microsoft.com/office/powerpoint/2010/main" val="379214672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3AD0DC1-EA88-43C1-99BD-02A46832443B}"/>
              </a:ext>
            </a:extLst>
          </p:cNvPr>
          <p:cNvSpPr>
            <a:spLocks noGrp="1"/>
          </p:cNvSpPr>
          <p:nvPr>
            <p:ph type="title"/>
          </p:nvPr>
        </p:nvSpPr>
        <p:spPr>
          <a:xfrm>
            <a:off x="6188113" y="635616"/>
            <a:ext cx="5455617" cy="1231821"/>
          </a:xfrm>
        </p:spPr>
        <p:txBody>
          <a:bodyPr/>
          <a:lstStyle/>
          <a:p>
            <a:r>
              <a:rPr lang="en-US" dirty="0"/>
              <a:t>ENGERGIZER: </a:t>
            </a:r>
            <a:br>
              <a:rPr lang="en-US" dirty="0"/>
            </a:br>
            <a:r>
              <a:rPr lang="en-US" dirty="0"/>
              <a:t>RECALL CONCENTRATION</a:t>
            </a:r>
          </a:p>
        </p:txBody>
      </p:sp>
      <p:sp>
        <p:nvSpPr>
          <p:cNvPr id="7" name="Content Placeholder 6">
            <a:extLst>
              <a:ext uri="{FF2B5EF4-FFF2-40B4-BE49-F238E27FC236}">
                <a16:creationId xmlns:a16="http://schemas.microsoft.com/office/drawing/2014/main" id="{FD20C900-9941-4D77-95EE-F71A6AB4C77C}"/>
              </a:ext>
            </a:extLst>
          </p:cNvPr>
          <p:cNvSpPr>
            <a:spLocks noGrp="1"/>
          </p:cNvSpPr>
          <p:nvPr>
            <p:ph sz="half" idx="13"/>
          </p:nvPr>
        </p:nvSpPr>
        <p:spPr>
          <a:xfrm>
            <a:off x="6188113" y="2083106"/>
            <a:ext cx="5697997" cy="3710884"/>
          </a:xfrm>
        </p:spPr>
        <p:txBody>
          <a:bodyPr>
            <a:normAutofit/>
          </a:bodyPr>
          <a:lstStyle/>
          <a:p>
            <a:pPr marL="0" indent="0">
              <a:buNone/>
            </a:pPr>
            <a:r>
              <a:rPr lang="en-US" sz="2400" b="1" dirty="0">
                <a:latin typeface="Corbel" panose="020B0503020204020204" pitchFamily="34" charset="0"/>
              </a:rPr>
              <a:t>Instructions</a:t>
            </a:r>
          </a:p>
          <a:p>
            <a:r>
              <a:rPr lang="en-US" dirty="0"/>
              <a:t>The starting person shares something that stood out to them from Day 1’s session.</a:t>
            </a:r>
          </a:p>
          <a:p>
            <a:pPr lvl="1"/>
            <a:r>
              <a:rPr lang="en-US" dirty="0"/>
              <a:t>Can say anything from a single word to a full sentence.</a:t>
            </a:r>
          </a:p>
          <a:p>
            <a:r>
              <a:rPr lang="en-US" dirty="0"/>
              <a:t>The person to their right must say what they heard their predecessor say and then add their own response.</a:t>
            </a:r>
          </a:p>
          <a:p>
            <a:r>
              <a:rPr lang="en-US" dirty="0"/>
              <a:t>This sequence repeats, with each person having to share in order everything the people before them shared, before sharing their own addition.</a:t>
            </a:r>
          </a:p>
        </p:txBody>
      </p:sp>
      <p:pic>
        <p:nvPicPr>
          <p:cNvPr id="6" name="Picture Placeholder 5" descr="A group of people talking&#10;&#10;Description automatically generated with medium confidence">
            <a:extLst>
              <a:ext uri="{FF2B5EF4-FFF2-40B4-BE49-F238E27FC236}">
                <a16:creationId xmlns:a16="http://schemas.microsoft.com/office/drawing/2014/main" id="{3B8FD1BB-1821-5ADD-75BF-BFC99C6B4DB0}"/>
              </a:ext>
            </a:extLst>
          </p:cNvPr>
          <p:cNvPicPr>
            <a:picLocks noGrp="1" noChangeAspect="1"/>
          </p:cNvPicPr>
          <p:nvPr>
            <p:ph type="pic" idx="1"/>
          </p:nvPr>
        </p:nvPicPr>
        <p:blipFill rotWithShape="1">
          <a:blip r:embed="rId4">
            <a:extLst>
              <a:ext uri="{28A0092B-C50C-407E-A947-70E740481C1C}">
                <a14:useLocalDpi xmlns:a14="http://schemas.microsoft.com/office/drawing/2010/main" val="0"/>
              </a:ext>
            </a:extLst>
          </a:blip>
          <a:srcRect/>
          <a:stretch/>
        </p:blipFill>
        <p:spPr>
          <a:xfrm>
            <a:off x="0" y="0"/>
            <a:ext cx="5651292" cy="6422572"/>
          </a:xfrm>
        </p:spPr>
      </p:pic>
    </p:spTree>
    <p:custDataLst>
      <p:tags r:id="rId1"/>
    </p:custDataLst>
    <p:extLst>
      <p:ext uri="{BB962C8B-B14F-4D97-AF65-F5344CB8AC3E}">
        <p14:creationId xmlns:p14="http://schemas.microsoft.com/office/powerpoint/2010/main" val="107460224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animEffect transition="in" filter="fade">
                                      <p:cBhvr>
                                        <p:cTn id="7" dur="500"/>
                                        <p:tgtEl>
                                          <p:spTgt spid="7">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2" end="2"/>
                                            </p:txEl>
                                          </p:spTgt>
                                        </p:tgtEl>
                                        <p:attrNameLst>
                                          <p:attrName>style.visibility</p:attrName>
                                        </p:attrNameLst>
                                      </p:cBhvr>
                                      <p:to>
                                        <p:strVal val="visible"/>
                                      </p:to>
                                    </p:set>
                                    <p:animEffect transition="in" filter="fade">
                                      <p:cBhvr>
                                        <p:cTn id="12" dur="500"/>
                                        <p:tgtEl>
                                          <p:spTgt spid="7">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xEl>
                                              <p:pRg st="3" end="3"/>
                                            </p:txEl>
                                          </p:spTgt>
                                        </p:tgtEl>
                                        <p:attrNameLst>
                                          <p:attrName>style.visibility</p:attrName>
                                        </p:attrNameLst>
                                      </p:cBhvr>
                                      <p:to>
                                        <p:strVal val="visible"/>
                                      </p:to>
                                    </p:set>
                                    <p:animEffect transition="in" filter="fade">
                                      <p:cBhvr>
                                        <p:cTn id="17" dur="500"/>
                                        <p:tgtEl>
                                          <p:spTgt spid="7">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xEl>
                                              <p:pRg st="4" end="4"/>
                                            </p:txEl>
                                          </p:spTgt>
                                        </p:tgtEl>
                                        <p:attrNameLst>
                                          <p:attrName>style.visibility</p:attrName>
                                        </p:attrNameLst>
                                      </p:cBhvr>
                                      <p:to>
                                        <p:strVal val="visible"/>
                                      </p:to>
                                    </p:set>
                                    <p:animEffect transition="in" filter="fade">
                                      <p:cBhvr>
                                        <p:cTn id="22" dur="500"/>
                                        <p:tgtEl>
                                          <p:spTgt spid="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US" dirty="0"/>
              <a:t>CLINICAL CULTIVATOR</a:t>
            </a:r>
          </a:p>
        </p:txBody>
      </p:sp>
    </p:spTree>
    <p:custDataLst>
      <p:tags r:id="rId1"/>
    </p:custDataLst>
    <p:extLst>
      <p:ext uri="{BB962C8B-B14F-4D97-AF65-F5344CB8AC3E}">
        <p14:creationId xmlns:p14="http://schemas.microsoft.com/office/powerpoint/2010/main" val="408452683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7E4FC6A-D788-42F3-87E1-78C6B7D6749E}"/>
              </a:ext>
            </a:extLst>
          </p:cNvPr>
          <p:cNvSpPr>
            <a:spLocks noGrp="1"/>
          </p:cNvSpPr>
          <p:nvPr>
            <p:ph type="title"/>
          </p:nvPr>
        </p:nvSpPr>
        <p:spPr/>
        <p:txBody>
          <a:bodyPr>
            <a:normAutofit/>
          </a:bodyPr>
          <a:lstStyle/>
          <a:p>
            <a:r>
              <a:rPr lang="en-US" dirty="0"/>
              <a:t>CLINICAL CULTIVATOR</a:t>
            </a:r>
          </a:p>
        </p:txBody>
      </p:sp>
      <p:sp>
        <p:nvSpPr>
          <p:cNvPr id="2" name="TextBox 1">
            <a:extLst>
              <a:ext uri="{FF2B5EF4-FFF2-40B4-BE49-F238E27FC236}">
                <a16:creationId xmlns:a16="http://schemas.microsoft.com/office/drawing/2014/main" id="{691CC3DD-FA5D-9ABF-AF93-8237E87FB624}"/>
              </a:ext>
            </a:extLst>
          </p:cNvPr>
          <p:cNvSpPr txBox="1"/>
          <p:nvPr/>
        </p:nvSpPr>
        <p:spPr>
          <a:xfrm>
            <a:off x="4555724" y="1722199"/>
            <a:ext cx="3080551" cy="1200329"/>
          </a:xfrm>
          <a:prstGeom prst="rect">
            <a:avLst/>
          </a:prstGeom>
          <a:solidFill>
            <a:srgbClr val="FF0000"/>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Corbel" panose="020B0503020204020204"/>
                <a:ea typeface="+mn-ea"/>
                <a:cs typeface="+mn-cs"/>
              </a:rPr>
              <a:t>PLACEHOLDER:</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Corbel" panose="020B0503020204020204"/>
                <a:ea typeface="+mn-ea"/>
                <a:cs typeface="+mn-cs"/>
              </a:rPr>
              <a:t>Final SME Presentation Slides</a:t>
            </a:r>
          </a:p>
        </p:txBody>
      </p:sp>
    </p:spTree>
    <p:custDataLst>
      <p:tags r:id="rId1"/>
    </p:custDataLst>
    <p:extLst>
      <p:ext uri="{BB962C8B-B14F-4D97-AF65-F5344CB8AC3E}">
        <p14:creationId xmlns:p14="http://schemas.microsoft.com/office/powerpoint/2010/main" val="307243686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US" dirty="0"/>
              <a:t>PATIENT IDENTIFIERS/ </a:t>
            </a:r>
            <a:br>
              <a:rPr lang="en-US" dirty="0"/>
            </a:br>
            <a:r>
              <a:rPr lang="en-US" dirty="0"/>
              <a:t>LEVERAGE YOUR EXPERTISE</a:t>
            </a:r>
          </a:p>
        </p:txBody>
      </p:sp>
    </p:spTree>
    <p:custDataLst>
      <p:tags r:id="rId1"/>
    </p:custDataLst>
    <p:extLst>
      <p:ext uri="{BB962C8B-B14F-4D97-AF65-F5344CB8AC3E}">
        <p14:creationId xmlns:p14="http://schemas.microsoft.com/office/powerpoint/2010/main" val="132153685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68231F1-226C-4B63-B3E2-78F7EA8985DC}"/>
              </a:ext>
            </a:extLst>
          </p:cNvPr>
          <p:cNvSpPr>
            <a:spLocks noGrp="1"/>
          </p:cNvSpPr>
          <p:nvPr>
            <p:ph type="title"/>
          </p:nvPr>
        </p:nvSpPr>
        <p:spPr/>
        <p:txBody>
          <a:bodyPr>
            <a:normAutofit/>
          </a:bodyPr>
          <a:lstStyle/>
          <a:p>
            <a:r>
              <a:rPr lang="en-US" dirty="0"/>
              <a:t>PATIENT IDENTIFIERS</a:t>
            </a:r>
          </a:p>
        </p:txBody>
      </p:sp>
      <p:sp>
        <p:nvSpPr>
          <p:cNvPr id="20" name="TextBox 19">
            <a:extLst>
              <a:ext uri="{FF2B5EF4-FFF2-40B4-BE49-F238E27FC236}">
                <a16:creationId xmlns:a16="http://schemas.microsoft.com/office/drawing/2014/main" id="{AE5B0D09-AB8A-33CE-AABE-F33EF70035BD}"/>
              </a:ext>
            </a:extLst>
          </p:cNvPr>
          <p:cNvSpPr txBox="1"/>
          <p:nvPr/>
        </p:nvSpPr>
        <p:spPr>
          <a:xfrm>
            <a:off x="5946322" y="1417638"/>
            <a:ext cx="5853792" cy="3975447"/>
          </a:xfrm>
          <a:prstGeom prst="rect">
            <a:avLst/>
          </a:prstGeom>
          <a:noFill/>
        </p:spPr>
        <p:txBody>
          <a:bodyPr wrap="square">
            <a:spAutoFit/>
          </a:bodyPr>
          <a:lstStyle/>
          <a:p>
            <a:pPr marL="0" marR="0" lvl="0" indent="0" algn="l" defTabSz="457200" rtl="0" eaLnBrk="1" fontAlgn="auto" latinLnBrk="0" hangingPunct="1">
              <a:lnSpc>
                <a:spcPct val="100000"/>
              </a:lnSpc>
              <a:spcBef>
                <a:spcPts val="60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Corbel" panose="020B0503020204020204"/>
                <a:ea typeface="+mn-ea"/>
                <a:cs typeface="+mn-cs"/>
              </a:rPr>
              <a:t>Directions</a:t>
            </a:r>
          </a:p>
          <a:p>
            <a:pPr marL="285750" marR="0" lvl="0" indent="-285750" algn="l" defTabSz="457200" rtl="0" eaLnBrk="1" fontAlgn="auto" latinLnBrk="0" hangingPunct="1">
              <a:lnSpc>
                <a:spcPct val="100000"/>
              </a:lnSpc>
              <a:spcBef>
                <a:spcPts val="0"/>
              </a:spcBef>
              <a:spcAft>
                <a:spcPts val="0"/>
              </a:spcAft>
              <a:buClr>
                <a:srgbClr val="C1D72E"/>
              </a:buClr>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You will work in a trio.</a:t>
            </a:r>
          </a:p>
          <a:p>
            <a:pPr marL="285750" marR="0" lvl="0" indent="-285750" algn="l" defTabSz="457200" rtl="0" eaLnBrk="1" fontAlgn="auto" latinLnBrk="0" hangingPunct="1">
              <a:lnSpc>
                <a:spcPct val="100000"/>
              </a:lnSpc>
              <a:spcBef>
                <a:spcPts val="0"/>
              </a:spcBef>
              <a:spcAft>
                <a:spcPts val="0"/>
              </a:spcAft>
              <a:buClr>
                <a:srgbClr val="C1D72E"/>
              </a:buClr>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Discuss each patient’s case.</a:t>
            </a:r>
          </a:p>
          <a:p>
            <a:pPr marL="285750" marR="0" lvl="0" indent="-285750" algn="l" defTabSz="457200" rtl="0" eaLnBrk="1" fontAlgn="auto" latinLnBrk="0" hangingPunct="1">
              <a:lnSpc>
                <a:spcPct val="100000"/>
              </a:lnSpc>
              <a:spcBef>
                <a:spcPts val="0"/>
              </a:spcBef>
              <a:spcAft>
                <a:spcPts val="0"/>
              </a:spcAft>
              <a:buClr>
                <a:srgbClr val="C1D72E"/>
              </a:buClr>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Record on your worksheets everything you would want to </a:t>
            </a:r>
            <a:r>
              <a:rPr kumimoji="0" lang="en-US" sz="2000" b="0" i="0" u="none" strike="noStrike" kern="1200" cap="none" spc="0" normalizeH="0" baseline="0" noProof="0" dirty="0">
                <a:ln>
                  <a:noFill/>
                </a:ln>
                <a:solidFill>
                  <a:srgbClr val="000000"/>
                </a:solidFill>
                <a:effectLst/>
                <a:uLnTx/>
                <a:uFillTx/>
                <a:latin typeface="Corbel" panose="020B0503020204020204"/>
                <a:ea typeface="+mn-ea"/>
                <a:cs typeface="+mn-cs"/>
              </a:rPr>
              <a:t>share with your attending about the patient case as if you were presenting Grand Rounds.</a:t>
            </a:r>
          </a:p>
          <a:p>
            <a:pPr marL="285750" marR="0" lvl="0" indent="-285750" algn="l" defTabSz="457200" rtl="0" eaLnBrk="1" fontAlgn="auto" latinLnBrk="0" hangingPunct="1">
              <a:lnSpc>
                <a:spcPct val="100000"/>
              </a:lnSpc>
              <a:spcBef>
                <a:spcPts val="480"/>
              </a:spcBef>
              <a:spcAft>
                <a:spcPts val="0"/>
              </a:spcAft>
              <a:buClr>
                <a:srgbClr val="C1D72E"/>
              </a:buClr>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Include the “why” for each datapoint or nonclinical detail you choose to highlight.</a:t>
            </a:r>
          </a:p>
          <a:p>
            <a:pPr marL="800100" marR="0" lvl="1" indent="-342900" algn="l" defTabSz="457200" rtl="0" eaLnBrk="1" fontAlgn="auto" latinLnBrk="0" hangingPunct="1">
              <a:lnSpc>
                <a:spcPct val="100000"/>
              </a:lnSpc>
              <a:spcBef>
                <a:spcPts val="0"/>
              </a:spcBef>
              <a:spcAft>
                <a:spcPts val="0"/>
              </a:spcAft>
              <a:buClr>
                <a:srgbClr val="C1D72E"/>
              </a:buClr>
              <a:buSzTx/>
              <a:buFont typeface="Calibri Light" panose="020F030202020403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Utilize the language you would use with an actual attending.</a:t>
            </a:r>
          </a:p>
          <a:p>
            <a:pPr marL="285750" marR="0" lvl="0" indent="-285750" algn="l" defTabSz="457200" rtl="0" eaLnBrk="1" fontAlgn="auto" latinLnBrk="0" hangingPunct="1">
              <a:lnSpc>
                <a:spcPct val="100000"/>
              </a:lnSpc>
              <a:spcBef>
                <a:spcPts val="480"/>
              </a:spcBef>
              <a:spcAft>
                <a:spcPts val="0"/>
              </a:spcAft>
              <a:buClr>
                <a:srgbClr val="C1D72E"/>
              </a:buClr>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Be prepared to present your findings.</a:t>
            </a:r>
          </a:p>
        </p:txBody>
      </p:sp>
      <p:pic>
        <p:nvPicPr>
          <p:cNvPr id="2" name="Picture Placeholder 6">
            <a:extLst>
              <a:ext uri="{FF2B5EF4-FFF2-40B4-BE49-F238E27FC236}">
                <a16:creationId xmlns:a16="http://schemas.microsoft.com/office/drawing/2014/main" id="{17C0F25B-F5BC-9DD7-E941-B26F125E1B45}"/>
              </a:ext>
            </a:extLst>
          </p:cNvPr>
          <p:cNvPicPr>
            <a:picLocks noGrp="1" noChangeAspect="1"/>
          </p:cNvPicPr>
          <p:nvPr>
            <p:ph type="pic" idx="1"/>
          </p:nvPr>
        </p:nvPicPr>
        <p:blipFill>
          <a:blip r:embed="rId4">
            <a:extLst>
              <a:ext uri="{28A0092B-C50C-407E-A947-70E740481C1C}">
                <a14:useLocalDpi xmlns:a14="http://schemas.microsoft.com/office/drawing/2010/main" val="0"/>
              </a:ext>
            </a:extLst>
          </a:blip>
          <a:srcRect/>
          <a:stretch/>
        </p:blipFill>
        <p:spPr>
          <a:xfrm>
            <a:off x="609600" y="1371602"/>
            <a:ext cx="2355273" cy="1941101"/>
          </a:xfrm>
        </p:spPr>
      </p:pic>
      <p:sp>
        <p:nvSpPr>
          <p:cNvPr id="3" name="TextBox 2">
            <a:extLst>
              <a:ext uri="{FF2B5EF4-FFF2-40B4-BE49-F238E27FC236}">
                <a16:creationId xmlns:a16="http://schemas.microsoft.com/office/drawing/2014/main" id="{C5FD4964-4232-F4C1-E994-2370B87CD088}"/>
              </a:ext>
            </a:extLst>
          </p:cNvPr>
          <p:cNvSpPr txBox="1"/>
          <p:nvPr/>
        </p:nvSpPr>
        <p:spPr>
          <a:xfrm>
            <a:off x="609600" y="3399826"/>
            <a:ext cx="2355272" cy="43088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Corbel" panose="020B0503020204020204"/>
                <a:ea typeface="+mn-ea"/>
                <a:cs typeface="+mn-cs"/>
              </a:rPr>
              <a:t>Charisse</a:t>
            </a:r>
          </a:p>
        </p:txBody>
      </p:sp>
      <p:sp>
        <p:nvSpPr>
          <p:cNvPr id="4" name="TextBox 3">
            <a:extLst>
              <a:ext uri="{FF2B5EF4-FFF2-40B4-BE49-F238E27FC236}">
                <a16:creationId xmlns:a16="http://schemas.microsoft.com/office/drawing/2014/main" id="{3239BEB1-D0E9-CA07-E1D8-B1950A92DF56}"/>
              </a:ext>
            </a:extLst>
          </p:cNvPr>
          <p:cNvSpPr txBox="1"/>
          <p:nvPr/>
        </p:nvSpPr>
        <p:spPr>
          <a:xfrm>
            <a:off x="3225309" y="3399825"/>
            <a:ext cx="2355271" cy="43088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Corbel" panose="020B0503020204020204"/>
                <a:ea typeface="+mn-ea"/>
                <a:cs typeface="+mn-cs"/>
              </a:rPr>
              <a:t>Lori</a:t>
            </a:r>
          </a:p>
        </p:txBody>
      </p:sp>
      <p:sp>
        <p:nvSpPr>
          <p:cNvPr id="6" name="TextBox 5">
            <a:extLst>
              <a:ext uri="{FF2B5EF4-FFF2-40B4-BE49-F238E27FC236}">
                <a16:creationId xmlns:a16="http://schemas.microsoft.com/office/drawing/2014/main" id="{61BEBEB9-5672-0146-E022-26F85965C8CD}"/>
              </a:ext>
            </a:extLst>
          </p:cNvPr>
          <p:cNvSpPr txBox="1"/>
          <p:nvPr/>
        </p:nvSpPr>
        <p:spPr>
          <a:xfrm>
            <a:off x="1977263" y="5867954"/>
            <a:ext cx="2355273" cy="43088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Corbel" panose="020B0503020204020204"/>
                <a:ea typeface="+mn-ea"/>
                <a:cs typeface="+mn-cs"/>
              </a:rPr>
              <a:t>Mark</a:t>
            </a:r>
          </a:p>
        </p:txBody>
      </p:sp>
      <p:pic>
        <p:nvPicPr>
          <p:cNvPr id="7" name="Picture Placeholder 4">
            <a:extLst>
              <a:ext uri="{FF2B5EF4-FFF2-40B4-BE49-F238E27FC236}">
                <a16:creationId xmlns:a16="http://schemas.microsoft.com/office/drawing/2014/main" id="{0063016E-0F4A-DEF2-F7F4-E2FCA9459AD2}"/>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3225310" y="1371602"/>
            <a:ext cx="2355273" cy="1941101"/>
          </a:xfrm>
          <a:prstGeom prst="rect">
            <a:avLst/>
          </a:prstGeom>
          <a:solidFill>
            <a:schemeClr val="tx1"/>
          </a:solidFill>
          <a:ln w="12700">
            <a:noFill/>
            <a:miter lim="800000"/>
          </a:ln>
          <a:effectLst/>
        </p:spPr>
      </p:pic>
      <p:pic>
        <p:nvPicPr>
          <p:cNvPr id="8" name="Picture Placeholder 4">
            <a:extLst>
              <a:ext uri="{FF2B5EF4-FFF2-40B4-BE49-F238E27FC236}">
                <a16:creationId xmlns:a16="http://schemas.microsoft.com/office/drawing/2014/main" id="{8945B91E-CCC5-24E5-3A6A-E3A8BA32E030}"/>
              </a:ext>
            </a:extLst>
          </p:cNvPr>
          <p:cNvPicPr>
            <a:picLocks noChangeAspect="1"/>
          </p:cNvPicPr>
          <p:nvPr/>
        </p:nvPicPr>
        <p:blipFill rotWithShape="1">
          <a:blip r:embed="rId6">
            <a:extLst>
              <a:ext uri="{28A0092B-C50C-407E-A947-70E740481C1C}">
                <a14:useLocalDpi xmlns:a14="http://schemas.microsoft.com/office/drawing/2010/main" val="0"/>
              </a:ext>
            </a:extLst>
          </a:blip>
          <a:srcRect b="-467"/>
          <a:stretch/>
        </p:blipFill>
        <p:spPr>
          <a:xfrm>
            <a:off x="1977264" y="3926853"/>
            <a:ext cx="2355273" cy="1941101"/>
          </a:xfrm>
          <a:prstGeom prst="rect">
            <a:avLst/>
          </a:prstGeom>
          <a:solidFill>
            <a:schemeClr val="tx1"/>
          </a:solidFill>
          <a:ln w="12700">
            <a:noFill/>
            <a:miter lim="800000"/>
          </a:ln>
          <a:effectLst/>
        </p:spPr>
      </p:pic>
    </p:spTree>
    <p:custDataLst>
      <p:tags r:id="rId1"/>
    </p:custDataLst>
    <p:extLst>
      <p:ext uri="{BB962C8B-B14F-4D97-AF65-F5344CB8AC3E}">
        <p14:creationId xmlns:p14="http://schemas.microsoft.com/office/powerpoint/2010/main" val="116314747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DACBDEC-3924-45CB-BE0B-9077F7C6EBF9}"/>
              </a:ext>
            </a:extLst>
          </p:cNvPr>
          <p:cNvSpPr>
            <a:spLocks noGrp="1"/>
          </p:cNvSpPr>
          <p:nvPr>
            <p:ph type="title"/>
          </p:nvPr>
        </p:nvSpPr>
        <p:spPr/>
        <p:txBody>
          <a:bodyPr/>
          <a:lstStyle/>
          <a:p>
            <a:r>
              <a:rPr lang="en-US" dirty="0"/>
              <a:t>CHARISSE</a:t>
            </a:r>
          </a:p>
        </p:txBody>
      </p:sp>
      <p:sp>
        <p:nvSpPr>
          <p:cNvPr id="9" name="Content Placeholder 6">
            <a:extLst>
              <a:ext uri="{FF2B5EF4-FFF2-40B4-BE49-F238E27FC236}">
                <a16:creationId xmlns:a16="http://schemas.microsoft.com/office/drawing/2014/main" id="{1551A69A-E039-C798-9171-2EB7BF58435E}"/>
              </a:ext>
            </a:extLst>
          </p:cNvPr>
          <p:cNvSpPr txBox="1">
            <a:spLocks/>
          </p:cNvSpPr>
          <p:nvPr/>
        </p:nvSpPr>
        <p:spPr>
          <a:xfrm>
            <a:off x="508001" y="1850974"/>
            <a:ext cx="4264722" cy="3710884"/>
          </a:xfrm>
          <a:prstGeom prst="rect">
            <a:avLst/>
          </a:prstGeom>
        </p:spPr>
        <p:txBody>
          <a:bodyPr>
            <a:normAutofit/>
          </a:bodyPr>
          <a:lstStyle>
            <a:lvl1pPr marL="342900" indent="-342900" algn="l" defTabSz="457200" rtl="0" eaLnBrk="1" latinLnBrk="0" hangingPunct="1">
              <a:spcBef>
                <a:spcPct val="20000"/>
              </a:spcBef>
              <a:buClr>
                <a:schemeClr val="accent3"/>
              </a:buClr>
              <a:buFont typeface="Arial"/>
              <a:buChar char="•"/>
              <a:defRPr sz="2400" kern="1200">
                <a:solidFill>
                  <a:schemeClr val="tx1"/>
                </a:solidFill>
                <a:latin typeface="Calibri" panose="020F0502020204030204" pitchFamily="34" charset="0"/>
                <a:ea typeface="+mn-ea"/>
                <a:cs typeface="Calibri" panose="020F0502020204030204" pitchFamily="34" charset="0"/>
              </a:defRPr>
            </a:lvl1pPr>
            <a:lvl2pPr marL="742950" indent="-285750" algn="l" defTabSz="457200" rtl="0" eaLnBrk="1" latinLnBrk="0" hangingPunct="1">
              <a:spcBef>
                <a:spcPct val="20000"/>
              </a:spcBef>
              <a:buClr>
                <a:schemeClr val="accent3"/>
              </a:buClr>
              <a:buFont typeface="Arial"/>
              <a:buChar char="–"/>
              <a:defRPr sz="2000" kern="1200">
                <a:solidFill>
                  <a:schemeClr val="tx1"/>
                </a:solidFill>
                <a:latin typeface="Calibri" panose="020F0502020204030204" pitchFamily="34" charset="0"/>
                <a:ea typeface="+mn-ea"/>
                <a:cs typeface="Calibri" panose="020F0502020204030204" pitchFamily="34" charset="0"/>
              </a:defRPr>
            </a:lvl2pPr>
            <a:lvl3pPr marL="1143000" indent="-228600" algn="l" defTabSz="457200" rtl="0" eaLnBrk="1" latinLnBrk="0" hangingPunct="1">
              <a:spcBef>
                <a:spcPct val="20000"/>
              </a:spcBef>
              <a:buClr>
                <a:schemeClr val="accent3"/>
              </a:buClr>
              <a:buFont typeface="Arial"/>
              <a:buChar char="•"/>
              <a:defRPr sz="1800" kern="1200">
                <a:solidFill>
                  <a:schemeClr val="tx1"/>
                </a:solidFill>
                <a:latin typeface="Calibri" panose="020F0502020204030204" pitchFamily="34" charset="0"/>
                <a:ea typeface="+mn-ea"/>
                <a:cs typeface="Calibri" panose="020F0502020204030204" pitchFamily="34" charset="0"/>
              </a:defRPr>
            </a:lvl3pPr>
            <a:lvl4pPr marL="1600200" indent="-228600" algn="l" defTabSz="457200" rtl="0" eaLnBrk="1" latinLnBrk="0" hangingPunct="1">
              <a:spcBef>
                <a:spcPct val="20000"/>
              </a:spcBef>
              <a:buClr>
                <a:schemeClr val="accent3"/>
              </a:buClr>
              <a:buFont typeface="Arial"/>
              <a:buChar char="–"/>
              <a:defRPr sz="1600" kern="1200">
                <a:solidFill>
                  <a:schemeClr val="tx1"/>
                </a:solidFill>
                <a:latin typeface="Calibri" panose="020F0502020204030204" pitchFamily="34" charset="0"/>
                <a:ea typeface="+mn-ea"/>
                <a:cs typeface="Calibri" panose="020F0502020204030204" pitchFamily="34" charset="0"/>
              </a:defRPr>
            </a:lvl4pPr>
            <a:lvl5pPr marL="2057400" indent="-228600" algn="l" defTabSz="457200" rtl="0" eaLnBrk="1" latinLnBrk="0" hangingPunct="1">
              <a:spcBef>
                <a:spcPct val="20000"/>
              </a:spcBef>
              <a:buClr>
                <a:schemeClr val="accent3"/>
              </a:buClr>
              <a:buFont typeface="Arial"/>
              <a:buChar char="»"/>
              <a:defRPr sz="1400" kern="1200">
                <a:solidFill>
                  <a:schemeClr val="tx1"/>
                </a:solidFill>
                <a:latin typeface="Calibri" panose="020F0502020204030204" pitchFamily="34" charset="0"/>
                <a:ea typeface="+mn-ea"/>
                <a:cs typeface="Calibri" panose="020F050202020403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
                <a:srgbClr val="C1D72E"/>
              </a:buClr>
              <a:buSzTx/>
              <a:buFont typeface="Arial"/>
              <a:buNone/>
              <a:tabLst/>
              <a:defRPr/>
            </a:pPr>
            <a:r>
              <a:rPr kumimoji="0" lang="en-US" sz="24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Primary patient details</a:t>
            </a:r>
          </a:p>
          <a:p>
            <a:pPr marL="342900" marR="0" lvl="0" indent="-342900" algn="l" defTabSz="457200" rtl="0" eaLnBrk="1" fontAlgn="auto" latinLnBrk="0" hangingPunct="1">
              <a:lnSpc>
                <a:spcPct val="100000"/>
              </a:lnSpc>
              <a:spcBef>
                <a:spcPct val="20000"/>
              </a:spcBef>
              <a:spcAft>
                <a:spcPts val="0"/>
              </a:spcAft>
              <a:buClr>
                <a:srgbClr val="C1D72E"/>
              </a:buClr>
              <a:buSzTx/>
              <a:buFont typeface="Arial"/>
              <a:buChar char="•"/>
              <a:tabLst/>
              <a:defRPr/>
            </a:pPr>
            <a:r>
              <a:rPr kumimoji="0" lang="en-US" sz="2000" b="0" i="0" u="none" strike="noStrike" kern="1200" cap="none" spc="0" normalizeH="0" baseline="0" noProof="0" dirty="0">
                <a:ln>
                  <a:noFill/>
                </a:ln>
                <a:solidFill>
                  <a:srgbClr val="000000"/>
                </a:solidFill>
                <a:effectLst/>
                <a:highlight>
                  <a:srgbClr val="FFFF00"/>
                </a:highlight>
                <a:uLnTx/>
                <a:uFillTx/>
                <a:latin typeface="Calibri" panose="020F0502020204030204" pitchFamily="34" charset="0"/>
                <a:ea typeface="+mn-ea"/>
                <a:cs typeface="Calibri" panose="020F0502020204030204" pitchFamily="34" charset="0"/>
              </a:rPr>
              <a:t>Client Note: Please provide patient details.</a:t>
            </a:r>
          </a:p>
        </p:txBody>
      </p:sp>
      <p:pic>
        <p:nvPicPr>
          <p:cNvPr id="7" name="Picture Placeholder 6">
            <a:extLst>
              <a:ext uri="{FF2B5EF4-FFF2-40B4-BE49-F238E27FC236}">
                <a16:creationId xmlns:a16="http://schemas.microsoft.com/office/drawing/2014/main" id="{E7EE4398-989B-C3CA-9D67-60322774C45E}"/>
              </a:ext>
            </a:extLst>
          </p:cNvPr>
          <p:cNvPicPr>
            <a:picLocks noGrp="1" noChangeAspect="1"/>
          </p:cNvPicPr>
          <p:nvPr>
            <p:ph type="pic" idx="1"/>
          </p:nvPr>
        </p:nvPicPr>
        <p:blipFill>
          <a:blip r:embed="rId4">
            <a:extLst>
              <a:ext uri="{28A0092B-C50C-407E-A947-70E740481C1C}">
                <a14:useLocalDpi xmlns:a14="http://schemas.microsoft.com/office/drawing/2010/main" val="0"/>
              </a:ext>
            </a:extLst>
          </a:blip>
          <a:srcRect/>
          <a:stretch/>
        </p:blipFill>
        <p:spPr>
          <a:xfrm>
            <a:off x="5207868" y="389745"/>
            <a:ext cx="6657030" cy="5486398"/>
          </a:xfrm>
        </p:spPr>
      </p:pic>
    </p:spTree>
    <p:custDataLst>
      <p:tags r:id="rId1"/>
    </p:custDataLst>
    <p:extLst>
      <p:ext uri="{BB962C8B-B14F-4D97-AF65-F5344CB8AC3E}">
        <p14:creationId xmlns:p14="http://schemas.microsoft.com/office/powerpoint/2010/main" val="59249936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3AD0DC1-EA88-43C1-99BD-02A46832443B}"/>
              </a:ext>
            </a:extLst>
          </p:cNvPr>
          <p:cNvSpPr>
            <a:spLocks noGrp="1"/>
          </p:cNvSpPr>
          <p:nvPr>
            <p:ph type="title"/>
          </p:nvPr>
        </p:nvSpPr>
        <p:spPr>
          <a:xfrm>
            <a:off x="6188113" y="635616"/>
            <a:ext cx="5455617" cy="1091584"/>
          </a:xfrm>
        </p:spPr>
        <p:txBody>
          <a:bodyPr/>
          <a:lstStyle/>
          <a:p>
            <a:r>
              <a:rPr lang="en-US" dirty="0"/>
              <a:t>TWO TRUTHS AND A LIE</a:t>
            </a:r>
          </a:p>
        </p:txBody>
      </p:sp>
      <p:sp>
        <p:nvSpPr>
          <p:cNvPr id="7" name="Content Placeholder 6">
            <a:extLst>
              <a:ext uri="{FF2B5EF4-FFF2-40B4-BE49-F238E27FC236}">
                <a16:creationId xmlns:a16="http://schemas.microsoft.com/office/drawing/2014/main" id="{FD20C900-9941-4D77-95EE-F71A6AB4C77C}"/>
              </a:ext>
            </a:extLst>
          </p:cNvPr>
          <p:cNvSpPr>
            <a:spLocks noGrp="1"/>
          </p:cNvSpPr>
          <p:nvPr>
            <p:ph sz="half" idx="13"/>
          </p:nvPr>
        </p:nvSpPr>
        <p:spPr>
          <a:xfrm>
            <a:off x="6188113" y="1892300"/>
            <a:ext cx="5818830" cy="4249422"/>
          </a:xfrm>
        </p:spPr>
        <p:txBody>
          <a:bodyPr>
            <a:normAutofit/>
          </a:bodyPr>
          <a:lstStyle/>
          <a:p>
            <a:pPr marL="0" indent="0">
              <a:buNone/>
            </a:pPr>
            <a:r>
              <a:rPr lang="en-US" sz="2400" b="1" dirty="0"/>
              <a:t>Instructions</a:t>
            </a:r>
          </a:p>
          <a:p>
            <a:r>
              <a:rPr lang="en-US" dirty="0"/>
              <a:t>One pair at a time will come to the front of the room.</a:t>
            </a:r>
          </a:p>
          <a:p>
            <a:pPr lvl="1"/>
            <a:r>
              <a:rPr lang="en-US" sz="2000" dirty="0"/>
              <a:t>One partner shares two truths and a lie about themselves.</a:t>
            </a:r>
          </a:p>
          <a:p>
            <a:pPr lvl="1"/>
            <a:r>
              <a:rPr lang="en-US" sz="2000" dirty="0"/>
              <a:t>Their partner gets to ask one question, after which they must guess which is the lie.</a:t>
            </a:r>
          </a:p>
          <a:p>
            <a:r>
              <a:rPr lang="en-US" dirty="0"/>
              <a:t>Everyone in the room guesses which is the lie, placing a sticker on their corresponding worksheet.</a:t>
            </a:r>
          </a:p>
          <a:p>
            <a:r>
              <a:rPr lang="en-US" dirty="0"/>
              <a:t>After the lie is revealed, partners switch roles and repeat, followed by a new pair.</a:t>
            </a:r>
          </a:p>
        </p:txBody>
      </p:sp>
      <p:pic>
        <p:nvPicPr>
          <p:cNvPr id="9" name="Picture Placeholder 8" descr="A group of people sitting at a table&#10;&#10;Description automatically generated">
            <a:extLst>
              <a:ext uri="{FF2B5EF4-FFF2-40B4-BE49-F238E27FC236}">
                <a16:creationId xmlns:a16="http://schemas.microsoft.com/office/drawing/2014/main" id="{C66A4558-BBD8-4473-946C-73892F0B6B5E}"/>
              </a:ext>
            </a:extLst>
          </p:cNvPr>
          <p:cNvPicPr>
            <a:picLocks noGrp="1" noChangeAspect="1"/>
          </p:cNvPicPr>
          <p:nvPr>
            <p:ph type="pic" idx="1"/>
          </p:nvPr>
        </p:nvPicPr>
        <p:blipFill rotWithShape="1">
          <a:blip r:embed="rId4">
            <a:extLst>
              <a:ext uri="{28A0092B-C50C-407E-A947-70E740481C1C}">
                <a14:useLocalDpi xmlns:a14="http://schemas.microsoft.com/office/drawing/2010/main" val="0"/>
              </a:ext>
            </a:extLst>
          </a:blip>
          <a:srcRect/>
          <a:stretch/>
        </p:blipFill>
        <p:spPr>
          <a:xfrm>
            <a:off x="-1" y="0"/>
            <a:ext cx="5697997" cy="6435969"/>
          </a:xfrm>
        </p:spPr>
      </p:pic>
    </p:spTree>
    <p:custDataLst>
      <p:tags r:id="rId1"/>
    </p:custDataLst>
    <p:extLst>
      <p:ext uri="{BB962C8B-B14F-4D97-AF65-F5344CB8AC3E}">
        <p14:creationId xmlns:p14="http://schemas.microsoft.com/office/powerpoint/2010/main" val="329744381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DACBDEC-3924-45CB-BE0B-9077F7C6EBF9}"/>
              </a:ext>
            </a:extLst>
          </p:cNvPr>
          <p:cNvSpPr>
            <a:spLocks noGrp="1"/>
          </p:cNvSpPr>
          <p:nvPr>
            <p:ph type="title"/>
          </p:nvPr>
        </p:nvSpPr>
        <p:spPr/>
        <p:txBody>
          <a:bodyPr/>
          <a:lstStyle/>
          <a:p>
            <a:r>
              <a:rPr lang="en-US" dirty="0"/>
              <a:t>LORI</a:t>
            </a:r>
          </a:p>
        </p:txBody>
      </p:sp>
      <p:sp>
        <p:nvSpPr>
          <p:cNvPr id="9" name="Content Placeholder 6">
            <a:extLst>
              <a:ext uri="{FF2B5EF4-FFF2-40B4-BE49-F238E27FC236}">
                <a16:creationId xmlns:a16="http://schemas.microsoft.com/office/drawing/2014/main" id="{1551A69A-E039-C798-9171-2EB7BF58435E}"/>
              </a:ext>
            </a:extLst>
          </p:cNvPr>
          <p:cNvSpPr txBox="1">
            <a:spLocks/>
          </p:cNvSpPr>
          <p:nvPr/>
        </p:nvSpPr>
        <p:spPr>
          <a:xfrm>
            <a:off x="508001" y="1850974"/>
            <a:ext cx="4264722" cy="3710884"/>
          </a:xfrm>
          <a:prstGeom prst="rect">
            <a:avLst/>
          </a:prstGeom>
        </p:spPr>
        <p:txBody>
          <a:bodyPr>
            <a:normAutofit/>
          </a:bodyPr>
          <a:lstStyle>
            <a:lvl1pPr marL="342900" indent="-342900" algn="l" defTabSz="457200" rtl="0" eaLnBrk="1" latinLnBrk="0" hangingPunct="1">
              <a:spcBef>
                <a:spcPct val="20000"/>
              </a:spcBef>
              <a:buClr>
                <a:schemeClr val="accent3"/>
              </a:buClr>
              <a:buFont typeface="Arial"/>
              <a:buChar char="•"/>
              <a:defRPr sz="2400" kern="1200">
                <a:solidFill>
                  <a:schemeClr val="tx1"/>
                </a:solidFill>
                <a:latin typeface="Calibri" panose="020F0502020204030204" pitchFamily="34" charset="0"/>
                <a:ea typeface="+mn-ea"/>
                <a:cs typeface="Calibri" panose="020F0502020204030204" pitchFamily="34" charset="0"/>
              </a:defRPr>
            </a:lvl1pPr>
            <a:lvl2pPr marL="742950" indent="-285750" algn="l" defTabSz="457200" rtl="0" eaLnBrk="1" latinLnBrk="0" hangingPunct="1">
              <a:spcBef>
                <a:spcPct val="20000"/>
              </a:spcBef>
              <a:buClr>
                <a:schemeClr val="accent3"/>
              </a:buClr>
              <a:buFont typeface="Arial"/>
              <a:buChar char="–"/>
              <a:defRPr sz="2000" kern="1200">
                <a:solidFill>
                  <a:schemeClr val="tx1"/>
                </a:solidFill>
                <a:latin typeface="Calibri" panose="020F0502020204030204" pitchFamily="34" charset="0"/>
                <a:ea typeface="+mn-ea"/>
                <a:cs typeface="Calibri" panose="020F0502020204030204" pitchFamily="34" charset="0"/>
              </a:defRPr>
            </a:lvl2pPr>
            <a:lvl3pPr marL="1143000" indent="-228600" algn="l" defTabSz="457200" rtl="0" eaLnBrk="1" latinLnBrk="0" hangingPunct="1">
              <a:spcBef>
                <a:spcPct val="20000"/>
              </a:spcBef>
              <a:buClr>
                <a:schemeClr val="accent3"/>
              </a:buClr>
              <a:buFont typeface="Arial"/>
              <a:buChar char="•"/>
              <a:defRPr sz="1800" kern="1200">
                <a:solidFill>
                  <a:schemeClr val="tx1"/>
                </a:solidFill>
                <a:latin typeface="Calibri" panose="020F0502020204030204" pitchFamily="34" charset="0"/>
                <a:ea typeface="+mn-ea"/>
                <a:cs typeface="Calibri" panose="020F0502020204030204" pitchFamily="34" charset="0"/>
              </a:defRPr>
            </a:lvl3pPr>
            <a:lvl4pPr marL="1600200" indent="-228600" algn="l" defTabSz="457200" rtl="0" eaLnBrk="1" latinLnBrk="0" hangingPunct="1">
              <a:spcBef>
                <a:spcPct val="20000"/>
              </a:spcBef>
              <a:buClr>
                <a:schemeClr val="accent3"/>
              </a:buClr>
              <a:buFont typeface="Arial"/>
              <a:buChar char="–"/>
              <a:defRPr sz="1600" kern="1200">
                <a:solidFill>
                  <a:schemeClr val="tx1"/>
                </a:solidFill>
                <a:latin typeface="Calibri" panose="020F0502020204030204" pitchFamily="34" charset="0"/>
                <a:ea typeface="+mn-ea"/>
                <a:cs typeface="Calibri" panose="020F0502020204030204" pitchFamily="34" charset="0"/>
              </a:defRPr>
            </a:lvl4pPr>
            <a:lvl5pPr marL="2057400" indent="-228600" algn="l" defTabSz="457200" rtl="0" eaLnBrk="1" latinLnBrk="0" hangingPunct="1">
              <a:spcBef>
                <a:spcPct val="20000"/>
              </a:spcBef>
              <a:buClr>
                <a:schemeClr val="accent3"/>
              </a:buClr>
              <a:buFont typeface="Arial"/>
              <a:buChar char="»"/>
              <a:defRPr sz="1400" kern="1200">
                <a:solidFill>
                  <a:schemeClr val="tx1"/>
                </a:solidFill>
                <a:latin typeface="Calibri" panose="020F0502020204030204" pitchFamily="34" charset="0"/>
                <a:ea typeface="+mn-ea"/>
                <a:cs typeface="Calibri" panose="020F050202020403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
                <a:srgbClr val="C1D72E"/>
              </a:buClr>
              <a:buSzTx/>
              <a:buFont typeface="Arial"/>
              <a:buNone/>
              <a:tabLst/>
              <a:defRPr/>
            </a:pPr>
            <a:r>
              <a:rPr kumimoji="0" lang="en-US" sz="24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Primary patient details</a:t>
            </a:r>
          </a:p>
          <a:p>
            <a:pPr marL="342900" marR="0" lvl="0" indent="-342900" algn="l" defTabSz="457200" rtl="0" eaLnBrk="1" fontAlgn="auto" latinLnBrk="0" hangingPunct="1">
              <a:lnSpc>
                <a:spcPct val="100000"/>
              </a:lnSpc>
              <a:spcBef>
                <a:spcPct val="20000"/>
              </a:spcBef>
              <a:spcAft>
                <a:spcPts val="0"/>
              </a:spcAft>
              <a:buClr>
                <a:srgbClr val="C1D72E"/>
              </a:buClr>
              <a:buSzTx/>
              <a:buFont typeface="Arial"/>
              <a:buChar char="•"/>
              <a:tabLst/>
              <a:defRPr/>
            </a:pPr>
            <a:r>
              <a:rPr kumimoji="0" lang="en-US" sz="2000" b="0" i="0" u="none" strike="noStrike" kern="1200" cap="none" spc="0" normalizeH="0" baseline="0" noProof="0" dirty="0">
                <a:ln>
                  <a:noFill/>
                </a:ln>
                <a:solidFill>
                  <a:srgbClr val="000000"/>
                </a:solidFill>
                <a:effectLst/>
                <a:highlight>
                  <a:srgbClr val="FFFF00"/>
                </a:highlight>
                <a:uLnTx/>
                <a:uFillTx/>
                <a:latin typeface="Calibri" panose="020F0502020204030204" pitchFamily="34" charset="0"/>
                <a:ea typeface="+mn-ea"/>
                <a:cs typeface="Calibri" panose="020F0502020204030204" pitchFamily="34" charset="0"/>
              </a:rPr>
              <a:t>Client Note: Please provide patient details.</a:t>
            </a:r>
          </a:p>
        </p:txBody>
      </p:sp>
      <p:pic>
        <p:nvPicPr>
          <p:cNvPr id="5" name="Picture Placeholder 4">
            <a:extLst>
              <a:ext uri="{FF2B5EF4-FFF2-40B4-BE49-F238E27FC236}">
                <a16:creationId xmlns:a16="http://schemas.microsoft.com/office/drawing/2014/main" id="{DA93B75E-C439-E7F8-A7C6-F94C5E8703CE}"/>
              </a:ext>
            </a:extLst>
          </p:cNvPr>
          <p:cNvPicPr>
            <a:picLocks noGrp="1" noChangeAspect="1"/>
          </p:cNvPicPr>
          <p:nvPr>
            <p:ph type="pic" idx="1"/>
          </p:nvPr>
        </p:nvPicPr>
        <p:blipFill>
          <a:blip r:embed="rId4">
            <a:extLst>
              <a:ext uri="{28A0092B-C50C-407E-A947-70E740481C1C}">
                <a14:useLocalDpi xmlns:a14="http://schemas.microsoft.com/office/drawing/2010/main" val="0"/>
              </a:ext>
            </a:extLst>
          </a:blip>
          <a:srcRect/>
          <a:stretch/>
        </p:blipFill>
        <p:spPr/>
      </p:pic>
    </p:spTree>
    <p:custDataLst>
      <p:tags r:id="rId1"/>
    </p:custDataLst>
    <p:extLst>
      <p:ext uri="{BB962C8B-B14F-4D97-AF65-F5344CB8AC3E}">
        <p14:creationId xmlns:p14="http://schemas.microsoft.com/office/powerpoint/2010/main" val="364048358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DACBDEC-3924-45CB-BE0B-9077F7C6EBF9}"/>
              </a:ext>
            </a:extLst>
          </p:cNvPr>
          <p:cNvSpPr>
            <a:spLocks noGrp="1"/>
          </p:cNvSpPr>
          <p:nvPr>
            <p:ph type="title"/>
          </p:nvPr>
        </p:nvSpPr>
        <p:spPr/>
        <p:txBody>
          <a:bodyPr/>
          <a:lstStyle/>
          <a:p>
            <a:r>
              <a:rPr lang="en-US" dirty="0"/>
              <a:t>MARK</a:t>
            </a:r>
          </a:p>
        </p:txBody>
      </p:sp>
      <p:sp>
        <p:nvSpPr>
          <p:cNvPr id="9" name="Content Placeholder 6">
            <a:extLst>
              <a:ext uri="{FF2B5EF4-FFF2-40B4-BE49-F238E27FC236}">
                <a16:creationId xmlns:a16="http://schemas.microsoft.com/office/drawing/2014/main" id="{1551A69A-E039-C798-9171-2EB7BF58435E}"/>
              </a:ext>
            </a:extLst>
          </p:cNvPr>
          <p:cNvSpPr txBox="1">
            <a:spLocks/>
          </p:cNvSpPr>
          <p:nvPr/>
        </p:nvSpPr>
        <p:spPr>
          <a:xfrm>
            <a:off x="508001" y="1850974"/>
            <a:ext cx="4264722" cy="3710884"/>
          </a:xfrm>
          <a:prstGeom prst="rect">
            <a:avLst/>
          </a:prstGeom>
        </p:spPr>
        <p:txBody>
          <a:bodyPr>
            <a:normAutofit/>
          </a:bodyPr>
          <a:lstStyle>
            <a:lvl1pPr marL="342900" indent="-342900" algn="l" defTabSz="457200" rtl="0" eaLnBrk="1" latinLnBrk="0" hangingPunct="1">
              <a:spcBef>
                <a:spcPct val="20000"/>
              </a:spcBef>
              <a:buClr>
                <a:schemeClr val="accent3"/>
              </a:buClr>
              <a:buFont typeface="Arial"/>
              <a:buChar char="•"/>
              <a:defRPr sz="2400" kern="1200">
                <a:solidFill>
                  <a:schemeClr val="tx1"/>
                </a:solidFill>
                <a:latin typeface="Calibri" panose="020F0502020204030204" pitchFamily="34" charset="0"/>
                <a:ea typeface="+mn-ea"/>
                <a:cs typeface="Calibri" panose="020F0502020204030204" pitchFamily="34" charset="0"/>
              </a:defRPr>
            </a:lvl1pPr>
            <a:lvl2pPr marL="742950" indent="-285750" algn="l" defTabSz="457200" rtl="0" eaLnBrk="1" latinLnBrk="0" hangingPunct="1">
              <a:spcBef>
                <a:spcPct val="20000"/>
              </a:spcBef>
              <a:buClr>
                <a:schemeClr val="accent3"/>
              </a:buClr>
              <a:buFont typeface="Arial"/>
              <a:buChar char="–"/>
              <a:defRPr sz="2000" kern="1200">
                <a:solidFill>
                  <a:schemeClr val="tx1"/>
                </a:solidFill>
                <a:latin typeface="Calibri" panose="020F0502020204030204" pitchFamily="34" charset="0"/>
                <a:ea typeface="+mn-ea"/>
                <a:cs typeface="Calibri" panose="020F0502020204030204" pitchFamily="34" charset="0"/>
              </a:defRPr>
            </a:lvl2pPr>
            <a:lvl3pPr marL="1143000" indent="-228600" algn="l" defTabSz="457200" rtl="0" eaLnBrk="1" latinLnBrk="0" hangingPunct="1">
              <a:spcBef>
                <a:spcPct val="20000"/>
              </a:spcBef>
              <a:buClr>
                <a:schemeClr val="accent3"/>
              </a:buClr>
              <a:buFont typeface="Arial"/>
              <a:buChar char="•"/>
              <a:defRPr sz="1800" kern="1200">
                <a:solidFill>
                  <a:schemeClr val="tx1"/>
                </a:solidFill>
                <a:latin typeface="Calibri" panose="020F0502020204030204" pitchFamily="34" charset="0"/>
                <a:ea typeface="+mn-ea"/>
                <a:cs typeface="Calibri" panose="020F0502020204030204" pitchFamily="34" charset="0"/>
              </a:defRPr>
            </a:lvl3pPr>
            <a:lvl4pPr marL="1600200" indent="-228600" algn="l" defTabSz="457200" rtl="0" eaLnBrk="1" latinLnBrk="0" hangingPunct="1">
              <a:spcBef>
                <a:spcPct val="20000"/>
              </a:spcBef>
              <a:buClr>
                <a:schemeClr val="accent3"/>
              </a:buClr>
              <a:buFont typeface="Arial"/>
              <a:buChar char="–"/>
              <a:defRPr sz="1600" kern="1200">
                <a:solidFill>
                  <a:schemeClr val="tx1"/>
                </a:solidFill>
                <a:latin typeface="Calibri" panose="020F0502020204030204" pitchFamily="34" charset="0"/>
                <a:ea typeface="+mn-ea"/>
                <a:cs typeface="Calibri" panose="020F0502020204030204" pitchFamily="34" charset="0"/>
              </a:defRPr>
            </a:lvl4pPr>
            <a:lvl5pPr marL="2057400" indent="-228600" algn="l" defTabSz="457200" rtl="0" eaLnBrk="1" latinLnBrk="0" hangingPunct="1">
              <a:spcBef>
                <a:spcPct val="20000"/>
              </a:spcBef>
              <a:buClr>
                <a:schemeClr val="accent3"/>
              </a:buClr>
              <a:buFont typeface="Arial"/>
              <a:buChar char="»"/>
              <a:defRPr sz="1400" kern="1200">
                <a:solidFill>
                  <a:schemeClr val="tx1"/>
                </a:solidFill>
                <a:latin typeface="Calibri" panose="020F0502020204030204" pitchFamily="34" charset="0"/>
                <a:ea typeface="+mn-ea"/>
                <a:cs typeface="Calibri" panose="020F050202020403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
                <a:srgbClr val="C1D72E"/>
              </a:buClr>
              <a:buSzTx/>
              <a:buFont typeface="Arial"/>
              <a:buNone/>
              <a:tabLst/>
              <a:defRPr/>
            </a:pPr>
            <a:r>
              <a:rPr kumimoji="0" lang="en-US" sz="24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Primary patient details</a:t>
            </a:r>
          </a:p>
          <a:p>
            <a:pPr marL="342900" marR="0" lvl="0" indent="-342900" algn="l" defTabSz="457200" rtl="0" eaLnBrk="1" fontAlgn="auto" latinLnBrk="0" hangingPunct="1">
              <a:lnSpc>
                <a:spcPct val="100000"/>
              </a:lnSpc>
              <a:spcBef>
                <a:spcPct val="20000"/>
              </a:spcBef>
              <a:spcAft>
                <a:spcPts val="0"/>
              </a:spcAft>
              <a:buClr>
                <a:srgbClr val="C1D72E"/>
              </a:buClr>
              <a:buSzTx/>
              <a:buFont typeface="Arial"/>
              <a:buChar char="•"/>
              <a:tabLst/>
              <a:defRPr/>
            </a:pPr>
            <a:r>
              <a:rPr kumimoji="0" lang="en-US" sz="2000" b="0" i="0" u="none" strike="noStrike" kern="1200" cap="none" spc="0" normalizeH="0" baseline="0" noProof="0" dirty="0">
                <a:ln>
                  <a:noFill/>
                </a:ln>
                <a:solidFill>
                  <a:srgbClr val="000000"/>
                </a:solidFill>
                <a:effectLst/>
                <a:highlight>
                  <a:srgbClr val="FFFF00"/>
                </a:highlight>
                <a:uLnTx/>
                <a:uFillTx/>
                <a:latin typeface="Calibri" panose="020F0502020204030204" pitchFamily="34" charset="0"/>
                <a:ea typeface="+mn-ea"/>
                <a:cs typeface="Calibri" panose="020F0502020204030204" pitchFamily="34" charset="0"/>
              </a:rPr>
              <a:t>Client Note: Please provide patient details.</a:t>
            </a:r>
          </a:p>
        </p:txBody>
      </p:sp>
      <p:pic>
        <p:nvPicPr>
          <p:cNvPr id="5" name="Picture Placeholder 4">
            <a:extLst>
              <a:ext uri="{FF2B5EF4-FFF2-40B4-BE49-F238E27FC236}">
                <a16:creationId xmlns:a16="http://schemas.microsoft.com/office/drawing/2014/main" id="{28752735-28E5-9C05-B163-815B415B88F3}"/>
              </a:ext>
            </a:extLst>
          </p:cNvPr>
          <p:cNvPicPr>
            <a:picLocks noGrp="1" noChangeAspect="1"/>
          </p:cNvPicPr>
          <p:nvPr>
            <p:ph type="pic" idx="1"/>
          </p:nvPr>
        </p:nvPicPr>
        <p:blipFill rotWithShape="1">
          <a:blip r:embed="rId4">
            <a:extLst>
              <a:ext uri="{28A0092B-C50C-407E-A947-70E740481C1C}">
                <a14:useLocalDpi xmlns:a14="http://schemas.microsoft.com/office/drawing/2010/main" val="0"/>
              </a:ext>
            </a:extLst>
          </a:blip>
          <a:srcRect/>
          <a:stretch/>
        </p:blipFill>
        <p:spPr>
          <a:xfrm>
            <a:off x="5207868" y="389745"/>
            <a:ext cx="6657030" cy="5486398"/>
          </a:xfrm>
        </p:spPr>
      </p:pic>
    </p:spTree>
    <p:custDataLst>
      <p:tags r:id="rId1"/>
    </p:custDataLst>
    <p:extLst>
      <p:ext uri="{BB962C8B-B14F-4D97-AF65-F5344CB8AC3E}">
        <p14:creationId xmlns:p14="http://schemas.microsoft.com/office/powerpoint/2010/main" val="70848495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FF3E620-1074-85AB-EE51-AAF1558EBFA6}"/>
              </a:ext>
            </a:extLst>
          </p:cNvPr>
          <p:cNvSpPr>
            <a:spLocks noGrp="1"/>
          </p:cNvSpPr>
          <p:nvPr>
            <p:ph type="title"/>
          </p:nvPr>
        </p:nvSpPr>
        <p:spPr/>
        <p:txBody>
          <a:bodyPr/>
          <a:lstStyle/>
          <a:p>
            <a:r>
              <a:rPr lang="en-US" dirty="0"/>
              <a:t>HIDDEN SLIDE</a:t>
            </a:r>
          </a:p>
        </p:txBody>
      </p:sp>
      <p:sp>
        <p:nvSpPr>
          <p:cNvPr id="7" name="Text Placeholder 6">
            <a:extLst>
              <a:ext uri="{FF2B5EF4-FFF2-40B4-BE49-F238E27FC236}">
                <a16:creationId xmlns:a16="http://schemas.microsoft.com/office/drawing/2014/main" id="{D14AEE78-6EA5-0B68-C772-C782F01268C8}"/>
              </a:ext>
            </a:extLst>
          </p:cNvPr>
          <p:cNvSpPr>
            <a:spLocks noGrp="1"/>
          </p:cNvSpPr>
          <p:nvPr>
            <p:ph type="body" idx="1"/>
          </p:nvPr>
        </p:nvSpPr>
        <p:spPr/>
        <p:txBody>
          <a:bodyPr/>
          <a:lstStyle/>
          <a:p>
            <a:r>
              <a:rPr lang="en-US" dirty="0"/>
              <a:t>See Notes Page</a:t>
            </a:r>
          </a:p>
        </p:txBody>
      </p:sp>
    </p:spTree>
    <p:extLst>
      <p:ext uri="{BB962C8B-B14F-4D97-AF65-F5344CB8AC3E}">
        <p14:creationId xmlns:p14="http://schemas.microsoft.com/office/powerpoint/2010/main" val="80359719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FF3E620-1074-85AB-EE51-AAF1558EBFA6}"/>
              </a:ext>
            </a:extLst>
          </p:cNvPr>
          <p:cNvSpPr>
            <a:spLocks noGrp="1"/>
          </p:cNvSpPr>
          <p:nvPr>
            <p:ph type="title"/>
          </p:nvPr>
        </p:nvSpPr>
        <p:spPr/>
        <p:txBody>
          <a:bodyPr/>
          <a:lstStyle/>
          <a:p>
            <a:r>
              <a:rPr lang="en-US" dirty="0"/>
              <a:t>HIDDEN SLIDE</a:t>
            </a:r>
          </a:p>
        </p:txBody>
      </p:sp>
      <p:sp>
        <p:nvSpPr>
          <p:cNvPr id="7" name="Text Placeholder 6">
            <a:extLst>
              <a:ext uri="{FF2B5EF4-FFF2-40B4-BE49-F238E27FC236}">
                <a16:creationId xmlns:a16="http://schemas.microsoft.com/office/drawing/2014/main" id="{D14AEE78-6EA5-0B68-C772-C782F01268C8}"/>
              </a:ext>
            </a:extLst>
          </p:cNvPr>
          <p:cNvSpPr>
            <a:spLocks noGrp="1"/>
          </p:cNvSpPr>
          <p:nvPr>
            <p:ph type="body" idx="1"/>
          </p:nvPr>
        </p:nvSpPr>
        <p:spPr/>
        <p:txBody>
          <a:bodyPr/>
          <a:lstStyle/>
          <a:p>
            <a:r>
              <a:rPr lang="en-US" dirty="0"/>
              <a:t>See Notes Page</a:t>
            </a:r>
          </a:p>
        </p:txBody>
      </p:sp>
    </p:spTree>
    <p:extLst>
      <p:ext uri="{BB962C8B-B14F-4D97-AF65-F5344CB8AC3E}">
        <p14:creationId xmlns:p14="http://schemas.microsoft.com/office/powerpoint/2010/main" val="106303458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FF3E620-1074-85AB-EE51-AAF1558EBFA6}"/>
              </a:ext>
            </a:extLst>
          </p:cNvPr>
          <p:cNvSpPr>
            <a:spLocks noGrp="1"/>
          </p:cNvSpPr>
          <p:nvPr>
            <p:ph type="title"/>
          </p:nvPr>
        </p:nvSpPr>
        <p:spPr/>
        <p:txBody>
          <a:bodyPr/>
          <a:lstStyle/>
          <a:p>
            <a:r>
              <a:rPr lang="en-US" dirty="0"/>
              <a:t>HIDDEN SLIDE</a:t>
            </a:r>
          </a:p>
        </p:txBody>
      </p:sp>
      <p:sp>
        <p:nvSpPr>
          <p:cNvPr id="7" name="Text Placeholder 6">
            <a:extLst>
              <a:ext uri="{FF2B5EF4-FFF2-40B4-BE49-F238E27FC236}">
                <a16:creationId xmlns:a16="http://schemas.microsoft.com/office/drawing/2014/main" id="{D14AEE78-6EA5-0B68-C772-C782F01268C8}"/>
              </a:ext>
            </a:extLst>
          </p:cNvPr>
          <p:cNvSpPr>
            <a:spLocks noGrp="1"/>
          </p:cNvSpPr>
          <p:nvPr>
            <p:ph type="body" idx="1"/>
          </p:nvPr>
        </p:nvSpPr>
        <p:spPr/>
        <p:txBody>
          <a:bodyPr/>
          <a:lstStyle/>
          <a:p>
            <a:r>
              <a:rPr lang="en-US" dirty="0"/>
              <a:t>See Notes Page</a:t>
            </a:r>
          </a:p>
        </p:txBody>
      </p:sp>
    </p:spTree>
    <p:extLst>
      <p:ext uri="{BB962C8B-B14F-4D97-AF65-F5344CB8AC3E}">
        <p14:creationId xmlns:p14="http://schemas.microsoft.com/office/powerpoint/2010/main" val="389199741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3AD0DC1-EA88-43C1-99BD-02A46832443B}"/>
              </a:ext>
            </a:extLst>
          </p:cNvPr>
          <p:cNvSpPr>
            <a:spLocks noGrp="1"/>
          </p:cNvSpPr>
          <p:nvPr>
            <p:ph type="title"/>
          </p:nvPr>
        </p:nvSpPr>
        <p:spPr/>
        <p:txBody>
          <a:bodyPr/>
          <a:lstStyle/>
          <a:p>
            <a:r>
              <a:rPr lang="en-US" dirty="0"/>
              <a:t>PRESENT YOUR FINDINGS</a:t>
            </a:r>
          </a:p>
        </p:txBody>
      </p:sp>
      <p:sp>
        <p:nvSpPr>
          <p:cNvPr id="7" name="Content Placeholder 6">
            <a:extLst>
              <a:ext uri="{FF2B5EF4-FFF2-40B4-BE49-F238E27FC236}">
                <a16:creationId xmlns:a16="http://schemas.microsoft.com/office/drawing/2014/main" id="{FD20C900-9941-4D77-95EE-F71A6AB4C77C}"/>
              </a:ext>
            </a:extLst>
          </p:cNvPr>
          <p:cNvSpPr>
            <a:spLocks noGrp="1"/>
          </p:cNvSpPr>
          <p:nvPr>
            <p:ph sz="half" idx="13"/>
          </p:nvPr>
        </p:nvSpPr>
        <p:spPr/>
        <p:txBody>
          <a:bodyPr>
            <a:normAutofit/>
          </a:bodyPr>
          <a:lstStyle/>
          <a:p>
            <a:pPr marL="0" indent="0">
              <a:buNone/>
            </a:pPr>
            <a:r>
              <a:rPr lang="en-US" sz="2400" b="1" dirty="0"/>
              <a:t>Instructions</a:t>
            </a:r>
          </a:p>
          <a:p>
            <a:r>
              <a:rPr lang="en-US" dirty="0"/>
              <a:t>Each trio will present their Grand Rounds for each of the three patients.</a:t>
            </a:r>
          </a:p>
          <a:p>
            <a:r>
              <a:rPr lang="en-US" dirty="0"/>
              <a:t>Remember to be concise when highlighting the relevant patient data.</a:t>
            </a:r>
          </a:p>
          <a:p>
            <a:pPr lvl="1"/>
            <a:r>
              <a:rPr lang="en-US" dirty="0"/>
              <a:t>You may choose to present this in the “voice” you would use with an attending.</a:t>
            </a:r>
          </a:p>
        </p:txBody>
      </p:sp>
      <p:pic>
        <p:nvPicPr>
          <p:cNvPr id="9" name="Picture Placeholder 8">
            <a:extLst>
              <a:ext uri="{FF2B5EF4-FFF2-40B4-BE49-F238E27FC236}">
                <a16:creationId xmlns:a16="http://schemas.microsoft.com/office/drawing/2014/main" id="{CAEDECC6-D713-522C-87DE-CB254C1DB1F7}"/>
              </a:ext>
            </a:extLst>
          </p:cNvPr>
          <p:cNvPicPr>
            <a:picLocks noGrp="1" noChangeAspect="1"/>
          </p:cNvPicPr>
          <p:nvPr>
            <p:ph type="pic" idx="1"/>
          </p:nvPr>
        </p:nvPicPr>
        <p:blipFill>
          <a:blip r:embed="rId3">
            <a:extLst>
              <a:ext uri="{28A0092B-C50C-407E-A947-70E740481C1C}">
                <a14:useLocalDpi xmlns:a14="http://schemas.microsoft.com/office/drawing/2010/main" val="0"/>
              </a:ext>
            </a:extLst>
          </a:blip>
          <a:srcRect/>
          <a:stretch/>
        </p:blipFill>
        <p:spPr>
          <a:xfrm>
            <a:off x="6793054" y="12192"/>
            <a:ext cx="5416446" cy="6413500"/>
          </a:xfrm>
        </p:spPr>
      </p:pic>
    </p:spTree>
    <p:extLst>
      <p:ext uri="{BB962C8B-B14F-4D97-AF65-F5344CB8AC3E}">
        <p14:creationId xmlns:p14="http://schemas.microsoft.com/office/powerpoint/2010/main" val="110060565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937DB200-9F6B-410B-A552-8A28F35A6F23}"/>
              </a:ext>
            </a:extLst>
          </p:cNvPr>
          <p:cNvSpPr>
            <a:spLocks noGrp="1"/>
          </p:cNvSpPr>
          <p:nvPr>
            <p:ph idx="1"/>
          </p:nvPr>
        </p:nvSpPr>
        <p:spPr/>
        <p:txBody>
          <a:bodyPr>
            <a:normAutofit/>
          </a:bodyPr>
          <a:lstStyle/>
          <a:p>
            <a:pPr marL="0" indent="0">
              <a:buNone/>
            </a:pPr>
            <a:r>
              <a:rPr lang="en-US" b="1" dirty="0"/>
              <a:t>Instructions</a:t>
            </a:r>
          </a:p>
          <a:p>
            <a:r>
              <a:rPr lang="en-US" sz="2000" dirty="0"/>
              <a:t>You will hear a patient’s reaction to hearing their RHC diagnosis and risk status.</a:t>
            </a:r>
          </a:p>
          <a:p>
            <a:r>
              <a:rPr lang="en-US" sz="2000" dirty="0"/>
              <a:t>Following that patient statement, three HCP response options will be presented to you that represent “good, better, best.”</a:t>
            </a:r>
          </a:p>
          <a:p>
            <a:r>
              <a:rPr lang="en-US" sz="2000" dirty="0"/>
              <a:t>Stand next to the person who presented the HCP statement that you would choose to use in response to this patient and prepare to explain why.</a:t>
            </a:r>
          </a:p>
        </p:txBody>
      </p:sp>
      <p:sp>
        <p:nvSpPr>
          <p:cNvPr id="4" name="Title 3">
            <a:extLst>
              <a:ext uri="{FF2B5EF4-FFF2-40B4-BE49-F238E27FC236}">
                <a16:creationId xmlns:a16="http://schemas.microsoft.com/office/drawing/2014/main" id="{87E4FC6A-D788-42F3-87E1-78C6B7D6749E}"/>
              </a:ext>
            </a:extLst>
          </p:cNvPr>
          <p:cNvSpPr>
            <a:spLocks noGrp="1"/>
          </p:cNvSpPr>
          <p:nvPr>
            <p:ph type="title"/>
          </p:nvPr>
        </p:nvSpPr>
        <p:spPr/>
        <p:txBody>
          <a:bodyPr>
            <a:normAutofit/>
          </a:bodyPr>
          <a:lstStyle/>
          <a:p>
            <a:r>
              <a:rPr lang="en-US" dirty="0"/>
              <a:t>DATA FLASH-MATCH</a:t>
            </a:r>
          </a:p>
        </p:txBody>
      </p:sp>
    </p:spTree>
    <p:custDataLst>
      <p:tags r:id="rId1"/>
    </p:custDataLst>
    <p:extLst>
      <p:ext uri="{BB962C8B-B14F-4D97-AF65-F5344CB8AC3E}">
        <p14:creationId xmlns:p14="http://schemas.microsoft.com/office/powerpoint/2010/main" val="102036390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DACBDEC-3924-45CB-BE0B-9077F7C6EBF9}"/>
              </a:ext>
            </a:extLst>
          </p:cNvPr>
          <p:cNvSpPr>
            <a:spLocks noGrp="1"/>
          </p:cNvSpPr>
          <p:nvPr>
            <p:ph type="title"/>
          </p:nvPr>
        </p:nvSpPr>
        <p:spPr/>
        <p:txBody>
          <a:bodyPr/>
          <a:lstStyle/>
          <a:p>
            <a:r>
              <a:rPr lang="en-US" dirty="0"/>
              <a:t>CHARISSE</a:t>
            </a:r>
          </a:p>
        </p:txBody>
      </p:sp>
      <p:sp>
        <p:nvSpPr>
          <p:cNvPr id="9" name="Content Placeholder 6">
            <a:extLst>
              <a:ext uri="{FF2B5EF4-FFF2-40B4-BE49-F238E27FC236}">
                <a16:creationId xmlns:a16="http://schemas.microsoft.com/office/drawing/2014/main" id="{1551A69A-E039-C798-9171-2EB7BF58435E}"/>
              </a:ext>
            </a:extLst>
          </p:cNvPr>
          <p:cNvSpPr txBox="1">
            <a:spLocks/>
          </p:cNvSpPr>
          <p:nvPr/>
        </p:nvSpPr>
        <p:spPr>
          <a:xfrm>
            <a:off x="508001" y="1850974"/>
            <a:ext cx="4264722" cy="3710884"/>
          </a:xfrm>
          <a:prstGeom prst="rect">
            <a:avLst/>
          </a:prstGeom>
        </p:spPr>
        <p:txBody>
          <a:bodyPr>
            <a:normAutofit/>
          </a:bodyPr>
          <a:lstStyle>
            <a:lvl1pPr marL="342900" indent="-342900" algn="l" defTabSz="457200" rtl="0" eaLnBrk="1" latinLnBrk="0" hangingPunct="1">
              <a:spcBef>
                <a:spcPct val="20000"/>
              </a:spcBef>
              <a:buClr>
                <a:schemeClr val="accent3"/>
              </a:buClr>
              <a:buFont typeface="Arial"/>
              <a:buChar char="•"/>
              <a:defRPr sz="2400" kern="1200">
                <a:solidFill>
                  <a:schemeClr val="tx1"/>
                </a:solidFill>
                <a:latin typeface="Calibri" panose="020F0502020204030204" pitchFamily="34" charset="0"/>
                <a:ea typeface="+mn-ea"/>
                <a:cs typeface="Calibri" panose="020F0502020204030204" pitchFamily="34" charset="0"/>
              </a:defRPr>
            </a:lvl1pPr>
            <a:lvl2pPr marL="742950" indent="-285750" algn="l" defTabSz="457200" rtl="0" eaLnBrk="1" latinLnBrk="0" hangingPunct="1">
              <a:spcBef>
                <a:spcPct val="20000"/>
              </a:spcBef>
              <a:buClr>
                <a:schemeClr val="accent3"/>
              </a:buClr>
              <a:buFont typeface="Arial"/>
              <a:buChar char="–"/>
              <a:defRPr sz="2000" kern="1200">
                <a:solidFill>
                  <a:schemeClr val="tx1"/>
                </a:solidFill>
                <a:latin typeface="Calibri" panose="020F0502020204030204" pitchFamily="34" charset="0"/>
                <a:ea typeface="+mn-ea"/>
                <a:cs typeface="Calibri" panose="020F0502020204030204" pitchFamily="34" charset="0"/>
              </a:defRPr>
            </a:lvl2pPr>
            <a:lvl3pPr marL="1143000" indent="-228600" algn="l" defTabSz="457200" rtl="0" eaLnBrk="1" latinLnBrk="0" hangingPunct="1">
              <a:spcBef>
                <a:spcPct val="20000"/>
              </a:spcBef>
              <a:buClr>
                <a:schemeClr val="accent3"/>
              </a:buClr>
              <a:buFont typeface="Arial"/>
              <a:buChar char="•"/>
              <a:defRPr sz="1800" kern="1200">
                <a:solidFill>
                  <a:schemeClr val="tx1"/>
                </a:solidFill>
                <a:latin typeface="Calibri" panose="020F0502020204030204" pitchFamily="34" charset="0"/>
                <a:ea typeface="+mn-ea"/>
                <a:cs typeface="Calibri" panose="020F0502020204030204" pitchFamily="34" charset="0"/>
              </a:defRPr>
            </a:lvl3pPr>
            <a:lvl4pPr marL="1600200" indent="-228600" algn="l" defTabSz="457200" rtl="0" eaLnBrk="1" latinLnBrk="0" hangingPunct="1">
              <a:spcBef>
                <a:spcPct val="20000"/>
              </a:spcBef>
              <a:buClr>
                <a:schemeClr val="accent3"/>
              </a:buClr>
              <a:buFont typeface="Arial"/>
              <a:buChar char="–"/>
              <a:defRPr sz="1600" kern="1200">
                <a:solidFill>
                  <a:schemeClr val="tx1"/>
                </a:solidFill>
                <a:latin typeface="Calibri" panose="020F0502020204030204" pitchFamily="34" charset="0"/>
                <a:ea typeface="+mn-ea"/>
                <a:cs typeface="Calibri" panose="020F0502020204030204" pitchFamily="34" charset="0"/>
              </a:defRPr>
            </a:lvl4pPr>
            <a:lvl5pPr marL="2057400" indent="-228600" algn="l" defTabSz="457200" rtl="0" eaLnBrk="1" latinLnBrk="0" hangingPunct="1">
              <a:spcBef>
                <a:spcPct val="20000"/>
              </a:spcBef>
              <a:buClr>
                <a:schemeClr val="accent3"/>
              </a:buClr>
              <a:buFont typeface="Arial"/>
              <a:buChar char="»"/>
              <a:defRPr sz="1400" kern="1200">
                <a:solidFill>
                  <a:schemeClr val="tx1"/>
                </a:solidFill>
                <a:latin typeface="Calibri" panose="020F0502020204030204" pitchFamily="34" charset="0"/>
                <a:ea typeface="+mn-ea"/>
                <a:cs typeface="Calibri" panose="020F050202020403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b="1" dirty="0"/>
              <a:t>Reaction Statement</a:t>
            </a:r>
          </a:p>
          <a:p>
            <a:r>
              <a:rPr lang="en-US" sz="2000" dirty="0">
                <a:highlight>
                  <a:srgbClr val="FFFF00"/>
                </a:highlight>
              </a:rPr>
              <a:t>Client Note: Please provide patient reaction statement.</a:t>
            </a:r>
          </a:p>
        </p:txBody>
      </p:sp>
      <p:pic>
        <p:nvPicPr>
          <p:cNvPr id="5" name="Picture Placeholder 4">
            <a:extLst>
              <a:ext uri="{FF2B5EF4-FFF2-40B4-BE49-F238E27FC236}">
                <a16:creationId xmlns:a16="http://schemas.microsoft.com/office/drawing/2014/main" id="{87A724C6-ED34-5185-F7D0-31D8AAA3BDF4}"/>
              </a:ext>
            </a:extLst>
          </p:cNvPr>
          <p:cNvPicPr>
            <a:picLocks noGrp="1" noChangeAspect="1"/>
          </p:cNvPicPr>
          <p:nvPr>
            <p:ph type="pic" idx="1"/>
          </p:nvPr>
        </p:nvPicPr>
        <p:blipFill>
          <a:blip r:embed="rId4">
            <a:extLst>
              <a:ext uri="{28A0092B-C50C-407E-A947-70E740481C1C}">
                <a14:useLocalDpi xmlns:a14="http://schemas.microsoft.com/office/drawing/2010/main" val="0"/>
              </a:ext>
            </a:extLst>
          </a:blip>
          <a:srcRect/>
          <a:stretch/>
        </p:blipFill>
        <p:spPr>
          <a:xfrm>
            <a:off x="5207868" y="389745"/>
            <a:ext cx="6657030" cy="5486398"/>
          </a:xfrm>
        </p:spPr>
      </p:pic>
    </p:spTree>
    <p:custDataLst>
      <p:tags r:id="rId1"/>
    </p:custDataLst>
    <p:extLst>
      <p:ext uri="{BB962C8B-B14F-4D97-AF65-F5344CB8AC3E}">
        <p14:creationId xmlns:p14="http://schemas.microsoft.com/office/powerpoint/2010/main" val="223849818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DACBDEC-3924-45CB-BE0B-9077F7C6EBF9}"/>
              </a:ext>
            </a:extLst>
          </p:cNvPr>
          <p:cNvSpPr>
            <a:spLocks noGrp="1"/>
          </p:cNvSpPr>
          <p:nvPr>
            <p:ph type="title"/>
          </p:nvPr>
        </p:nvSpPr>
        <p:spPr/>
        <p:txBody>
          <a:bodyPr/>
          <a:lstStyle/>
          <a:p>
            <a:r>
              <a:rPr lang="en-US" dirty="0"/>
              <a:t>LORI</a:t>
            </a:r>
          </a:p>
        </p:txBody>
      </p:sp>
      <p:sp>
        <p:nvSpPr>
          <p:cNvPr id="9" name="Content Placeholder 6">
            <a:extLst>
              <a:ext uri="{FF2B5EF4-FFF2-40B4-BE49-F238E27FC236}">
                <a16:creationId xmlns:a16="http://schemas.microsoft.com/office/drawing/2014/main" id="{1551A69A-E039-C798-9171-2EB7BF58435E}"/>
              </a:ext>
            </a:extLst>
          </p:cNvPr>
          <p:cNvSpPr txBox="1">
            <a:spLocks/>
          </p:cNvSpPr>
          <p:nvPr/>
        </p:nvSpPr>
        <p:spPr>
          <a:xfrm>
            <a:off x="508001" y="1850974"/>
            <a:ext cx="4264722" cy="3710884"/>
          </a:xfrm>
          <a:prstGeom prst="rect">
            <a:avLst/>
          </a:prstGeom>
        </p:spPr>
        <p:txBody>
          <a:bodyPr>
            <a:normAutofit/>
          </a:bodyPr>
          <a:lstStyle>
            <a:lvl1pPr marL="342900" indent="-342900" algn="l" defTabSz="457200" rtl="0" eaLnBrk="1" latinLnBrk="0" hangingPunct="1">
              <a:spcBef>
                <a:spcPct val="20000"/>
              </a:spcBef>
              <a:buClr>
                <a:schemeClr val="accent3"/>
              </a:buClr>
              <a:buFont typeface="Arial"/>
              <a:buChar char="•"/>
              <a:defRPr sz="2400" kern="1200">
                <a:solidFill>
                  <a:schemeClr val="tx1"/>
                </a:solidFill>
                <a:latin typeface="Calibri" panose="020F0502020204030204" pitchFamily="34" charset="0"/>
                <a:ea typeface="+mn-ea"/>
                <a:cs typeface="Calibri" panose="020F0502020204030204" pitchFamily="34" charset="0"/>
              </a:defRPr>
            </a:lvl1pPr>
            <a:lvl2pPr marL="742950" indent="-285750" algn="l" defTabSz="457200" rtl="0" eaLnBrk="1" latinLnBrk="0" hangingPunct="1">
              <a:spcBef>
                <a:spcPct val="20000"/>
              </a:spcBef>
              <a:buClr>
                <a:schemeClr val="accent3"/>
              </a:buClr>
              <a:buFont typeface="Arial"/>
              <a:buChar char="–"/>
              <a:defRPr sz="2000" kern="1200">
                <a:solidFill>
                  <a:schemeClr val="tx1"/>
                </a:solidFill>
                <a:latin typeface="Calibri" panose="020F0502020204030204" pitchFamily="34" charset="0"/>
                <a:ea typeface="+mn-ea"/>
                <a:cs typeface="Calibri" panose="020F0502020204030204" pitchFamily="34" charset="0"/>
              </a:defRPr>
            </a:lvl2pPr>
            <a:lvl3pPr marL="1143000" indent="-228600" algn="l" defTabSz="457200" rtl="0" eaLnBrk="1" latinLnBrk="0" hangingPunct="1">
              <a:spcBef>
                <a:spcPct val="20000"/>
              </a:spcBef>
              <a:buClr>
                <a:schemeClr val="accent3"/>
              </a:buClr>
              <a:buFont typeface="Arial"/>
              <a:buChar char="•"/>
              <a:defRPr sz="1800" kern="1200">
                <a:solidFill>
                  <a:schemeClr val="tx1"/>
                </a:solidFill>
                <a:latin typeface="Calibri" panose="020F0502020204030204" pitchFamily="34" charset="0"/>
                <a:ea typeface="+mn-ea"/>
                <a:cs typeface="Calibri" panose="020F0502020204030204" pitchFamily="34" charset="0"/>
              </a:defRPr>
            </a:lvl3pPr>
            <a:lvl4pPr marL="1600200" indent="-228600" algn="l" defTabSz="457200" rtl="0" eaLnBrk="1" latinLnBrk="0" hangingPunct="1">
              <a:spcBef>
                <a:spcPct val="20000"/>
              </a:spcBef>
              <a:buClr>
                <a:schemeClr val="accent3"/>
              </a:buClr>
              <a:buFont typeface="Arial"/>
              <a:buChar char="–"/>
              <a:defRPr sz="1600" kern="1200">
                <a:solidFill>
                  <a:schemeClr val="tx1"/>
                </a:solidFill>
                <a:latin typeface="Calibri" panose="020F0502020204030204" pitchFamily="34" charset="0"/>
                <a:ea typeface="+mn-ea"/>
                <a:cs typeface="Calibri" panose="020F0502020204030204" pitchFamily="34" charset="0"/>
              </a:defRPr>
            </a:lvl4pPr>
            <a:lvl5pPr marL="2057400" indent="-228600" algn="l" defTabSz="457200" rtl="0" eaLnBrk="1" latinLnBrk="0" hangingPunct="1">
              <a:spcBef>
                <a:spcPct val="20000"/>
              </a:spcBef>
              <a:buClr>
                <a:schemeClr val="accent3"/>
              </a:buClr>
              <a:buFont typeface="Arial"/>
              <a:buChar char="»"/>
              <a:defRPr sz="1400" kern="1200">
                <a:solidFill>
                  <a:schemeClr val="tx1"/>
                </a:solidFill>
                <a:latin typeface="Calibri" panose="020F0502020204030204" pitchFamily="34" charset="0"/>
                <a:ea typeface="+mn-ea"/>
                <a:cs typeface="Calibri" panose="020F050202020403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b="1" dirty="0"/>
              <a:t>Reaction Statement</a:t>
            </a:r>
          </a:p>
          <a:p>
            <a:r>
              <a:rPr lang="en-US" sz="2000" dirty="0">
                <a:highlight>
                  <a:srgbClr val="FFFF00"/>
                </a:highlight>
              </a:rPr>
              <a:t>Client Note: Please provide patient reaction statement.</a:t>
            </a:r>
          </a:p>
        </p:txBody>
      </p:sp>
      <p:pic>
        <p:nvPicPr>
          <p:cNvPr id="5" name="Picture Placeholder 4">
            <a:extLst>
              <a:ext uri="{FF2B5EF4-FFF2-40B4-BE49-F238E27FC236}">
                <a16:creationId xmlns:a16="http://schemas.microsoft.com/office/drawing/2014/main" id="{A0E34723-8CE7-3040-3F60-2253C10903CD}"/>
              </a:ext>
            </a:extLst>
          </p:cNvPr>
          <p:cNvPicPr>
            <a:picLocks noGrp="1" noChangeAspect="1"/>
          </p:cNvPicPr>
          <p:nvPr>
            <p:ph type="pic" idx="1"/>
          </p:nvPr>
        </p:nvPicPr>
        <p:blipFill>
          <a:blip r:embed="rId4">
            <a:extLst>
              <a:ext uri="{28A0092B-C50C-407E-A947-70E740481C1C}">
                <a14:useLocalDpi xmlns:a14="http://schemas.microsoft.com/office/drawing/2010/main" val="0"/>
              </a:ext>
            </a:extLst>
          </a:blip>
          <a:srcRect/>
          <a:stretch/>
        </p:blipFill>
        <p:spPr/>
      </p:pic>
    </p:spTree>
    <p:custDataLst>
      <p:tags r:id="rId1"/>
    </p:custDataLst>
    <p:extLst>
      <p:ext uri="{BB962C8B-B14F-4D97-AF65-F5344CB8AC3E}">
        <p14:creationId xmlns:p14="http://schemas.microsoft.com/office/powerpoint/2010/main" val="143067388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DACBDEC-3924-45CB-BE0B-9077F7C6EBF9}"/>
              </a:ext>
            </a:extLst>
          </p:cNvPr>
          <p:cNvSpPr>
            <a:spLocks noGrp="1"/>
          </p:cNvSpPr>
          <p:nvPr>
            <p:ph type="title"/>
          </p:nvPr>
        </p:nvSpPr>
        <p:spPr/>
        <p:txBody>
          <a:bodyPr/>
          <a:lstStyle/>
          <a:p>
            <a:r>
              <a:rPr lang="en-US" dirty="0"/>
              <a:t>MARK</a:t>
            </a:r>
          </a:p>
        </p:txBody>
      </p:sp>
      <p:sp>
        <p:nvSpPr>
          <p:cNvPr id="9" name="Content Placeholder 6">
            <a:extLst>
              <a:ext uri="{FF2B5EF4-FFF2-40B4-BE49-F238E27FC236}">
                <a16:creationId xmlns:a16="http://schemas.microsoft.com/office/drawing/2014/main" id="{1551A69A-E039-C798-9171-2EB7BF58435E}"/>
              </a:ext>
            </a:extLst>
          </p:cNvPr>
          <p:cNvSpPr txBox="1">
            <a:spLocks/>
          </p:cNvSpPr>
          <p:nvPr/>
        </p:nvSpPr>
        <p:spPr>
          <a:xfrm>
            <a:off x="508001" y="1850974"/>
            <a:ext cx="4264722" cy="3710884"/>
          </a:xfrm>
          <a:prstGeom prst="rect">
            <a:avLst/>
          </a:prstGeom>
        </p:spPr>
        <p:txBody>
          <a:bodyPr>
            <a:normAutofit/>
          </a:bodyPr>
          <a:lstStyle>
            <a:lvl1pPr marL="342900" indent="-342900" algn="l" defTabSz="457200" rtl="0" eaLnBrk="1" latinLnBrk="0" hangingPunct="1">
              <a:spcBef>
                <a:spcPct val="20000"/>
              </a:spcBef>
              <a:buClr>
                <a:schemeClr val="accent3"/>
              </a:buClr>
              <a:buFont typeface="Arial"/>
              <a:buChar char="•"/>
              <a:defRPr sz="2400" kern="1200">
                <a:solidFill>
                  <a:schemeClr val="tx1"/>
                </a:solidFill>
                <a:latin typeface="Calibri" panose="020F0502020204030204" pitchFamily="34" charset="0"/>
                <a:ea typeface="+mn-ea"/>
                <a:cs typeface="Calibri" panose="020F0502020204030204" pitchFamily="34" charset="0"/>
              </a:defRPr>
            </a:lvl1pPr>
            <a:lvl2pPr marL="742950" indent="-285750" algn="l" defTabSz="457200" rtl="0" eaLnBrk="1" latinLnBrk="0" hangingPunct="1">
              <a:spcBef>
                <a:spcPct val="20000"/>
              </a:spcBef>
              <a:buClr>
                <a:schemeClr val="accent3"/>
              </a:buClr>
              <a:buFont typeface="Arial"/>
              <a:buChar char="–"/>
              <a:defRPr sz="2000" kern="1200">
                <a:solidFill>
                  <a:schemeClr val="tx1"/>
                </a:solidFill>
                <a:latin typeface="Calibri" panose="020F0502020204030204" pitchFamily="34" charset="0"/>
                <a:ea typeface="+mn-ea"/>
                <a:cs typeface="Calibri" panose="020F0502020204030204" pitchFamily="34" charset="0"/>
              </a:defRPr>
            </a:lvl2pPr>
            <a:lvl3pPr marL="1143000" indent="-228600" algn="l" defTabSz="457200" rtl="0" eaLnBrk="1" latinLnBrk="0" hangingPunct="1">
              <a:spcBef>
                <a:spcPct val="20000"/>
              </a:spcBef>
              <a:buClr>
                <a:schemeClr val="accent3"/>
              </a:buClr>
              <a:buFont typeface="Arial"/>
              <a:buChar char="•"/>
              <a:defRPr sz="1800" kern="1200">
                <a:solidFill>
                  <a:schemeClr val="tx1"/>
                </a:solidFill>
                <a:latin typeface="Calibri" panose="020F0502020204030204" pitchFamily="34" charset="0"/>
                <a:ea typeface="+mn-ea"/>
                <a:cs typeface="Calibri" panose="020F0502020204030204" pitchFamily="34" charset="0"/>
              </a:defRPr>
            </a:lvl3pPr>
            <a:lvl4pPr marL="1600200" indent="-228600" algn="l" defTabSz="457200" rtl="0" eaLnBrk="1" latinLnBrk="0" hangingPunct="1">
              <a:spcBef>
                <a:spcPct val="20000"/>
              </a:spcBef>
              <a:buClr>
                <a:schemeClr val="accent3"/>
              </a:buClr>
              <a:buFont typeface="Arial"/>
              <a:buChar char="–"/>
              <a:defRPr sz="1600" kern="1200">
                <a:solidFill>
                  <a:schemeClr val="tx1"/>
                </a:solidFill>
                <a:latin typeface="Calibri" panose="020F0502020204030204" pitchFamily="34" charset="0"/>
                <a:ea typeface="+mn-ea"/>
                <a:cs typeface="Calibri" panose="020F0502020204030204" pitchFamily="34" charset="0"/>
              </a:defRPr>
            </a:lvl4pPr>
            <a:lvl5pPr marL="2057400" indent="-228600" algn="l" defTabSz="457200" rtl="0" eaLnBrk="1" latinLnBrk="0" hangingPunct="1">
              <a:spcBef>
                <a:spcPct val="20000"/>
              </a:spcBef>
              <a:buClr>
                <a:schemeClr val="accent3"/>
              </a:buClr>
              <a:buFont typeface="Arial"/>
              <a:buChar char="»"/>
              <a:defRPr sz="1400" kern="1200">
                <a:solidFill>
                  <a:schemeClr val="tx1"/>
                </a:solidFill>
                <a:latin typeface="Calibri" panose="020F0502020204030204" pitchFamily="34" charset="0"/>
                <a:ea typeface="+mn-ea"/>
                <a:cs typeface="Calibri" panose="020F050202020403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b="1" dirty="0"/>
              <a:t>Reaction Statement</a:t>
            </a:r>
          </a:p>
          <a:p>
            <a:r>
              <a:rPr lang="en-US" sz="2000" dirty="0">
                <a:highlight>
                  <a:srgbClr val="FFFF00"/>
                </a:highlight>
              </a:rPr>
              <a:t>Client Note: Please provide patient reaction statement.</a:t>
            </a:r>
          </a:p>
        </p:txBody>
      </p:sp>
      <p:pic>
        <p:nvPicPr>
          <p:cNvPr id="5" name="Picture Placeholder 4">
            <a:extLst>
              <a:ext uri="{FF2B5EF4-FFF2-40B4-BE49-F238E27FC236}">
                <a16:creationId xmlns:a16="http://schemas.microsoft.com/office/drawing/2014/main" id="{A35738D3-CE02-BBEC-58F4-BE480E103750}"/>
              </a:ext>
            </a:extLst>
          </p:cNvPr>
          <p:cNvPicPr>
            <a:picLocks noGrp="1" noChangeAspect="1"/>
          </p:cNvPicPr>
          <p:nvPr>
            <p:ph type="pic" idx="1"/>
          </p:nvPr>
        </p:nvPicPr>
        <p:blipFill rotWithShape="1">
          <a:blip r:embed="rId4">
            <a:extLst>
              <a:ext uri="{28A0092B-C50C-407E-A947-70E740481C1C}">
                <a14:useLocalDpi xmlns:a14="http://schemas.microsoft.com/office/drawing/2010/main" val="0"/>
              </a:ext>
            </a:extLst>
          </a:blip>
          <a:srcRect/>
          <a:stretch/>
        </p:blipFill>
        <p:spPr>
          <a:xfrm>
            <a:off x="5207868" y="389745"/>
            <a:ext cx="6657030" cy="5486398"/>
          </a:xfrm>
        </p:spPr>
      </p:pic>
    </p:spTree>
    <p:custDataLst>
      <p:tags r:id="rId1"/>
    </p:custDataLst>
    <p:extLst>
      <p:ext uri="{BB962C8B-B14F-4D97-AF65-F5344CB8AC3E}">
        <p14:creationId xmlns:p14="http://schemas.microsoft.com/office/powerpoint/2010/main" val="188528850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3AD0DC1-EA88-43C1-99BD-02A46832443B}"/>
              </a:ext>
            </a:extLst>
          </p:cNvPr>
          <p:cNvSpPr>
            <a:spLocks noGrp="1"/>
          </p:cNvSpPr>
          <p:nvPr>
            <p:ph type="title"/>
          </p:nvPr>
        </p:nvSpPr>
        <p:spPr/>
        <p:txBody>
          <a:bodyPr>
            <a:normAutofit/>
          </a:bodyPr>
          <a:lstStyle/>
          <a:p>
            <a:r>
              <a:rPr lang="en-US" dirty="0"/>
              <a:t>Hidden Slide</a:t>
            </a:r>
          </a:p>
        </p:txBody>
      </p:sp>
      <p:sp>
        <p:nvSpPr>
          <p:cNvPr id="2" name="Text Placeholder 1">
            <a:extLst>
              <a:ext uri="{FF2B5EF4-FFF2-40B4-BE49-F238E27FC236}">
                <a16:creationId xmlns:a16="http://schemas.microsoft.com/office/drawing/2014/main" id="{6EFF36A1-0C34-61E3-5AE1-F6097E9EC670}"/>
              </a:ext>
            </a:extLst>
          </p:cNvPr>
          <p:cNvSpPr>
            <a:spLocks noGrp="1"/>
          </p:cNvSpPr>
          <p:nvPr>
            <p:ph type="body" idx="1"/>
          </p:nvPr>
        </p:nvSpPr>
        <p:spPr/>
        <p:txBody>
          <a:bodyPr/>
          <a:lstStyle/>
          <a:p>
            <a:r>
              <a:rPr lang="en-US" dirty="0"/>
              <a:t>See Notes Page</a:t>
            </a:r>
          </a:p>
        </p:txBody>
      </p:sp>
    </p:spTree>
    <p:custDataLst>
      <p:tags r:id="rId1"/>
    </p:custDataLst>
    <p:extLst>
      <p:ext uri="{BB962C8B-B14F-4D97-AF65-F5344CB8AC3E}">
        <p14:creationId xmlns:p14="http://schemas.microsoft.com/office/powerpoint/2010/main" val="143147940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937DB200-9F6B-410B-A552-8A28F35A6F23}"/>
              </a:ext>
            </a:extLst>
          </p:cNvPr>
          <p:cNvSpPr>
            <a:spLocks noGrp="1"/>
          </p:cNvSpPr>
          <p:nvPr>
            <p:ph idx="1"/>
          </p:nvPr>
        </p:nvSpPr>
        <p:spPr/>
        <p:txBody>
          <a:bodyPr>
            <a:normAutofit/>
          </a:bodyPr>
          <a:lstStyle/>
          <a:p>
            <a:pPr marL="0" indent="0">
              <a:buNone/>
            </a:pPr>
            <a:r>
              <a:rPr lang="en-US" b="1" dirty="0"/>
              <a:t>Instructions</a:t>
            </a:r>
          </a:p>
          <a:p>
            <a:r>
              <a:rPr lang="en-US" sz="2400" dirty="0"/>
              <a:t>You will hear a brief statement that a patient might speak to an HCP.</a:t>
            </a:r>
          </a:p>
          <a:p>
            <a:r>
              <a:rPr lang="en-US" sz="2400" dirty="0"/>
              <a:t>Following that patient statement, three HCP response options will be presented to you that represent “good, better, best.”</a:t>
            </a:r>
          </a:p>
          <a:p>
            <a:r>
              <a:rPr lang="en-US" sz="2400" dirty="0"/>
              <a:t>Stand next to the person who presented the HCP statement that you would choose to use in response to this patient, and prepare to explain why.</a:t>
            </a:r>
          </a:p>
        </p:txBody>
      </p:sp>
      <p:sp>
        <p:nvSpPr>
          <p:cNvPr id="4" name="Title 3">
            <a:extLst>
              <a:ext uri="{FF2B5EF4-FFF2-40B4-BE49-F238E27FC236}">
                <a16:creationId xmlns:a16="http://schemas.microsoft.com/office/drawing/2014/main" id="{87E4FC6A-D788-42F3-87E1-78C6B7D6749E}"/>
              </a:ext>
            </a:extLst>
          </p:cNvPr>
          <p:cNvSpPr>
            <a:spLocks noGrp="1"/>
          </p:cNvSpPr>
          <p:nvPr>
            <p:ph type="title"/>
          </p:nvPr>
        </p:nvSpPr>
        <p:spPr/>
        <p:txBody>
          <a:bodyPr>
            <a:normAutofit/>
          </a:bodyPr>
          <a:lstStyle/>
          <a:p>
            <a:r>
              <a:rPr lang="en-US" dirty="0"/>
              <a:t>DATA FLASH-MATCH</a:t>
            </a:r>
          </a:p>
        </p:txBody>
      </p:sp>
    </p:spTree>
    <p:custDataLst>
      <p:tags r:id="rId1"/>
    </p:custDataLst>
    <p:extLst>
      <p:ext uri="{BB962C8B-B14F-4D97-AF65-F5344CB8AC3E}">
        <p14:creationId xmlns:p14="http://schemas.microsoft.com/office/powerpoint/2010/main" val="206704414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D4C5F842-E6E5-4256-A942-BBA0ABF6C33D}"/>
              </a:ext>
            </a:extLst>
          </p:cNvPr>
          <p:cNvSpPr>
            <a:spLocks noGrp="1"/>
          </p:cNvSpPr>
          <p:nvPr>
            <p:ph type="title"/>
          </p:nvPr>
        </p:nvSpPr>
        <p:spPr/>
        <p:txBody>
          <a:bodyPr/>
          <a:lstStyle/>
          <a:p>
            <a:r>
              <a:rPr lang="en-US" dirty="0"/>
              <a:t>LUNCH</a:t>
            </a:r>
          </a:p>
        </p:txBody>
      </p:sp>
    </p:spTree>
    <p:extLst>
      <p:ext uri="{BB962C8B-B14F-4D97-AF65-F5344CB8AC3E}">
        <p14:creationId xmlns:p14="http://schemas.microsoft.com/office/powerpoint/2010/main" val="46753185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US" dirty="0"/>
              <a:t>LEAD THE DIALOGUE: Listening &amp; QUESTION-ASKING TECHNIQUES</a:t>
            </a:r>
          </a:p>
        </p:txBody>
      </p:sp>
    </p:spTree>
    <p:custDataLst>
      <p:tags r:id="rId1"/>
    </p:custDataLst>
    <p:extLst>
      <p:ext uri="{BB962C8B-B14F-4D97-AF65-F5344CB8AC3E}">
        <p14:creationId xmlns:p14="http://schemas.microsoft.com/office/powerpoint/2010/main" val="299810214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2BFE8C-3409-0BE1-C4BE-E48715E77508}"/>
              </a:ext>
            </a:extLst>
          </p:cNvPr>
          <p:cNvSpPr>
            <a:spLocks noGrp="1"/>
          </p:cNvSpPr>
          <p:nvPr>
            <p:ph type="title"/>
          </p:nvPr>
        </p:nvSpPr>
        <p:spPr/>
        <p:txBody>
          <a:bodyPr/>
          <a:lstStyle/>
          <a:p>
            <a:r>
              <a:rPr lang="en-US" dirty="0"/>
              <a:t>BUILDING HCP AWARENESS AND ENGAGEMENT</a:t>
            </a:r>
          </a:p>
        </p:txBody>
      </p:sp>
      <p:sp>
        <p:nvSpPr>
          <p:cNvPr id="3" name="Text Placeholder 30">
            <a:extLst>
              <a:ext uri="{FF2B5EF4-FFF2-40B4-BE49-F238E27FC236}">
                <a16:creationId xmlns:a16="http://schemas.microsoft.com/office/drawing/2014/main" id="{4FC45AD6-5A31-78F2-E726-0C00F7E954CB}"/>
              </a:ext>
            </a:extLst>
          </p:cNvPr>
          <p:cNvSpPr txBox="1">
            <a:spLocks/>
          </p:cNvSpPr>
          <p:nvPr/>
        </p:nvSpPr>
        <p:spPr>
          <a:xfrm>
            <a:off x="684758" y="1134611"/>
            <a:ext cx="10541521" cy="838200"/>
          </a:xfrm>
          <a:prstGeom prst="rect">
            <a:avLst/>
          </a:prstGeom>
        </p:spPr>
        <p:txBody>
          <a:bodyPr/>
          <a:lstStyle>
            <a:lvl1pPr marL="342900" indent="-342900" algn="l" defTabSz="457200" rtl="0" eaLnBrk="1" latinLnBrk="0" hangingPunct="1">
              <a:spcBef>
                <a:spcPct val="20000"/>
              </a:spcBef>
              <a:buClr>
                <a:schemeClr val="accent3"/>
              </a:buClr>
              <a:buFont typeface="Arial"/>
              <a:buChar char="•"/>
              <a:defRPr sz="2400" kern="1200">
                <a:solidFill>
                  <a:schemeClr val="tx1"/>
                </a:solidFill>
                <a:latin typeface="Calibri" panose="020F0502020204030204" pitchFamily="34" charset="0"/>
                <a:ea typeface="+mn-ea"/>
                <a:cs typeface="Calibri" panose="020F0502020204030204" pitchFamily="34" charset="0"/>
              </a:defRPr>
            </a:lvl1pPr>
            <a:lvl2pPr marL="742950" indent="-285750" algn="l" defTabSz="457200" rtl="0" eaLnBrk="1" latinLnBrk="0" hangingPunct="1">
              <a:spcBef>
                <a:spcPct val="20000"/>
              </a:spcBef>
              <a:buClr>
                <a:schemeClr val="accent3"/>
              </a:buClr>
              <a:buFont typeface="Arial"/>
              <a:buChar char="–"/>
              <a:defRPr sz="2000" kern="1200">
                <a:solidFill>
                  <a:schemeClr val="tx1"/>
                </a:solidFill>
                <a:latin typeface="Calibri" panose="020F0502020204030204" pitchFamily="34" charset="0"/>
                <a:ea typeface="+mn-ea"/>
                <a:cs typeface="Calibri" panose="020F0502020204030204" pitchFamily="34" charset="0"/>
              </a:defRPr>
            </a:lvl2pPr>
            <a:lvl3pPr marL="1143000" indent="-228600" algn="l" defTabSz="457200" rtl="0" eaLnBrk="1" latinLnBrk="0" hangingPunct="1">
              <a:spcBef>
                <a:spcPct val="20000"/>
              </a:spcBef>
              <a:buClr>
                <a:schemeClr val="accent3"/>
              </a:buClr>
              <a:buFont typeface="Arial"/>
              <a:buChar char="•"/>
              <a:defRPr sz="1800" kern="1200">
                <a:solidFill>
                  <a:schemeClr val="tx1"/>
                </a:solidFill>
                <a:latin typeface="Calibri" panose="020F0502020204030204" pitchFamily="34" charset="0"/>
                <a:ea typeface="+mn-ea"/>
                <a:cs typeface="Calibri" panose="020F0502020204030204" pitchFamily="34" charset="0"/>
              </a:defRPr>
            </a:lvl3pPr>
            <a:lvl4pPr marL="1600200" indent="-228600" algn="l" defTabSz="457200" rtl="0" eaLnBrk="1" latinLnBrk="0" hangingPunct="1">
              <a:spcBef>
                <a:spcPct val="20000"/>
              </a:spcBef>
              <a:buClr>
                <a:schemeClr val="accent3"/>
              </a:buClr>
              <a:buFont typeface="Arial"/>
              <a:buChar char="–"/>
              <a:defRPr sz="1600" kern="1200">
                <a:solidFill>
                  <a:schemeClr val="tx1"/>
                </a:solidFill>
                <a:latin typeface="Calibri" panose="020F0502020204030204" pitchFamily="34" charset="0"/>
                <a:ea typeface="+mn-ea"/>
                <a:cs typeface="Calibri" panose="020F0502020204030204" pitchFamily="34" charset="0"/>
              </a:defRPr>
            </a:lvl4pPr>
            <a:lvl5pPr marL="2057400" indent="-228600" algn="l" defTabSz="457200" rtl="0" eaLnBrk="1" latinLnBrk="0" hangingPunct="1">
              <a:spcBef>
                <a:spcPct val="20000"/>
              </a:spcBef>
              <a:buClr>
                <a:schemeClr val="accent3"/>
              </a:buClr>
              <a:buFont typeface="Arial"/>
              <a:buChar char="»"/>
              <a:defRPr sz="1400" kern="1200">
                <a:solidFill>
                  <a:schemeClr val="tx1"/>
                </a:solidFill>
                <a:latin typeface="Calibri" panose="020F0502020204030204" pitchFamily="34" charset="0"/>
                <a:ea typeface="+mn-ea"/>
                <a:cs typeface="Calibri" panose="020F050202020403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1" indent="0" algn="ctr" defTabSz="457200" rtl="0" eaLnBrk="1" fontAlgn="auto" latinLnBrk="0" hangingPunct="1">
              <a:lnSpc>
                <a:spcPct val="100000"/>
              </a:lnSpc>
              <a:spcBef>
                <a:spcPct val="20000"/>
              </a:spcBef>
              <a:spcAft>
                <a:spcPts val="0"/>
              </a:spcAft>
              <a:buClr>
                <a:srgbClr val="C1D72E"/>
              </a:buClr>
              <a:buSzTx/>
              <a:buFont typeface="Arial"/>
              <a:buNone/>
              <a:tabLst/>
              <a:defRPr/>
            </a:pPr>
            <a:r>
              <a:rPr kumimoji="0" lang="en-US" altLang="en-US" sz="1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Active listening and asking meaningful questions </a:t>
            </a:r>
            <a:r>
              <a:rPr kumimoji="0" lang="en-US" alt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helps individuals to reflect and develop a path of direction and action in conversation. In an environment without distractions, you should consider…</a:t>
            </a:r>
          </a:p>
        </p:txBody>
      </p:sp>
      <p:sp>
        <p:nvSpPr>
          <p:cNvPr id="4" name="Rectangle: Rounded Corners 4">
            <a:extLst>
              <a:ext uri="{FF2B5EF4-FFF2-40B4-BE49-F238E27FC236}">
                <a16:creationId xmlns:a16="http://schemas.microsoft.com/office/drawing/2014/main" id="{E400971F-2167-B482-B6CC-C5979AA68AD9}"/>
              </a:ext>
            </a:extLst>
          </p:cNvPr>
          <p:cNvSpPr/>
          <p:nvPr/>
        </p:nvSpPr>
        <p:spPr>
          <a:xfrm>
            <a:off x="7598817" y="1812796"/>
            <a:ext cx="3908425" cy="1510507"/>
          </a:xfrm>
          <a:prstGeom prst="rect">
            <a:avLst/>
          </a:prstGeom>
          <a:solidFill>
            <a:srgbClr val="29E9F4">
              <a:alpha val="3294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548544" tIns="60949" rIns="0" bIns="60949"/>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orbel" panose="020B0503020204020204"/>
                <a:ea typeface="+mn-ea"/>
                <a:cs typeface="+mn-cs"/>
              </a:rPr>
              <a:t>Listen with Empathy</a:t>
            </a:r>
          </a:p>
        </p:txBody>
      </p:sp>
      <p:sp>
        <p:nvSpPr>
          <p:cNvPr id="5" name="Rectangle: Rounded Corners 5">
            <a:extLst>
              <a:ext uri="{FF2B5EF4-FFF2-40B4-BE49-F238E27FC236}">
                <a16:creationId xmlns:a16="http://schemas.microsoft.com/office/drawing/2014/main" id="{6091ED56-E423-3699-1733-4AE97E3147D1}"/>
              </a:ext>
            </a:extLst>
          </p:cNvPr>
          <p:cNvSpPr/>
          <p:nvPr/>
        </p:nvSpPr>
        <p:spPr>
          <a:xfrm>
            <a:off x="4244429" y="1812796"/>
            <a:ext cx="4003675" cy="1510507"/>
          </a:xfrm>
          <a:prstGeom prst="rect">
            <a:avLst/>
          </a:prstGeom>
          <a:solidFill>
            <a:srgbClr val="29E9F4"/>
          </a:solidFill>
          <a:ln>
            <a:noFill/>
          </a:ln>
        </p:spPr>
        <p:style>
          <a:lnRef idx="2">
            <a:schemeClr val="accent1">
              <a:shade val="50000"/>
            </a:schemeClr>
          </a:lnRef>
          <a:fillRef idx="1">
            <a:schemeClr val="accent1"/>
          </a:fillRef>
          <a:effectRef idx="0">
            <a:schemeClr val="accent1"/>
          </a:effectRef>
          <a:fontRef idx="minor">
            <a:schemeClr val="lt1"/>
          </a:fontRef>
        </p:style>
        <p:txBody>
          <a:bodyPr lIns="548544" tIns="60949" rIns="0" bIns="60949"/>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orbel" panose="020B0503020204020204"/>
                <a:ea typeface="+mn-ea"/>
                <a:cs typeface="+mn-cs"/>
              </a:rPr>
              <a:t>Paraphrase</a:t>
            </a:r>
            <a:endParaRPr kumimoji="0" lang="en-US" sz="1500" b="1" i="0" u="none" strike="noStrike" kern="1200" cap="none" spc="0" normalizeH="0" baseline="0" noProof="0" dirty="0">
              <a:ln>
                <a:noFill/>
              </a:ln>
              <a:solidFill>
                <a:srgbClr val="000000"/>
              </a:solidFill>
              <a:effectLst/>
              <a:uLnTx/>
              <a:uFillTx/>
              <a:latin typeface="Corbel" panose="020B0503020204020204"/>
              <a:ea typeface="+mn-ea"/>
              <a:cs typeface="+mn-cs"/>
            </a:endParaRPr>
          </a:p>
        </p:txBody>
      </p:sp>
      <p:sp>
        <p:nvSpPr>
          <p:cNvPr id="6" name="Rectangle: Rounded Corners 6">
            <a:extLst>
              <a:ext uri="{FF2B5EF4-FFF2-40B4-BE49-F238E27FC236}">
                <a16:creationId xmlns:a16="http://schemas.microsoft.com/office/drawing/2014/main" id="{8342CC04-A65B-EEE8-5F0C-1E727CEA5767}"/>
              </a:ext>
            </a:extLst>
          </p:cNvPr>
          <p:cNvSpPr/>
          <p:nvPr/>
        </p:nvSpPr>
        <p:spPr>
          <a:xfrm>
            <a:off x="1553617" y="1812796"/>
            <a:ext cx="3441700" cy="1509713"/>
          </a:xfrm>
          <a:prstGeom prst="rect">
            <a:avLst/>
          </a:prstGeom>
          <a:solidFill>
            <a:srgbClr val="1DC5E0"/>
          </a:solidFill>
          <a:ln>
            <a:noFill/>
          </a:ln>
        </p:spPr>
        <p:style>
          <a:lnRef idx="2">
            <a:schemeClr val="accent1">
              <a:shade val="50000"/>
            </a:schemeClr>
          </a:lnRef>
          <a:fillRef idx="1">
            <a:schemeClr val="accent1"/>
          </a:fillRef>
          <a:effectRef idx="0">
            <a:schemeClr val="accent1"/>
          </a:effectRef>
          <a:fontRef idx="minor">
            <a:schemeClr val="lt1"/>
          </a:fontRef>
        </p:style>
        <p:txBody>
          <a:bodyPr lIns="243797" tIns="60949" rIns="0" bIns="60949"/>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orbel" panose="020B0503020204020204"/>
                <a:ea typeface="+mn-ea"/>
                <a:cs typeface="+mn-cs"/>
              </a:rPr>
              <a:t>Acknowledge</a:t>
            </a:r>
          </a:p>
        </p:txBody>
      </p:sp>
      <p:sp>
        <p:nvSpPr>
          <p:cNvPr id="7" name="Isosceles Triangle 7">
            <a:extLst>
              <a:ext uri="{FF2B5EF4-FFF2-40B4-BE49-F238E27FC236}">
                <a16:creationId xmlns:a16="http://schemas.microsoft.com/office/drawing/2014/main" id="{AC040305-F28D-608F-5611-7797E9DDE6AA}"/>
              </a:ext>
            </a:extLst>
          </p:cNvPr>
          <p:cNvSpPr>
            <a:spLocks noChangeArrowheads="1"/>
          </p:cNvSpPr>
          <p:nvPr/>
        </p:nvSpPr>
        <p:spPr bwMode="auto">
          <a:xfrm rot="5400000">
            <a:off x="1652835" y="2561303"/>
            <a:ext cx="582613" cy="127000"/>
          </a:xfrm>
          <a:prstGeom prst="triangle">
            <a:avLst>
              <a:gd name="adj" fmla="val 50000"/>
            </a:avLst>
          </a:prstGeom>
          <a:solidFill>
            <a:srgbClr val="00A3E0"/>
          </a:solidFill>
          <a:ln>
            <a:noFill/>
          </a:ln>
        </p:spPr>
        <p:txBody>
          <a:bodyPr lIns="121899" tIns="60949" rIns="121899" bIns="60949" anchor="ctr"/>
          <a:lstStyle>
            <a:lvl1pPr defTabSz="1217613">
              <a:spcBef>
                <a:spcPct val="20000"/>
              </a:spcBef>
              <a:buFont typeface="Wingdings" pitchFamily="2" charset="2"/>
              <a:buChar char="§"/>
              <a:defRPr sz="1600">
                <a:solidFill>
                  <a:schemeClr val="tx1"/>
                </a:solidFill>
                <a:latin typeface="Arial" panose="020B0604020202020204" pitchFamily="34" charset="0"/>
              </a:defRPr>
            </a:lvl1pPr>
            <a:lvl2pPr marL="742950" indent="-285750" defTabSz="1217613">
              <a:spcBef>
                <a:spcPct val="20000"/>
              </a:spcBef>
              <a:buFont typeface="Arial" panose="020B0604020202020204" pitchFamily="34" charset="0"/>
              <a:buChar char="•"/>
              <a:defRPr sz="1500">
                <a:solidFill>
                  <a:schemeClr val="tx1"/>
                </a:solidFill>
                <a:latin typeface="Arial" panose="020B0604020202020204" pitchFamily="34" charset="0"/>
              </a:defRPr>
            </a:lvl2pPr>
            <a:lvl3pPr marL="1143000" indent="-228600" defTabSz="1217613">
              <a:spcBef>
                <a:spcPct val="20000"/>
              </a:spcBef>
              <a:buFont typeface="Arial" panose="020B0604020202020204" pitchFamily="34" charset="0"/>
              <a:buChar char="–"/>
              <a:defRPr sz="1200">
                <a:solidFill>
                  <a:schemeClr val="tx1"/>
                </a:solidFill>
                <a:latin typeface="Arial" panose="020B0604020202020204" pitchFamily="34" charset="0"/>
              </a:defRPr>
            </a:lvl3pPr>
            <a:lvl4pPr marL="1600200" indent="-228600" defTabSz="1217613">
              <a:spcBef>
                <a:spcPct val="20000"/>
              </a:spcBef>
              <a:buFont typeface="Arial" panose="020B0604020202020204" pitchFamily="34" charset="0"/>
              <a:buChar char="&gt;"/>
              <a:defRPr sz="1100">
                <a:solidFill>
                  <a:schemeClr val="tx1"/>
                </a:solidFill>
                <a:latin typeface="Arial" panose="020B0604020202020204" pitchFamily="34" charset="0"/>
              </a:defRPr>
            </a:lvl4pPr>
            <a:lvl5pPr marL="2057400" indent="-228600" defTabSz="1217613">
              <a:spcBef>
                <a:spcPct val="20000"/>
              </a:spcBef>
              <a:buFont typeface="Arial" panose="020B0604020202020204" pitchFamily="34" charset="0"/>
              <a:buChar char="»"/>
              <a:defRPr sz="1100">
                <a:solidFill>
                  <a:schemeClr val="tx1"/>
                </a:solidFill>
                <a:latin typeface="Arial" panose="020B0604020202020204" pitchFamily="34" charset="0"/>
              </a:defRPr>
            </a:lvl5pPr>
            <a:lvl6pPr marL="2514600" indent="-228600" defTabSz="1217613" eaLnBrk="0" fontAlgn="base" hangingPunct="0">
              <a:spcBef>
                <a:spcPct val="20000"/>
              </a:spcBef>
              <a:spcAft>
                <a:spcPct val="0"/>
              </a:spcAft>
              <a:buFont typeface="Arial" panose="020B0604020202020204" pitchFamily="34" charset="0"/>
              <a:buChar char="»"/>
              <a:defRPr sz="1100">
                <a:solidFill>
                  <a:schemeClr val="tx1"/>
                </a:solidFill>
                <a:latin typeface="Arial" panose="020B0604020202020204" pitchFamily="34" charset="0"/>
              </a:defRPr>
            </a:lvl6pPr>
            <a:lvl7pPr marL="2971800" indent="-228600" defTabSz="1217613" eaLnBrk="0" fontAlgn="base" hangingPunct="0">
              <a:spcBef>
                <a:spcPct val="20000"/>
              </a:spcBef>
              <a:spcAft>
                <a:spcPct val="0"/>
              </a:spcAft>
              <a:buFont typeface="Arial" panose="020B0604020202020204" pitchFamily="34" charset="0"/>
              <a:buChar char="»"/>
              <a:defRPr sz="1100">
                <a:solidFill>
                  <a:schemeClr val="tx1"/>
                </a:solidFill>
                <a:latin typeface="Arial" panose="020B0604020202020204" pitchFamily="34" charset="0"/>
              </a:defRPr>
            </a:lvl7pPr>
            <a:lvl8pPr marL="3429000" indent="-228600" defTabSz="1217613" eaLnBrk="0" fontAlgn="base" hangingPunct="0">
              <a:spcBef>
                <a:spcPct val="20000"/>
              </a:spcBef>
              <a:spcAft>
                <a:spcPct val="0"/>
              </a:spcAft>
              <a:buFont typeface="Arial" panose="020B0604020202020204" pitchFamily="34" charset="0"/>
              <a:buChar char="»"/>
              <a:defRPr sz="1100">
                <a:solidFill>
                  <a:schemeClr val="tx1"/>
                </a:solidFill>
                <a:latin typeface="Arial" panose="020B0604020202020204" pitchFamily="34" charset="0"/>
              </a:defRPr>
            </a:lvl8pPr>
            <a:lvl9pPr marL="3886200" indent="-228600" defTabSz="1217613" eaLnBrk="0" fontAlgn="base" hangingPunct="0">
              <a:spcBef>
                <a:spcPct val="20000"/>
              </a:spcBef>
              <a:spcAft>
                <a:spcPct val="0"/>
              </a:spcAft>
              <a:buFont typeface="Arial" panose="020B0604020202020204" pitchFamily="34" charset="0"/>
              <a:buChar char="»"/>
              <a:defRPr sz="1100">
                <a:solidFill>
                  <a:schemeClr val="tx1"/>
                </a:solidFill>
                <a:latin typeface="Arial" panose="020B0604020202020204" pitchFamily="34" charset="0"/>
              </a:defRPr>
            </a:lvl9pPr>
          </a:lstStyle>
          <a:p>
            <a:pPr marL="0" marR="0" lvl="0" indent="0" algn="l" defTabSz="1217613" rtl="0" eaLnBrk="1" fontAlgn="auto" latinLnBrk="0" hangingPunct="1">
              <a:lnSpc>
                <a:spcPct val="100000"/>
              </a:lnSpc>
              <a:spcBef>
                <a:spcPct val="0"/>
              </a:spcBef>
              <a:spcAft>
                <a:spcPts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8" name="Rectangle: Rounded Corners 8">
            <a:extLst>
              <a:ext uri="{FF2B5EF4-FFF2-40B4-BE49-F238E27FC236}">
                <a16:creationId xmlns:a16="http://schemas.microsoft.com/office/drawing/2014/main" id="{6A25AC61-8ADF-A153-30D1-0DF326B14CFA}"/>
              </a:ext>
            </a:extLst>
          </p:cNvPr>
          <p:cNvSpPr/>
          <p:nvPr/>
        </p:nvSpPr>
        <p:spPr>
          <a:xfrm>
            <a:off x="599529" y="1812796"/>
            <a:ext cx="1309688" cy="1509713"/>
          </a:xfrm>
          <a:prstGeom prst="rect">
            <a:avLst/>
          </a:prstGeom>
          <a:solidFill>
            <a:srgbClr val="00A3E0"/>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0" rIns="0" bIns="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Corbel" panose="020B0503020204020204"/>
                <a:ea typeface="+mn-ea"/>
                <a:cs typeface="+mn-cs"/>
              </a:rPr>
              <a:t>Active Listening </a:t>
            </a:r>
          </a:p>
        </p:txBody>
      </p:sp>
      <p:sp>
        <p:nvSpPr>
          <p:cNvPr id="9" name="Rectangle 9">
            <a:extLst>
              <a:ext uri="{FF2B5EF4-FFF2-40B4-BE49-F238E27FC236}">
                <a16:creationId xmlns:a16="http://schemas.microsoft.com/office/drawing/2014/main" id="{6FF1936A-51FF-8DA9-C180-63D29195F711}"/>
              </a:ext>
            </a:extLst>
          </p:cNvPr>
          <p:cNvSpPr>
            <a:spLocks noChangeArrowheads="1"/>
          </p:cNvSpPr>
          <p:nvPr/>
        </p:nvSpPr>
        <p:spPr bwMode="auto">
          <a:xfrm>
            <a:off x="1971128" y="2157284"/>
            <a:ext cx="3032125" cy="8617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899" tIns="60949" rIns="121899" bIns="60949">
            <a:spAutoFit/>
          </a:bodyPr>
          <a:lstStyle>
            <a:lvl1pPr marL="182563" indent="-182563">
              <a:spcBef>
                <a:spcPct val="20000"/>
              </a:spcBef>
              <a:buFont typeface="Wingdings" pitchFamily="2" charset="2"/>
              <a:buChar char="§"/>
              <a:defRPr sz="16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15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12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gt;"/>
              <a:defRPr sz="11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11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11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11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11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1100">
                <a:solidFill>
                  <a:schemeClr val="tx1"/>
                </a:solidFill>
                <a:latin typeface="Arial" panose="020B0604020202020204" pitchFamily="34" charset="0"/>
              </a:defRPr>
            </a:lvl9pPr>
          </a:lstStyle>
          <a:p>
            <a:pPr marL="182563" marR="0" lvl="0" indent="-182563" algn="l" defTabSz="457200" rtl="0" eaLnBrk="1" fontAlgn="auto" latinLnBrk="0" hangingPunct="1">
              <a:lnSpc>
                <a:spcPct val="100000"/>
              </a:lnSpc>
              <a:spcBef>
                <a:spcPct val="0"/>
              </a:spcBef>
              <a:spcAft>
                <a:spcPts val="0"/>
              </a:spcAft>
              <a:buClrTx/>
              <a:buSzTx/>
              <a:buFont typeface="Wingdings" pitchFamily="2" charset="2"/>
              <a:buChar char="§"/>
              <a:tabLst/>
              <a:defRPr/>
            </a:pPr>
            <a:r>
              <a:rPr kumimoji="0" lang="en-US" alt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Most effective form of listening</a:t>
            </a:r>
          </a:p>
          <a:p>
            <a:pPr marL="182563" marR="0" lvl="0" indent="-182563" algn="l" defTabSz="457200" rtl="0" eaLnBrk="1" fontAlgn="auto" latinLnBrk="0" hangingPunct="1">
              <a:lnSpc>
                <a:spcPct val="100000"/>
              </a:lnSpc>
              <a:spcBef>
                <a:spcPct val="0"/>
              </a:spcBef>
              <a:spcAft>
                <a:spcPts val="0"/>
              </a:spcAft>
              <a:buClrTx/>
              <a:buSzTx/>
              <a:buFont typeface="Wingdings" pitchFamily="2" charset="2"/>
              <a:buChar char="§"/>
              <a:tabLst/>
              <a:defRPr/>
            </a:pPr>
            <a:r>
              <a:rPr kumimoji="0" lang="en-US" alt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Requires that you attend to what the HCP says </a:t>
            </a:r>
          </a:p>
        </p:txBody>
      </p:sp>
      <p:sp>
        <p:nvSpPr>
          <p:cNvPr id="10" name="Rectangle 10">
            <a:extLst>
              <a:ext uri="{FF2B5EF4-FFF2-40B4-BE49-F238E27FC236}">
                <a16:creationId xmlns:a16="http://schemas.microsoft.com/office/drawing/2014/main" id="{2AD6B7BC-E46E-BF47-7E80-268222473A91}"/>
              </a:ext>
            </a:extLst>
          </p:cNvPr>
          <p:cNvSpPr>
            <a:spLocks noChangeArrowheads="1"/>
          </p:cNvSpPr>
          <p:nvPr/>
        </p:nvSpPr>
        <p:spPr bwMode="auto">
          <a:xfrm>
            <a:off x="5057229" y="2157284"/>
            <a:ext cx="3281364" cy="369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899" tIns="60949" rIns="121899" bIns="60949">
            <a:spAutoFit/>
          </a:bodyPr>
          <a:lstStyle>
            <a:lvl1pPr marL="182563" indent="-182563">
              <a:spcBef>
                <a:spcPct val="20000"/>
              </a:spcBef>
              <a:buFont typeface="Wingdings" pitchFamily="2" charset="2"/>
              <a:buChar char="§"/>
              <a:defRPr sz="16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15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12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gt;"/>
              <a:defRPr sz="11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11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11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11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11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1100">
                <a:solidFill>
                  <a:schemeClr val="tx1"/>
                </a:solidFill>
                <a:latin typeface="Arial" panose="020B0604020202020204" pitchFamily="34" charset="0"/>
              </a:defRPr>
            </a:lvl9pPr>
          </a:lstStyle>
          <a:p>
            <a:pPr marL="182563" marR="0" lvl="0" indent="-182563" algn="l" defTabSz="457200" rtl="0" eaLnBrk="1" fontAlgn="auto" latinLnBrk="0" hangingPunct="1">
              <a:lnSpc>
                <a:spcPct val="100000"/>
              </a:lnSpc>
              <a:spcBef>
                <a:spcPct val="0"/>
              </a:spcBef>
              <a:spcAft>
                <a:spcPts val="0"/>
              </a:spcAft>
              <a:buClrTx/>
              <a:buSzTx/>
              <a:buFont typeface="Wingdings" pitchFamily="2" charset="2"/>
              <a:buChar char="§"/>
              <a:tabLst/>
              <a:defRPr/>
            </a:pPr>
            <a:r>
              <a:rPr kumimoji="0" lang="en-US" alt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Goes beyond acknowledgement</a:t>
            </a:r>
          </a:p>
        </p:txBody>
      </p:sp>
      <p:sp>
        <p:nvSpPr>
          <p:cNvPr id="11" name="Rectangle 11">
            <a:extLst>
              <a:ext uri="{FF2B5EF4-FFF2-40B4-BE49-F238E27FC236}">
                <a16:creationId xmlns:a16="http://schemas.microsoft.com/office/drawing/2014/main" id="{3C33B103-D981-91E6-DC98-75A077AA8587}"/>
              </a:ext>
            </a:extLst>
          </p:cNvPr>
          <p:cNvSpPr>
            <a:spLocks noChangeArrowheads="1"/>
          </p:cNvSpPr>
          <p:nvPr/>
        </p:nvSpPr>
        <p:spPr bwMode="auto">
          <a:xfrm>
            <a:off x="8329340" y="2157284"/>
            <a:ext cx="3135313" cy="11079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899" tIns="60949" rIns="121899" bIns="60949">
            <a:spAutoFit/>
          </a:bodyPr>
          <a:lstStyle>
            <a:lvl1pPr marL="182563" indent="-182563">
              <a:spcBef>
                <a:spcPct val="20000"/>
              </a:spcBef>
              <a:buFont typeface="Wingdings" pitchFamily="2" charset="2"/>
              <a:buChar char="§"/>
              <a:defRPr sz="16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15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12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gt;"/>
              <a:defRPr sz="11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11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11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11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11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1100">
                <a:solidFill>
                  <a:schemeClr val="tx1"/>
                </a:solidFill>
                <a:latin typeface="Arial" panose="020B0604020202020204" pitchFamily="34" charset="0"/>
              </a:defRPr>
            </a:lvl9pPr>
          </a:lstStyle>
          <a:p>
            <a:pPr marL="182563" marR="0" lvl="0" indent="-182563" algn="l" defTabSz="457200" rtl="0" eaLnBrk="1" fontAlgn="auto" latinLnBrk="0" hangingPunct="1">
              <a:lnSpc>
                <a:spcPct val="100000"/>
              </a:lnSpc>
              <a:spcBef>
                <a:spcPct val="0"/>
              </a:spcBef>
              <a:spcAft>
                <a:spcPts val="0"/>
              </a:spcAft>
              <a:buClrTx/>
              <a:buSzTx/>
              <a:buFont typeface="Wingdings" pitchFamily="2" charset="2"/>
              <a:buChar char="§"/>
              <a:tabLst/>
              <a:defRPr/>
            </a:pPr>
            <a:r>
              <a:rPr kumimoji="0" lang="en-US" alt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Highest level of listening</a:t>
            </a:r>
          </a:p>
          <a:p>
            <a:pPr marL="182563" marR="0" lvl="0" indent="-182563" algn="l" defTabSz="457200" rtl="0" eaLnBrk="1" fontAlgn="auto" latinLnBrk="0" hangingPunct="1">
              <a:lnSpc>
                <a:spcPct val="100000"/>
              </a:lnSpc>
              <a:spcBef>
                <a:spcPct val="0"/>
              </a:spcBef>
              <a:spcAft>
                <a:spcPts val="0"/>
              </a:spcAft>
              <a:buClrTx/>
              <a:buSzTx/>
              <a:buFont typeface="Wingdings" pitchFamily="2" charset="2"/>
              <a:buChar char="§"/>
              <a:tabLst/>
              <a:defRPr/>
            </a:pPr>
            <a:r>
              <a:rPr kumimoji="0" lang="en-US" alt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Diffuses emotion, so one can enter a frame of mind where they can problem-solve</a:t>
            </a:r>
          </a:p>
        </p:txBody>
      </p:sp>
      <p:sp>
        <p:nvSpPr>
          <p:cNvPr id="12" name="Rectangle: Rounded Corners 14">
            <a:extLst>
              <a:ext uri="{FF2B5EF4-FFF2-40B4-BE49-F238E27FC236}">
                <a16:creationId xmlns:a16="http://schemas.microsoft.com/office/drawing/2014/main" id="{49968447-9536-5DBB-5E10-D78716152124}"/>
              </a:ext>
            </a:extLst>
          </p:cNvPr>
          <p:cNvSpPr/>
          <p:nvPr/>
        </p:nvSpPr>
        <p:spPr>
          <a:xfrm>
            <a:off x="7598817" y="3319935"/>
            <a:ext cx="3908425" cy="1509714"/>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48544" tIns="60949" rIns="0" bIns="60949"/>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orbel" panose="020B0503020204020204"/>
                <a:ea typeface="+mn-ea"/>
                <a:cs typeface="+mn-cs"/>
              </a:rPr>
              <a:t>Bring Assumptions to Light</a:t>
            </a:r>
          </a:p>
        </p:txBody>
      </p:sp>
      <p:sp>
        <p:nvSpPr>
          <p:cNvPr id="13" name="Rectangle: Rounded Corners 15">
            <a:extLst>
              <a:ext uri="{FF2B5EF4-FFF2-40B4-BE49-F238E27FC236}">
                <a16:creationId xmlns:a16="http://schemas.microsoft.com/office/drawing/2014/main" id="{ABC0DFE4-3C61-3231-23CA-33D434633C59}"/>
              </a:ext>
            </a:extLst>
          </p:cNvPr>
          <p:cNvSpPr/>
          <p:nvPr/>
        </p:nvSpPr>
        <p:spPr>
          <a:xfrm>
            <a:off x="4244429" y="3319934"/>
            <a:ext cx="4003675" cy="1498601"/>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853291" tIns="60949" rIns="243797" bIns="60949"/>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orbel" panose="020B0503020204020204"/>
                <a:ea typeface="+mn-ea"/>
                <a:cs typeface="+mn-cs"/>
              </a:rPr>
              <a:t>Seek Clarification Using </a:t>
            </a:r>
            <a:br>
              <a:rPr kumimoji="0" lang="en-US" sz="1800" b="1" i="0" u="none" strike="noStrike" kern="1200" cap="none" spc="0" normalizeH="0" baseline="0" noProof="0" dirty="0">
                <a:ln>
                  <a:noFill/>
                </a:ln>
                <a:solidFill>
                  <a:srgbClr val="000000"/>
                </a:solidFill>
                <a:effectLst/>
                <a:uLnTx/>
                <a:uFillTx/>
                <a:latin typeface="Corbel" panose="020B0503020204020204"/>
                <a:ea typeface="+mn-ea"/>
                <a:cs typeface="+mn-cs"/>
              </a:rPr>
            </a:br>
            <a:r>
              <a:rPr kumimoji="0" lang="en-US" sz="1800" b="1" i="0" u="none" strike="noStrike" kern="1200" cap="none" spc="0" normalizeH="0" baseline="0" noProof="0" dirty="0">
                <a:ln>
                  <a:noFill/>
                </a:ln>
                <a:solidFill>
                  <a:srgbClr val="000000"/>
                </a:solidFill>
                <a:effectLst/>
                <a:uLnTx/>
                <a:uFillTx/>
                <a:latin typeface="Corbel" panose="020B0503020204020204"/>
                <a:ea typeface="+mn-ea"/>
                <a:cs typeface="+mn-cs"/>
              </a:rPr>
              <a:t>“What” and “How”</a:t>
            </a:r>
          </a:p>
        </p:txBody>
      </p:sp>
      <p:sp>
        <p:nvSpPr>
          <p:cNvPr id="14" name="Rectangle: Rounded Corners 16">
            <a:extLst>
              <a:ext uri="{FF2B5EF4-FFF2-40B4-BE49-F238E27FC236}">
                <a16:creationId xmlns:a16="http://schemas.microsoft.com/office/drawing/2014/main" id="{B1D573E9-3D04-0A32-9870-3EF7A13BBBAA}"/>
              </a:ext>
            </a:extLst>
          </p:cNvPr>
          <p:cNvSpPr/>
          <p:nvPr/>
        </p:nvSpPr>
        <p:spPr>
          <a:xfrm>
            <a:off x="1542504" y="3319935"/>
            <a:ext cx="3443288" cy="1509714"/>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43797" tIns="60949" rIns="0" bIns="60949"/>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orbel" panose="020B0503020204020204"/>
                <a:ea typeface="+mn-ea"/>
                <a:cs typeface="+mn-cs"/>
              </a:rPr>
              <a:t>Ask Open-Ended &amp; </a:t>
            </a:r>
            <a:br>
              <a:rPr kumimoji="0" lang="en-US" sz="1800" b="1" i="0" u="none" strike="noStrike" kern="1200" cap="none" spc="0" normalizeH="0" baseline="0" noProof="0" dirty="0">
                <a:ln>
                  <a:noFill/>
                </a:ln>
                <a:solidFill>
                  <a:srgbClr val="000000"/>
                </a:solidFill>
                <a:effectLst/>
                <a:uLnTx/>
                <a:uFillTx/>
                <a:latin typeface="Corbel" panose="020B0503020204020204"/>
                <a:ea typeface="+mn-ea"/>
                <a:cs typeface="+mn-cs"/>
              </a:rPr>
            </a:br>
            <a:r>
              <a:rPr kumimoji="0" lang="en-US" sz="1800" b="1" i="0" u="none" strike="noStrike" kern="1200" cap="none" spc="0" normalizeH="0" baseline="0" noProof="0" dirty="0">
                <a:ln>
                  <a:noFill/>
                </a:ln>
                <a:solidFill>
                  <a:srgbClr val="000000"/>
                </a:solidFill>
                <a:effectLst/>
                <a:uLnTx/>
                <a:uFillTx/>
                <a:latin typeface="Corbel" panose="020B0503020204020204"/>
                <a:ea typeface="+mn-ea"/>
                <a:cs typeface="+mn-cs"/>
              </a:rPr>
              <a:t>Probing Questions</a:t>
            </a:r>
          </a:p>
        </p:txBody>
      </p:sp>
      <p:sp>
        <p:nvSpPr>
          <p:cNvPr id="15" name="Isosceles Triangle 17">
            <a:extLst>
              <a:ext uri="{FF2B5EF4-FFF2-40B4-BE49-F238E27FC236}">
                <a16:creationId xmlns:a16="http://schemas.microsoft.com/office/drawing/2014/main" id="{D9DA7034-4B48-4C59-5E8E-1FFEE6B3BB24}"/>
              </a:ext>
            </a:extLst>
          </p:cNvPr>
          <p:cNvSpPr/>
          <p:nvPr/>
        </p:nvSpPr>
        <p:spPr bwMode="auto">
          <a:xfrm rot="5400000">
            <a:off x="1652835" y="4070028"/>
            <a:ext cx="582613" cy="127000"/>
          </a:xfrm>
          <a:prstGeom prst="triangle">
            <a:avLst/>
          </a:prstGeom>
          <a:solidFill>
            <a:schemeClr val="accent3"/>
          </a:solidFill>
          <a:ln w="9525" cap="flat" cmpd="sng" algn="ctr">
            <a:noFill/>
            <a:prstDash val="solid"/>
            <a:round/>
            <a:headEnd type="none" w="med" len="med"/>
            <a:tailEnd type="none" w="med" len="med"/>
          </a:ln>
          <a:effectLst/>
        </p:spPr>
        <p:txBody>
          <a:bodyPr lIns="121899" tIns="60949" rIns="121899" bIns="60949"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6" name="Rectangle: Rounded Corners 18">
            <a:extLst>
              <a:ext uri="{FF2B5EF4-FFF2-40B4-BE49-F238E27FC236}">
                <a16:creationId xmlns:a16="http://schemas.microsoft.com/office/drawing/2014/main" id="{FCB0D0F8-7DD4-5D4A-DEAF-4466328A210A}"/>
              </a:ext>
            </a:extLst>
          </p:cNvPr>
          <p:cNvSpPr/>
          <p:nvPr/>
        </p:nvSpPr>
        <p:spPr>
          <a:xfrm>
            <a:off x="599529" y="3319934"/>
            <a:ext cx="1309688" cy="150971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0" rIns="0" bIns="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Corbel" panose="020B0503020204020204"/>
                <a:ea typeface="+mn-ea"/>
                <a:cs typeface="+mn-cs"/>
              </a:rPr>
              <a:t>Impactful Questions</a:t>
            </a:r>
          </a:p>
        </p:txBody>
      </p:sp>
      <p:sp>
        <p:nvSpPr>
          <p:cNvPr id="17" name="Rectangle 19">
            <a:extLst>
              <a:ext uri="{FF2B5EF4-FFF2-40B4-BE49-F238E27FC236}">
                <a16:creationId xmlns:a16="http://schemas.microsoft.com/office/drawing/2014/main" id="{A3383A37-EFFA-1F57-E95E-B6C2E4002C08}"/>
              </a:ext>
            </a:extLst>
          </p:cNvPr>
          <p:cNvSpPr>
            <a:spLocks noChangeArrowheads="1"/>
          </p:cNvSpPr>
          <p:nvPr/>
        </p:nvSpPr>
        <p:spPr bwMode="auto">
          <a:xfrm>
            <a:off x="2007642" y="3915246"/>
            <a:ext cx="2638425" cy="8617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899" tIns="60949" rIns="121899" bIns="60949">
            <a:spAutoFit/>
          </a:bodyPr>
          <a:lstStyle>
            <a:lvl1pPr marL="182563" indent="-182563">
              <a:spcBef>
                <a:spcPct val="20000"/>
              </a:spcBef>
              <a:buFont typeface="Wingdings" pitchFamily="2" charset="2"/>
              <a:buChar char="§"/>
              <a:defRPr sz="16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15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12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gt;"/>
              <a:defRPr sz="11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11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11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11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11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1100">
                <a:solidFill>
                  <a:schemeClr val="tx1"/>
                </a:solidFill>
                <a:latin typeface="Arial" panose="020B0604020202020204" pitchFamily="34" charset="0"/>
              </a:defRPr>
            </a:lvl9pPr>
          </a:lstStyle>
          <a:p>
            <a:pPr marL="182563" marR="0" lvl="0" indent="-182563" algn="l" defTabSz="457200" rtl="0" eaLnBrk="1" fontAlgn="auto" latinLnBrk="0" hangingPunct="1">
              <a:lnSpc>
                <a:spcPct val="100000"/>
              </a:lnSpc>
              <a:spcBef>
                <a:spcPct val="0"/>
              </a:spcBef>
              <a:spcAft>
                <a:spcPts val="0"/>
              </a:spcAft>
              <a:buClrTx/>
              <a:buSzTx/>
              <a:buFont typeface="Wingdings" pitchFamily="2" charset="2"/>
              <a:buChar char="§"/>
              <a:tabLst/>
              <a:defRPr/>
            </a:pPr>
            <a:r>
              <a:rPr kumimoji="0" lang="en-US" alt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Uses questions that are thought-provoking in order to open dialogue</a:t>
            </a:r>
          </a:p>
        </p:txBody>
      </p:sp>
      <p:sp>
        <p:nvSpPr>
          <p:cNvPr id="18" name="Rectangle 20">
            <a:extLst>
              <a:ext uri="{FF2B5EF4-FFF2-40B4-BE49-F238E27FC236}">
                <a16:creationId xmlns:a16="http://schemas.microsoft.com/office/drawing/2014/main" id="{37F68BDA-BADD-2D92-1D40-D5E3DCAC7CD6}"/>
              </a:ext>
            </a:extLst>
          </p:cNvPr>
          <p:cNvSpPr>
            <a:spLocks noChangeArrowheads="1"/>
          </p:cNvSpPr>
          <p:nvPr/>
        </p:nvSpPr>
        <p:spPr bwMode="auto">
          <a:xfrm>
            <a:off x="5077867" y="3915246"/>
            <a:ext cx="2938462" cy="8617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899" tIns="60949" rIns="121899" bIns="60949">
            <a:spAutoFit/>
          </a:bodyPr>
          <a:lstStyle>
            <a:lvl1pPr marL="182563" indent="-182563">
              <a:spcBef>
                <a:spcPct val="20000"/>
              </a:spcBef>
              <a:buFont typeface="Wingdings" pitchFamily="2" charset="2"/>
              <a:buChar char="§"/>
              <a:defRPr sz="16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15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12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gt;"/>
              <a:defRPr sz="11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11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11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11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11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1100">
                <a:solidFill>
                  <a:schemeClr val="tx1"/>
                </a:solidFill>
                <a:latin typeface="Arial" panose="020B0604020202020204" pitchFamily="34" charset="0"/>
              </a:defRPr>
            </a:lvl9pPr>
          </a:lstStyle>
          <a:p>
            <a:pPr marL="182563" marR="0" lvl="0" indent="-182563" algn="l" defTabSz="457200" rtl="0" eaLnBrk="1" fontAlgn="auto" latinLnBrk="0" hangingPunct="1">
              <a:lnSpc>
                <a:spcPct val="100000"/>
              </a:lnSpc>
              <a:spcBef>
                <a:spcPct val="0"/>
              </a:spcBef>
              <a:spcAft>
                <a:spcPts val="0"/>
              </a:spcAft>
              <a:buClrTx/>
              <a:buSzTx/>
              <a:buFont typeface="Wingdings" pitchFamily="2" charset="2"/>
              <a:buChar char="§"/>
              <a:tabLst/>
              <a:defRPr/>
            </a:pPr>
            <a:r>
              <a:rPr kumimoji="0" lang="en-US" alt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Confirm that you understand what the issue is for the HCP and ask clarifying questions</a:t>
            </a:r>
          </a:p>
        </p:txBody>
      </p:sp>
      <p:sp>
        <p:nvSpPr>
          <p:cNvPr id="19" name="Rectangle 21">
            <a:extLst>
              <a:ext uri="{FF2B5EF4-FFF2-40B4-BE49-F238E27FC236}">
                <a16:creationId xmlns:a16="http://schemas.microsoft.com/office/drawing/2014/main" id="{B33DFDF6-0A87-F23B-2DDE-7AD809D5717F}"/>
              </a:ext>
            </a:extLst>
          </p:cNvPr>
          <p:cNvSpPr>
            <a:spLocks noChangeArrowheads="1"/>
          </p:cNvSpPr>
          <p:nvPr/>
        </p:nvSpPr>
        <p:spPr bwMode="auto">
          <a:xfrm>
            <a:off x="8476704" y="3915246"/>
            <a:ext cx="2965450" cy="8617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899" tIns="60949" rIns="121899" bIns="60949">
            <a:spAutoFit/>
          </a:bodyPr>
          <a:lstStyle>
            <a:lvl1pPr marL="182563" indent="-182563">
              <a:spcBef>
                <a:spcPct val="20000"/>
              </a:spcBef>
              <a:buFont typeface="Wingdings" pitchFamily="2" charset="2"/>
              <a:buChar char="§"/>
              <a:defRPr sz="16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15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12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gt;"/>
              <a:defRPr sz="11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11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11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11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11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1100">
                <a:solidFill>
                  <a:schemeClr val="tx1"/>
                </a:solidFill>
                <a:latin typeface="Arial" panose="020B0604020202020204" pitchFamily="34" charset="0"/>
              </a:defRPr>
            </a:lvl9pPr>
          </a:lstStyle>
          <a:p>
            <a:pPr marL="182563" marR="0" lvl="0" indent="-182563" algn="l" defTabSz="457200" rtl="0" eaLnBrk="1" fontAlgn="auto" latinLnBrk="0" hangingPunct="1">
              <a:lnSpc>
                <a:spcPct val="100000"/>
              </a:lnSpc>
              <a:spcBef>
                <a:spcPct val="0"/>
              </a:spcBef>
              <a:spcAft>
                <a:spcPts val="0"/>
              </a:spcAft>
              <a:buClrTx/>
              <a:buSzTx/>
              <a:buFont typeface="Wingdings" pitchFamily="2" charset="2"/>
              <a:buChar char="§"/>
              <a:tabLst/>
              <a:defRPr/>
            </a:pPr>
            <a:r>
              <a:rPr kumimoji="0" lang="en-US" alt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Push the HCP to dig deeper into the evidence of assumptions</a:t>
            </a:r>
          </a:p>
        </p:txBody>
      </p:sp>
      <p:sp>
        <p:nvSpPr>
          <p:cNvPr id="20" name="Isosceles Triangle 22">
            <a:extLst>
              <a:ext uri="{FF2B5EF4-FFF2-40B4-BE49-F238E27FC236}">
                <a16:creationId xmlns:a16="http://schemas.microsoft.com/office/drawing/2014/main" id="{175F86C6-C5F0-ABCC-D838-20650FF64C77}"/>
              </a:ext>
            </a:extLst>
          </p:cNvPr>
          <p:cNvSpPr/>
          <p:nvPr/>
        </p:nvSpPr>
        <p:spPr bwMode="auto">
          <a:xfrm rot="5400000">
            <a:off x="4840536" y="2578764"/>
            <a:ext cx="381000" cy="93663"/>
          </a:xfrm>
          <a:prstGeom prst="triangle">
            <a:avLst/>
          </a:prstGeom>
          <a:solidFill>
            <a:srgbClr val="1DC5E0"/>
          </a:solidFill>
          <a:ln w="9525" cap="flat" cmpd="sng" algn="ctr">
            <a:noFill/>
            <a:prstDash val="solid"/>
            <a:round/>
            <a:headEnd type="none" w="med" len="med"/>
            <a:tailEnd type="none" w="med" len="med"/>
          </a:ln>
          <a:effectLst/>
        </p:spPr>
        <p:txBody>
          <a:bodyPr lIns="121899" tIns="60949" rIns="121899" bIns="60949"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21" name="Isosceles Triangle 23">
            <a:extLst>
              <a:ext uri="{FF2B5EF4-FFF2-40B4-BE49-F238E27FC236}">
                <a16:creationId xmlns:a16="http://schemas.microsoft.com/office/drawing/2014/main" id="{13BB08B8-BD5A-3E35-235B-D77AC88DBA52}"/>
              </a:ext>
            </a:extLst>
          </p:cNvPr>
          <p:cNvSpPr/>
          <p:nvPr/>
        </p:nvSpPr>
        <p:spPr bwMode="auto">
          <a:xfrm rot="5400000">
            <a:off x="4840536" y="4085902"/>
            <a:ext cx="381000" cy="93663"/>
          </a:xfrm>
          <a:prstGeom prst="triangle">
            <a:avLst/>
          </a:prstGeom>
          <a:solidFill>
            <a:schemeClr val="accent3">
              <a:lumMod val="60000"/>
              <a:lumOff val="40000"/>
            </a:schemeClr>
          </a:solidFill>
          <a:ln w="9525" cap="flat" cmpd="sng" algn="ctr">
            <a:noFill/>
            <a:prstDash val="solid"/>
            <a:round/>
            <a:headEnd type="none" w="med" len="med"/>
            <a:tailEnd type="none" w="med" len="med"/>
          </a:ln>
          <a:effectLst/>
        </p:spPr>
        <p:txBody>
          <a:bodyPr lIns="121899" tIns="60949" rIns="121899" bIns="60949"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22" name="Isosceles Triangle 24">
            <a:extLst>
              <a:ext uri="{FF2B5EF4-FFF2-40B4-BE49-F238E27FC236}">
                <a16:creationId xmlns:a16="http://schemas.microsoft.com/office/drawing/2014/main" id="{3182DA87-D9D0-8494-9517-949937E5282E}"/>
              </a:ext>
            </a:extLst>
          </p:cNvPr>
          <p:cNvSpPr/>
          <p:nvPr/>
        </p:nvSpPr>
        <p:spPr bwMode="auto">
          <a:xfrm rot="5400000">
            <a:off x="8101261" y="4085902"/>
            <a:ext cx="381000" cy="93663"/>
          </a:xfrm>
          <a:prstGeom prst="triangle">
            <a:avLst/>
          </a:prstGeom>
          <a:solidFill>
            <a:schemeClr val="accent3">
              <a:lumMod val="40000"/>
              <a:lumOff val="60000"/>
            </a:schemeClr>
          </a:solidFill>
          <a:ln w="9525" cap="flat" cmpd="sng" algn="ctr">
            <a:noFill/>
            <a:prstDash val="solid"/>
            <a:round/>
            <a:headEnd type="none" w="med" len="med"/>
            <a:tailEnd type="none" w="med" len="med"/>
          </a:ln>
          <a:effectLst/>
        </p:spPr>
        <p:txBody>
          <a:bodyPr lIns="121899" tIns="60949" rIns="121899" bIns="60949"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23" name="Rectangle: Rounded Corners 25">
            <a:extLst>
              <a:ext uri="{FF2B5EF4-FFF2-40B4-BE49-F238E27FC236}">
                <a16:creationId xmlns:a16="http://schemas.microsoft.com/office/drawing/2014/main" id="{BF29B231-688D-4003-B5EC-9A6A5BACC13E}"/>
              </a:ext>
            </a:extLst>
          </p:cNvPr>
          <p:cNvSpPr>
            <a:spLocks noChangeArrowheads="1"/>
          </p:cNvSpPr>
          <p:nvPr/>
        </p:nvSpPr>
        <p:spPr bwMode="auto">
          <a:xfrm>
            <a:off x="8367439" y="4927681"/>
            <a:ext cx="3059113"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lIns="121899" tIns="60949" rIns="121899" bIns="60949" anchor="ctr"/>
          <a:lstStyle>
            <a:lvl1pPr>
              <a:spcBef>
                <a:spcPct val="20000"/>
              </a:spcBef>
              <a:buFont typeface="Wingdings" pitchFamily="2" charset="2"/>
              <a:buChar char="§"/>
              <a:defRPr sz="16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15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12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gt;"/>
              <a:defRPr sz="11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11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11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11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11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1100">
                <a:solidFill>
                  <a:schemeClr val="tx1"/>
                </a:solidFill>
                <a:latin typeface="Arial" panose="020B060402020202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Use When</a:t>
            </a:r>
            <a:r>
              <a:rPr kumimoji="0" lang="en-US" alt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There is emotion on the speaker’s part (positive or negative)</a:t>
            </a:r>
          </a:p>
        </p:txBody>
      </p:sp>
      <p:sp>
        <p:nvSpPr>
          <p:cNvPr id="24" name="Isosceles Triangle 26">
            <a:extLst>
              <a:ext uri="{FF2B5EF4-FFF2-40B4-BE49-F238E27FC236}">
                <a16:creationId xmlns:a16="http://schemas.microsoft.com/office/drawing/2014/main" id="{7BACA136-0336-15B8-F8E4-47687901369E}"/>
              </a:ext>
            </a:extLst>
          </p:cNvPr>
          <p:cNvSpPr/>
          <p:nvPr/>
        </p:nvSpPr>
        <p:spPr bwMode="auto">
          <a:xfrm rot="5400000">
            <a:off x="8101261" y="2578764"/>
            <a:ext cx="381000" cy="93663"/>
          </a:xfrm>
          <a:prstGeom prst="triangle">
            <a:avLst/>
          </a:prstGeom>
          <a:solidFill>
            <a:srgbClr val="29E9F4"/>
          </a:solidFill>
          <a:ln w="9525" cap="flat" cmpd="sng" algn="ctr">
            <a:noFill/>
            <a:prstDash val="solid"/>
            <a:round/>
            <a:headEnd type="none" w="med" len="med"/>
            <a:tailEnd type="none" w="med" len="med"/>
          </a:ln>
          <a:effectLst/>
        </p:spPr>
        <p:txBody>
          <a:bodyPr lIns="121899" tIns="60949" rIns="121899" bIns="60949" anchor="ct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25" name="Flowchart: Connector 2">
            <a:extLst>
              <a:ext uri="{FF2B5EF4-FFF2-40B4-BE49-F238E27FC236}">
                <a16:creationId xmlns:a16="http://schemas.microsoft.com/office/drawing/2014/main" id="{F1580D68-08EA-C7B1-A8D3-74C032511392}"/>
              </a:ext>
            </a:extLst>
          </p:cNvPr>
          <p:cNvSpPr>
            <a:spLocks noChangeArrowheads="1"/>
          </p:cNvSpPr>
          <p:nvPr/>
        </p:nvSpPr>
        <p:spPr bwMode="auto">
          <a:xfrm>
            <a:off x="309017" y="2339321"/>
            <a:ext cx="403225" cy="385763"/>
          </a:xfrm>
          <a:prstGeom prst="flowChartConnector">
            <a:avLst/>
          </a:prstGeom>
          <a:solidFill>
            <a:schemeClr val="bg2"/>
          </a:solidFill>
          <a:ln>
            <a:noFill/>
          </a:ln>
          <a:extLst>
            <a:ext uri="{91240B29-F687-4F45-9708-019B960494DF}">
              <a14:hiddenLine xmlns:a14="http://schemas.microsoft.com/office/drawing/2010/main" w="57150" algn="ctr">
                <a:solidFill>
                  <a:srgbClr val="000000"/>
                </a:solidFill>
                <a:round/>
                <a:headEnd/>
                <a:tailEnd/>
              </a14:hiddenLine>
            </a:ext>
          </a:extLst>
        </p:spPr>
        <p:txBody>
          <a:bodyPr lIns="121899" tIns="60949" rIns="121899" bIns="60949" anchor="ctr"/>
          <a:lstStyle>
            <a:lvl1pPr defTabSz="1217613">
              <a:spcBef>
                <a:spcPct val="20000"/>
              </a:spcBef>
              <a:buFont typeface="Wingdings" pitchFamily="2" charset="2"/>
              <a:buChar char="§"/>
              <a:defRPr sz="1600">
                <a:solidFill>
                  <a:schemeClr val="tx1"/>
                </a:solidFill>
                <a:latin typeface="Arial" panose="020B0604020202020204" pitchFamily="34" charset="0"/>
              </a:defRPr>
            </a:lvl1pPr>
            <a:lvl2pPr marL="742950" indent="-285750" defTabSz="1217613">
              <a:spcBef>
                <a:spcPct val="20000"/>
              </a:spcBef>
              <a:buFont typeface="Arial" panose="020B0604020202020204" pitchFamily="34" charset="0"/>
              <a:buChar char="•"/>
              <a:defRPr sz="1500">
                <a:solidFill>
                  <a:schemeClr val="tx1"/>
                </a:solidFill>
                <a:latin typeface="Arial" panose="020B0604020202020204" pitchFamily="34" charset="0"/>
              </a:defRPr>
            </a:lvl2pPr>
            <a:lvl3pPr marL="1143000" indent="-228600" defTabSz="1217613">
              <a:spcBef>
                <a:spcPct val="20000"/>
              </a:spcBef>
              <a:buFont typeface="Arial" panose="020B0604020202020204" pitchFamily="34" charset="0"/>
              <a:buChar char="–"/>
              <a:defRPr sz="1200">
                <a:solidFill>
                  <a:schemeClr val="tx1"/>
                </a:solidFill>
                <a:latin typeface="Arial" panose="020B0604020202020204" pitchFamily="34" charset="0"/>
              </a:defRPr>
            </a:lvl3pPr>
            <a:lvl4pPr marL="1600200" indent="-228600" defTabSz="1217613">
              <a:spcBef>
                <a:spcPct val="20000"/>
              </a:spcBef>
              <a:buFont typeface="Arial" panose="020B0604020202020204" pitchFamily="34" charset="0"/>
              <a:buChar char="&gt;"/>
              <a:defRPr sz="1100">
                <a:solidFill>
                  <a:schemeClr val="tx1"/>
                </a:solidFill>
                <a:latin typeface="Arial" panose="020B0604020202020204" pitchFamily="34" charset="0"/>
              </a:defRPr>
            </a:lvl4pPr>
            <a:lvl5pPr marL="2057400" indent="-228600" defTabSz="1217613">
              <a:spcBef>
                <a:spcPct val="20000"/>
              </a:spcBef>
              <a:buFont typeface="Arial" panose="020B0604020202020204" pitchFamily="34" charset="0"/>
              <a:buChar char="»"/>
              <a:defRPr sz="1100">
                <a:solidFill>
                  <a:schemeClr val="tx1"/>
                </a:solidFill>
                <a:latin typeface="Arial" panose="020B0604020202020204" pitchFamily="34" charset="0"/>
              </a:defRPr>
            </a:lvl5pPr>
            <a:lvl6pPr marL="2514600" indent="-228600" defTabSz="1217613" eaLnBrk="0" fontAlgn="base" hangingPunct="0">
              <a:spcBef>
                <a:spcPct val="20000"/>
              </a:spcBef>
              <a:spcAft>
                <a:spcPct val="0"/>
              </a:spcAft>
              <a:buFont typeface="Arial" panose="020B0604020202020204" pitchFamily="34" charset="0"/>
              <a:buChar char="»"/>
              <a:defRPr sz="1100">
                <a:solidFill>
                  <a:schemeClr val="tx1"/>
                </a:solidFill>
                <a:latin typeface="Arial" panose="020B0604020202020204" pitchFamily="34" charset="0"/>
              </a:defRPr>
            </a:lvl6pPr>
            <a:lvl7pPr marL="2971800" indent="-228600" defTabSz="1217613" eaLnBrk="0" fontAlgn="base" hangingPunct="0">
              <a:spcBef>
                <a:spcPct val="20000"/>
              </a:spcBef>
              <a:spcAft>
                <a:spcPct val="0"/>
              </a:spcAft>
              <a:buFont typeface="Arial" panose="020B0604020202020204" pitchFamily="34" charset="0"/>
              <a:buChar char="»"/>
              <a:defRPr sz="1100">
                <a:solidFill>
                  <a:schemeClr val="tx1"/>
                </a:solidFill>
                <a:latin typeface="Arial" panose="020B0604020202020204" pitchFamily="34" charset="0"/>
              </a:defRPr>
            </a:lvl7pPr>
            <a:lvl8pPr marL="3429000" indent="-228600" defTabSz="1217613" eaLnBrk="0" fontAlgn="base" hangingPunct="0">
              <a:spcBef>
                <a:spcPct val="20000"/>
              </a:spcBef>
              <a:spcAft>
                <a:spcPct val="0"/>
              </a:spcAft>
              <a:buFont typeface="Arial" panose="020B0604020202020204" pitchFamily="34" charset="0"/>
              <a:buChar char="»"/>
              <a:defRPr sz="1100">
                <a:solidFill>
                  <a:schemeClr val="tx1"/>
                </a:solidFill>
                <a:latin typeface="Arial" panose="020B0604020202020204" pitchFamily="34" charset="0"/>
              </a:defRPr>
            </a:lvl8pPr>
            <a:lvl9pPr marL="3886200" indent="-228600" defTabSz="1217613" eaLnBrk="0" fontAlgn="base" hangingPunct="0">
              <a:spcBef>
                <a:spcPct val="20000"/>
              </a:spcBef>
              <a:spcAft>
                <a:spcPct val="0"/>
              </a:spcAft>
              <a:buFont typeface="Arial" panose="020B0604020202020204" pitchFamily="34" charset="0"/>
              <a:buChar char="»"/>
              <a:defRPr sz="1100">
                <a:solidFill>
                  <a:schemeClr val="tx1"/>
                </a:solidFill>
                <a:latin typeface="Arial" panose="020B0604020202020204" pitchFamily="34" charset="0"/>
              </a:defRPr>
            </a:lvl9pPr>
          </a:lstStyle>
          <a:p>
            <a:pPr marL="0" marR="0" lvl="0" indent="0" algn="ctr" defTabSz="1217613" rtl="0" eaLnBrk="1" fontAlgn="auto" latinLnBrk="0" hangingPunct="1">
              <a:lnSpc>
                <a:spcPct val="100000"/>
              </a:lnSpc>
              <a:spcBef>
                <a:spcPct val="0"/>
              </a:spcBef>
              <a:spcAft>
                <a:spcPts val="0"/>
              </a:spcAft>
              <a:buClrTx/>
              <a:buSzTx/>
              <a:buFontTx/>
              <a:buNone/>
              <a:tabLst/>
              <a:defRPr/>
            </a:pPr>
            <a:r>
              <a:rPr kumimoji="0" lang="en-US" alt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1</a:t>
            </a:r>
          </a:p>
        </p:txBody>
      </p:sp>
      <p:sp>
        <p:nvSpPr>
          <p:cNvPr id="26" name="Flowchart: Connector 32">
            <a:extLst>
              <a:ext uri="{FF2B5EF4-FFF2-40B4-BE49-F238E27FC236}">
                <a16:creationId xmlns:a16="http://schemas.microsoft.com/office/drawing/2014/main" id="{921B281F-7CB8-65B7-05F2-FF16205BDDEC}"/>
              </a:ext>
            </a:extLst>
          </p:cNvPr>
          <p:cNvSpPr>
            <a:spLocks noChangeArrowheads="1"/>
          </p:cNvSpPr>
          <p:nvPr/>
        </p:nvSpPr>
        <p:spPr bwMode="auto">
          <a:xfrm>
            <a:off x="309017" y="3859621"/>
            <a:ext cx="403225" cy="385763"/>
          </a:xfrm>
          <a:prstGeom prst="flowChartConnector">
            <a:avLst/>
          </a:prstGeom>
          <a:solidFill>
            <a:schemeClr val="bg2"/>
          </a:solidFill>
          <a:ln>
            <a:noFill/>
          </a:ln>
          <a:extLst>
            <a:ext uri="{91240B29-F687-4F45-9708-019B960494DF}">
              <a14:hiddenLine xmlns:a14="http://schemas.microsoft.com/office/drawing/2010/main" w="57150" algn="ctr">
                <a:solidFill>
                  <a:srgbClr val="000000"/>
                </a:solidFill>
                <a:round/>
                <a:headEnd/>
                <a:tailEnd/>
              </a14:hiddenLine>
            </a:ext>
          </a:extLst>
        </p:spPr>
        <p:txBody>
          <a:bodyPr lIns="121899" tIns="60949" rIns="121899" bIns="60949" anchor="ctr"/>
          <a:lstStyle>
            <a:lvl1pPr defTabSz="1217613">
              <a:spcBef>
                <a:spcPct val="20000"/>
              </a:spcBef>
              <a:buFont typeface="Wingdings" pitchFamily="2" charset="2"/>
              <a:buChar char="§"/>
              <a:defRPr sz="1600">
                <a:solidFill>
                  <a:schemeClr val="tx1"/>
                </a:solidFill>
                <a:latin typeface="Arial" panose="020B0604020202020204" pitchFamily="34" charset="0"/>
              </a:defRPr>
            </a:lvl1pPr>
            <a:lvl2pPr marL="742950" indent="-285750" defTabSz="1217613">
              <a:spcBef>
                <a:spcPct val="20000"/>
              </a:spcBef>
              <a:buFont typeface="Arial" panose="020B0604020202020204" pitchFamily="34" charset="0"/>
              <a:buChar char="•"/>
              <a:defRPr sz="1500">
                <a:solidFill>
                  <a:schemeClr val="tx1"/>
                </a:solidFill>
                <a:latin typeface="Arial" panose="020B0604020202020204" pitchFamily="34" charset="0"/>
              </a:defRPr>
            </a:lvl2pPr>
            <a:lvl3pPr marL="1143000" indent="-228600" defTabSz="1217613">
              <a:spcBef>
                <a:spcPct val="20000"/>
              </a:spcBef>
              <a:buFont typeface="Arial" panose="020B0604020202020204" pitchFamily="34" charset="0"/>
              <a:buChar char="–"/>
              <a:defRPr sz="1200">
                <a:solidFill>
                  <a:schemeClr val="tx1"/>
                </a:solidFill>
                <a:latin typeface="Arial" panose="020B0604020202020204" pitchFamily="34" charset="0"/>
              </a:defRPr>
            </a:lvl3pPr>
            <a:lvl4pPr marL="1600200" indent="-228600" defTabSz="1217613">
              <a:spcBef>
                <a:spcPct val="20000"/>
              </a:spcBef>
              <a:buFont typeface="Arial" panose="020B0604020202020204" pitchFamily="34" charset="0"/>
              <a:buChar char="&gt;"/>
              <a:defRPr sz="1100">
                <a:solidFill>
                  <a:schemeClr val="tx1"/>
                </a:solidFill>
                <a:latin typeface="Arial" panose="020B0604020202020204" pitchFamily="34" charset="0"/>
              </a:defRPr>
            </a:lvl4pPr>
            <a:lvl5pPr marL="2057400" indent="-228600" defTabSz="1217613">
              <a:spcBef>
                <a:spcPct val="20000"/>
              </a:spcBef>
              <a:buFont typeface="Arial" panose="020B0604020202020204" pitchFamily="34" charset="0"/>
              <a:buChar char="»"/>
              <a:defRPr sz="1100">
                <a:solidFill>
                  <a:schemeClr val="tx1"/>
                </a:solidFill>
                <a:latin typeface="Arial" panose="020B0604020202020204" pitchFamily="34" charset="0"/>
              </a:defRPr>
            </a:lvl5pPr>
            <a:lvl6pPr marL="2514600" indent="-228600" defTabSz="1217613" eaLnBrk="0" fontAlgn="base" hangingPunct="0">
              <a:spcBef>
                <a:spcPct val="20000"/>
              </a:spcBef>
              <a:spcAft>
                <a:spcPct val="0"/>
              </a:spcAft>
              <a:buFont typeface="Arial" panose="020B0604020202020204" pitchFamily="34" charset="0"/>
              <a:buChar char="»"/>
              <a:defRPr sz="1100">
                <a:solidFill>
                  <a:schemeClr val="tx1"/>
                </a:solidFill>
                <a:latin typeface="Arial" panose="020B0604020202020204" pitchFamily="34" charset="0"/>
              </a:defRPr>
            </a:lvl6pPr>
            <a:lvl7pPr marL="2971800" indent="-228600" defTabSz="1217613" eaLnBrk="0" fontAlgn="base" hangingPunct="0">
              <a:spcBef>
                <a:spcPct val="20000"/>
              </a:spcBef>
              <a:spcAft>
                <a:spcPct val="0"/>
              </a:spcAft>
              <a:buFont typeface="Arial" panose="020B0604020202020204" pitchFamily="34" charset="0"/>
              <a:buChar char="»"/>
              <a:defRPr sz="1100">
                <a:solidFill>
                  <a:schemeClr val="tx1"/>
                </a:solidFill>
                <a:latin typeface="Arial" panose="020B0604020202020204" pitchFamily="34" charset="0"/>
              </a:defRPr>
            </a:lvl7pPr>
            <a:lvl8pPr marL="3429000" indent="-228600" defTabSz="1217613" eaLnBrk="0" fontAlgn="base" hangingPunct="0">
              <a:spcBef>
                <a:spcPct val="20000"/>
              </a:spcBef>
              <a:spcAft>
                <a:spcPct val="0"/>
              </a:spcAft>
              <a:buFont typeface="Arial" panose="020B0604020202020204" pitchFamily="34" charset="0"/>
              <a:buChar char="»"/>
              <a:defRPr sz="1100">
                <a:solidFill>
                  <a:schemeClr val="tx1"/>
                </a:solidFill>
                <a:latin typeface="Arial" panose="020B0604020202020204" pitchFamily="34" charset="0"/>
              </a:defRPr>
            </a:lvl8pPr>
            <a:lvl9pPr marL="3886200" indent="-228600" defTabSz="1217613" eaLnBrk="0" fontAlgn="base" hangingPunct="0">
              <a:spcBef>
                <a:spcPct val="20000"/>
              </a:spcBef>
              <a:spcAft>
                <a:spcPct val="0"/>
              </a:spcAft>
              <a:buFont typeface="Arial" panose="020B0604020202020204" pitchFamily="34" charset="0"/>
              <a:buChar char="»"/>
              <a:defRPr sz="1100">
                <a:solidFill>
                  <a:schemeClr val="tx1"/>
                </a:solidFill>
                <a:latin typeface="Arial" panose="020B0604020202020204" pitchFamily="34" charset="0"/>
              </a:defRPr>
            </a:lvl9pPr>
          </a:lstStyle>
          <a:p>
            <a:pPr marL="0" marR="0" lvl="0" indent="0" algn="ctr" defTabSz="1217613" rtl="0" eaLnBrk="1" fontAlgn="auto" latinLnBrk="0" hangingPunct="1">
              <a:lnSpc>
                <a:spcPct val="100000"/>
              </a:lnSpc>
              <a:spcBef>
                <a:spcPct val="0"/>
              </a:spcBef>
              <a:spcAft>
                <a:spcPts val="0"/>
              </a:spcAft>
              <a:buClrTx/>
              <a:buSzTx/>
              <a:buFontTx/>
              <a:buNone/>
              <a:tabLst/>
              <a:defRPr/>
            </a:pPr>
            <a:r>
              <a:rPr kumimoji="0" lang="en-US" alt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mn-cs"/>
              </a:rPr>
              <a:t>2</a:t>
            </a:r>
          </a:p>
        </p:txBody>
      </p:sp>
      <p:sp>
        <p:nvSpPr>
          <p:cNvPr id="27" name="Rectangle: Rounded Corners 12">
            <a:extLst>
              <a:ext uri="{FF2B5EF4-FFF2-40B4-BE49-F238E27FC236}">
                <a16:creationId xmlns:a16="http://schemas.microsoft.com/office/drawing/2014/main" id="{8A7B6D7A-DA9F-C457-FD86-8CF964F9F2D0}"/>
              </a:ext>
            </a:extLst>
          </p:cNvPr>
          <p:cNvSpPr>
            <a:spLocks noChangeArrowheads="1"/>
          </p:cNvSpPr>
          <p:nvPr/>
        </p:nvSpPr>
        <p:spPr bwMode="auto">
          <a:xfrm>
            <a:off x="1924546" y="4927681"/>
            <a:ext cx="3028950"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lIns="121899" tIns="60949" rIns="121899" bIns="60949" anchor="ctr"/>
          <a:lstStyle>
            <a:lvl1pPr>
              <a:spcBef>
                <a:spcPct val="20000"/>
              </a:spcBef>
              <a:buFont typeface="Wingdings" pitchFamily="2" charset="2"/>
              <a:buChar char="§"/>
              <a:defRPr sz="16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15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12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gt;"/>
              <a:defRPr sz="11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11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11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11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11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1100">
                <a:solidFill>
                  <a:schemeClr val="tx1"/>
                </a:solidFill>
                <a:latin typeface="Arial" panose="020B060402020202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Use When</a:t>
            </a:r>
            <a:r>
              <a:rPr kumimoji="0" lang="en-US" alt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You want to encourage the HCP to keep speaking</a:t>
            </a:r>
          </a:p>
        </p:txBody>
      </p:sp>
      <p:sp>
        <p:nvSpPr>
          <p:cNvPr id="28" name="Rectangle: Rounded Corners 13">
            <a:extLst>
              <a:ext uri="{FF2B5EF4-FFF2-40B4-BE49-F238E27FC236}">
                <a16:creationId xmlns:a16="http://schemas.microsoft.com/office/drawing/2014/main" id="{9A7EEBBF-5EC3-169F-3865-22CB142B8840}"/>
              </a:ext>
            </a:extLst>
          </p:cNvPr>
          <p:cNvSpPr>
            <a:spLocks noChangeArrowheads="1"/>
          </p:cNvSpPr>
          <p:nvPr/>
        </p:nvSpPr>
        <p:spPr bwMode="auto">
          <a:xfrm>
            <a:off x="5003254" y="4888788"/>
            <a:ext cx="3224213"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lIns="121899" tIns="60949" rIns="121899" bIns="60949" anchor="ctr"/>
          <a:lstStyle>
            <a:lvl1pPr>
              <a:spcBef>
                <a:spcPct val="20000"/>
              </a:spcBef>
              <a:buFont typeface="Wingdings" pitchFamily="2" charset="2"/>
              <a:buChar char="§"/>
              <a:defRPr sz="16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15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12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gt;"/>
              <a:defRPr sz="11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11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11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11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11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1100">
                <a:solidFill>
                  <a:schemeClr val="tx1"/>
                </a:solidFill>
                <a:latin typeface="Arial" panose="020B060402020202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Use When</a:t>
            </a:r>
            <a:r>
              <a:rPr kumimoji="0" lang="en-US" alt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You want to clarify or summarize your understanding or pause the conversation</a:t>
            </a:r>
          </a:p>
        </p:txBody>
      </p:sp>
      <p:sp>
        <p:nvSpPr>
          <p:cNvPr id="29" name="Rectangle: Rounded Corners 3">
            <a:extLst>
              <a:ext uri="{FF2B5EF4-FFF2-40B4-BE49-F238E27FC236}">
                <a16:creationId xmlns:a16="http://schemas.microsoft.com/office/drawing/2014/main" id="{7CA369F1-153C-B6EA-B585-1EA31D324DCA}"/>
              </a:ext>
            </a:extLst>
          </p:cNvPr>
          <p:cNvSpPr/>
          <p:nvPr/>
        </p:nvSpPr>
        <p:spPr bwMode="auto">
          <a:xfrm>
            <a:off x="609600" y="5701785"/>
            <a:ext cx="10897642" cy="635001"/>
          </a:xfrm>
          <a:prstGeom prst="roundRect">
            <a:avLst/>
          </a:prstGeom>
          <a:noFill/>
          <a:ln>
            <a:solidFill>
              <a:srgbClr val="00A3E0"/>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lIns="121899" tIns="60949" rIns="121899" bIns="60949" anchor="ctr"/>
          <a:lstStyle/>
          <a:p>
            <a:pPr marL="0" marR="0" lvl="0" indent="0" algn="ctr" defTabSz="1218987"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Don’t forget the importance of reaction, body language, tone, and mindset. </a:t>
            </a:r>
            <a:br>
              <a:rPr kumimoji="0" lang="en-US" sz="1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br>
            <a:r>
              <a:rPr kumimoji="0" lang="en-US" sz="1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It’s important to be mindful and know your audience.</a:t>
            </a:r>
          </a:p>
        </p:txBody>
      </p:sp>
    </p:spTree>
    <p:extLst>
      <p:ext uri="{BB962C8B-B14F-4D97-AF65-F5344CB8AC3E}">
        <p14:creationId xmlns:p14="http://schemas.microsoft.com/office/powerpoint/2010/main" val="278177745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7E4FC6A-D788-42F3-87E1-78C6B7D6749E}"/>
              </a:ext>
            </a:extLst>
          </p:cNvPr>
          <p:cNvSpPr>
            <a:spLocks noGrp="1"/>
          </p:cNvSpPr>
          <p:nvPr>
            <p:ph type="title"/>
          </p:nvPr>
        </p:nvSpPr>
        <p:spPr/>
        <p:txBody>
          <a:bodyPr>
            <a:normAutofit/>
          </a:bodyPr>
          <a:lstStyle/>
          <a:p>
            <a:r>
              <a:rPr lang="en-US" dirty="0"/>
              <a:t>LEAD THE DIALOGUE: LISTENING</a:t>
            </a:r>
          </a:p>
        </p:txBody>
      </p:sp>
      <p:sp>
        <p:nvSpPr>
          <p:cNvPr id="5" name="Content Placeholder 4">
            <a:extLst>
              <a:ext uri="{FF2B5EF4-FFF2-40B4-BE49-F238E27FC236}">
                <a16:creationId xmlns:a16="http://schemas.microsoft.com/office/drawing/2014/main" id="{937DB200-9F6B-410B-A552-8A28F35A6F23}"/>
              </a:ext>
            </a:extLst>
          </p:cNvPr>
          <p:cNvSpPr>
            <a:spLocks noGrp="1"/>
          </p:cNvSpPr>
          <p:nvPr>
            <p:ph idx="1"/>
          </p:nvPr>
        </p:nvSpPr>
        <p:spPr/>
        <p:txBody>
          <a:bodyPr/>
          <a:lstStyle/>
          <a:p>
            <a:pPr marL="0" indent="0">
              <a:buNone/>
            </a:pPr>
            <a:r>
              <a:rPr lang="en-US" b="1" dirty="0"/>
              <a:t>The 3 Levels of Listening</a:t>
            </a:r>
          </a:p>
        </p:txBody>
      </p:sp>
      <p:graphicFrame>
        <p:nvGraphicFramePr>
          <p:cNvPr id="2" name="Diagram 1">
            <a:extLst>
              <a:ext uri="{FF2B5EF4-FFF2-40B4-BE49-F238E27FC236}">
                <a16:creationId xmlns:a16="http://schemas.microsoft.com/office/drawing/2014/main" id="{1134F587-5750-918E-0B3F-54E9175C2CE7}"/>
              </a:ext>
            </a:extLst>
          </p:cNvPr>
          <p:cNvGraphicFramePr/>
          <p:nvPr/>
        </p:nvGraphicFramePr>
        <p:xfrm>
          <a:off x="2032000" y="2238703"/>
          <a:ext cx="8128000" cy="389963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 name="TextBox 2">
            <a:extLst>
              <a:ext uri="{FF2B5EF4-FFF2-40B4-BE49-F238E27FC236}">
                <a16:creationId xmlns:a16="http://schemas.microsoft.com/office/drawing/2014/main" id="{BBC46A35-9AA6-CCD3-D1DE-95C8C89CAE50}"/>
              </a:ext>
            </a:extLst>
          </p:cNvPr>
          <p:cNvSpPr txBox="1"/>
          <p:nvPr/>
        </p:nvSpPr>
        <p:spPr>
          <a:xfrm>
            <a:off x="2209800" y="2480270"/>
            <a:ext cx="698500" cy="92333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19285D"/>
                </a:solidFill>
                <a:effectLst/>
                <a:uLnTx/>
                <a:uFillTx/>
                <a:latin typeface="Corbel" panose="020B0503020204020204"/>
                <a:ea typeface="+mn-ea"/>
                <a:cs typeface="+mn-cs"/>
              </a:rPr>
              <a:t>1</a:t>
            </a:r>
          </a:p>
        </p:txBody>
      </p:sp>
      <p:sp>
        <p:nvSpPr>
          <p:cNvPr id="6" name="TextBox 5">
            <a:extLst>
              <a:ext uri="{FF2B5EF4-FFF2-40B4-BE49-F238E27FC236}">
                <a16:creationId xmlns:a16="http://schemas.microsoft.com/office/drawing/2014/main" id="{50354025-E891-9B4F-C099-2D86600B1E22}"/>
              </a:ext>
            </a:extLst>
          </p:cNvPr>
          <p:cNvSpPr txBox="1"/>
          <p:nvPr/>
        </p:nvSpPr>
        <p:spPr>
          <a:xfrm>
            <a:off x="2514600" y="3645167"/>
            <a:ext cx="698500" cy="92333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00A3E0"/>
                </a:solidFill>
                <a:effectLst/>
                <a:uLnTx/>
                <a:uFillTx/>
                <a:latin typeface="Corbel" panose="020B0503020204020204"/>
                <a:ea typeface="+mn-ea"/>
                <a:cs typeface="+mn-cs"/>
              </a:rPr>
              <a:t>2</a:t>
            </a:r>
          </a:p>
        </p:txBody>
      </p:sp>
      <p:sp>
        <p:nvSpPr>
          <p:cNvPr id="7" name="TextBox 6">
            <a:extLst>
              <a:ext uri="{FF2B5EF4-FFF2-40B4-BE49-F238E27FC236}">
                <a16:creationId xmlns:a16="http://schemas.microsoft.com/office/drawing/2014/main" id="{38D9A1E9-B69B-EA88-5AE5-2E81E70E6DC1}"/>
              </a:ext>
            </a:extLst>
          </p:cNvPr>
          <p:cNvSpPr txBox="1"/>
          <p:nvPr/>
        </p:nvSpPr>
        <p:spPr>
          <a:xfrm>
            <a:off x="2240429" y="4796133"/>
            <a:ext cx="698500" cy="92333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C1D72E"/>
                </a:solidFill>
                <a:effectLst/>
                <a:uLnTx/>
                <a:uFillTx/>
                <a:latin typeface="Corbel" panose="020B0503020204020204"/>
                <a:ea typeface="+mn-ea"/>
                <a:cs typeface="+mn-cs"/>
              </a:rPr>
              <a:t>3</a:t>
            </a:r>
          </a:p>
        </p:txBody>
      </p:sp>
    </p:spTree>
    <p:custDataLst>
      <p:tags r:id="rId1"/>
    </p:custDataLst>
    <p:extLst>
      <p:ext uri="{BB962C8B-B14F-4D97-AF65-F5344CB8AC3E}">
        <p14:creationId xmlns:p14="http://schemas.microsoft.com/office/powerpoint/2010/main" val="230643487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828687-57AA-77FE-5865-6831B3046D8B}"/>
              </a:ext>
            </a:extLst>
          </p:cNvPr>
          <p:cNvSpPr>
            <a:spLocks noGrp="1"/>
          </p:cNvSpPr>
          <p:nvPr>
            <p:ph type="title"/>
          </p:nvPr>
        </p:nvSpPr>
        <p:spPr/>
        <p:txBody>
          <a:bodyPr/>
          <a:lstStyle/>
          <a:p>
            <a:r>
              <a:rPr lang="en-US" dirty="0"/>
              <a:t>ACTIVE LISTENING: BALANCED</a:t>
            </a:r>
          </a:p>
        </p:txBody>
      </p:sp>
      <p:grpSp>
        <p:nvGrpSpPr>
          <p:cNvPr id="20" name="Group 19">
            <a:extLst>
              <a:ext uri="{FF2B5EF4-FFF2-40B4-BE49-F238E27FC236}">
                <a16:creationId xmlns:a16="http://schemas.microsoft.com/office/drawing/2014/main" id="{461BA5B1-F2C6-D0CC-CCE2-A12F5DBFA57B}"/>
              </a:ext>
            </a:extLst>
          </p:cNvPr>
          <p:cNvGrpSpPr>
            <a:grpSpLocks noChangeAspect="1"/>
          </p:cNvGrpSpPr>
          <p:nvPr/>
        </p:nvGrpSpPr>
        <p:grpSpPr>
          <a:xfrm>
            <a:off x="3617707" y="1943313"/>
            <a:ext cx="4956585" cy="4177751"/>
            <a:chOff x="8309928" y="768821"/>
            <a:chExt cx="2444130" cy="2060080"/>
          </a:xfrm>
        </p:grpSpPr>
        <p:grpSp>
          <p:nvGrpSpPr>
            <p:cNvPr id="21" name="Group 20">
              <a:extLst>
                <a:ext uri="{FF2B5EF4-FFF2-40B4-BE49-F238E27FC236}">
                  <a16:creationId xmlns:a16="http://schemas.microsoft.com/office/drawing/2014/main" id="{50583BEF-223B-CDD5-1C3A-D6FBCA4E8A97}"/>
                </a:ext>
              </a:extLst>
            </p:cNvPr>
            <p:cNvGrpSpPr/>
            <p:nvPr/>
          </p:nvGrpSpPr>
          <p:grpSpPr>
            <a:xfrm>
              <a:off x="8309928" y="866305"/>
              <a:ext cx="918277" cy="1414426"/>
              <a:chOff x="8106666" y="863499"/>
              <a:chExt cx="833650" cy="1284075"/>
            </a:xfrm>
          </p:grpSpPr>
          <p:sp>
            <p:nvSpPr>
              <p:cNvPr id="30" name="Rectangle 29">
                <a:extLst>
                  <a:ext uri="{FF2B5EF4-FFF2-40B4-BE49-F238E27FC236}">
                    <a16:creationId xmlns:a16="http://schemas.microsoft.com/office/drawing/2014/main" id="{72CB31D1-023B-3420-665A-DD3A72EE3C21}"/>
                  </a:ext>
                </a:extLst>
              </p:cNvPr>
              <p:cNvSpPr/>
              <p:nvPr/>
            </p:nvSpPr>
            <p:spPr>
              <a:xfrm rot="1496368">
                <a:off x="8305486" y="863499"/>
                <a:ext cx="45719" cy="953138"/>
              </a:xfrm>
              <a:prstGeom prst="rect">
                <a:avLst/>
              </a:prstGeom>
              <a:solidFill>
                <a:schemeClr val="accent3"/>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entury Gothic" panose="020F0302020204030204"/>
                  <a:ea typeface="+mn-ea"/>
                  <a:cs typeface="+mn-cs"/>
                </a:endParaRPr>
              </a:p>
            </p:txBody>
          </p:sp>
          <p:sp>
            <p:nvSpPr>
              <p:cNvPr id="31" name="Rectangle 30">
                <a:extLst>
                  <a:ext uri="{FF2B5EF4-FFF2-40B4-BE49-F238E27FC236}">
                    <a16:creationId xmlns:a16="http://schemas.microsoft.com/office/drawing/2014/main" id="{70124910-495F-1EB1-11AD-A9C30CA11BE8}"/>
                  </a:ext>
                </a:extLst>
              </p:cNvPr>
              <p:cNvSpPr/>
              <p:nvPr/>
            </p:nvSpPr>
            <p:spPr>
              <a:xfrm rot="20187118">
                <a:off x="8706103" y="863500"/>
                <a:ext cx="45719" cy="953138"/>
              </a:xfrm>
              <a:prstGeom prst="rect">
                <a:avLst/>
              </a:prstGeom>
              <a:solidFill>
                <a:schemeClr val="accent3">
                  <a:lumMod val="75000"/>
                </a:scheme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entury Gothic" panose="020F0302020204030204"/>
                  <a:ea typeface="+mn-ea"/>
                  <a:cs typeface="+mn-cs"/>
                </a:endParaRPr>
              </a:p>
            </p:txBody>
          </p:sp>
          <p:sp>
            <p:nvSpPr>
              <p:cNvPr id="32" name="Delay 976">
                <a:extLst>
                  <a:ext uri="{FF2B5EF4-FFF2-40B4-BE49-F238E27FC236}">
                    <a16:creationId xmlns:a16="http://schemas.microsoft.com/office/drawing/2014/main" id="{5AD4CC74-8815-388A-4B75-4DD8D5EDCF06}"/>
                  </a:ext>
                </a:extLst>
              </p:cNvPr>
              <p:cNvSpPr/>
              <p:nvPr/>
            </p:nvSpPr>
            <p:spPr>
              <a:xfrm rot="5400000">
                <a:off x="8316639" y="1523897"/>
                <a:ext cx="413704" cy="833650"/>
              </a:xfrm>
              <a:prstGeom prst="flowChartDelay">
                <a:avLst/>
              </a:prstGeom>
              <a:solidFill>
                <a:schemeClr val="accent3"/>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entury Gothic" panose="020F0302020204030204"/>
                  <a:ea typeface="+mn-ea"/>
                  <a:cs typeface="+mn-cs"/>
                </a:endParaRPr>
              </a:p>
            </p:txBody>
          </p:sp>
        </p:grpSp>
        <p:grpSp>
          <p:nvGrpSpPr>
            <p:cNvPr id="22" name="Group 21">
              <a:extLst>
                <a:ext uri="{FF2B5EF4-FFF2-40B4-BE49-F238E27FC236}">
                  <a16:creationId xmlns:a16="http://schemas.microsoft.com/office/drawing/2014/main" id="{1174E523-CAC8-498E-5AA8-F64B7B2B0300}"/>
                </a:ext>
              </a:extLst>
            </p:cNvPr>
            <p:cNvGrpSpPr/>
            <p:nvPr/>
          </p:nvGrpSpPr>
          <p:grpSpPr>
            <a:xfrm>
              <a:off x="9835782" y="866305"/>
              <a:ext cx="918276" cy="1414427"/>
              <a:chOff x="8106665" y="863499"/>
              <a:chExt cx="833649" cy="1284076"/>
            </a:xfrm>
          </p:grpSpPr>
          <p:sp>
            <p:nvSpPr>
              <p:cNvPr id="27" name="Rectangle 26">
                <a:extLst>
                  <a:ext uri="{FF2B5EF4-FFF2-40B4-BE49-F238E27FC236}">
                    <a16:creationId xmlns:a16="http://schemas.microsoft.com/office/drawing/2014/main" id="{726093BC-9F46-D4A9-CC84-E2EE1727D2F8}"/>
                  </a:ext>
                </a:extLst>
              </p:cNvPr>
              <p:cNvSpPr/>
              <p:nvPr/>
            </p:nvSpPr>
            <p:spPr>
              <a:xfrm rot="1496368">
                <a:off x="8305486" y="863499"/>
                <a:ext cx="45719" cy="953138"/>
              </a:xfrm>
              <a:prstGeom prst="rect">
                <a:avLst/>
              </a:prstGeom>
              <a:solidFill>
                <a:srgbClr val="00A3E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entury Gothic" panose="020F0302020204030204"/>
                  <a:ea typeface="+mn-ea"/>
                  <a:cs typeface="+mn-cs"/>
                </a:endParaRPr>
              </a:p>
            </p:txBody>
          </p:sp>
          <p:sp>
            <p:nvSpPr>
              <p:cNvPr id="28" name="Rectangle 27">
                <a:extLst>
                  <a:ext uri="{FF2B5EF4-FFF2-40B4-BE49-F238E27FC236}">
                    <a16:creationId xmlns:a16="http://schemas.microsoft.com/office/drawing/2014/main" id="{4A437F8A-2E7C-BCC5-D2AE-CFEC3E4EF860}"/>
                  </a:ext>
                </a:extLst>
              </p:cNvPr>
              <p:cNvSpPr/>
              <p:nvPr/>
            </p:nvSpPr>
            <p:spPr>
              <a:xfrm rot="20187118">
                <a:off x="8706103" y="863500"/>
                <a:ext cx="45719" cy="953138"/>
              </a:xfrm>
              <a:prstGeom prst="rect">
                <a:avLst/>
              </a:prstGeom>
              <a:solidFill>
                <a:schemeClr val="accent2"/>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entury Gothic" panose="020F0302020204030204"/>
                  <a:ea typeface="+mn-ea"/>
                  <a:cs typeface="+mn-cs"/>
                </a:endParaRPr>
              </a:p>
            </p:txBody>
          </p:sp>
          <p:sp>
            <p:nvSpPr>
              <p:cNvPr id="29" name="Delay 973">
                <a:extLst>
                  <a:ext uri="{FF2B5EF4-FFF2-40B4-BE49-F238E27FC236}">
                    <a16:creationId xmlns:a16="http://schemas.microsoft.com/office/drawing/2014/main" id="{58A5D85F-EA6D-E337-AE5A-516B8EF1A4C1}"/>
                  </a:ext>
                </a:extLst>
              </p:cNvPr>
              <p:cNvSpPr/>
              <p:nvPr/>
            </p:nvSpPr>
            <p:spPr>
              <a:xfrm rot="5400000">
                <a:off x="8316638" y="1523898"/>
                <a:ext cx="413704" cy="833649"/>
              </a:xfrm>
              <a:prstGeom prst="flowChartDelay">
                <a:avLst/>
              </a:prstGeom>
              <a:solidFill>
                <a:srgbClr val="00A3E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entury Gothic" panose="020F0302020204030204"/>
                  <a:ea typeface="+mn-ea"/>
                  <a:cs typeface="+mn-cs"/>
                </a:endParaRPr>
              </a:p>
            </p:txBody>
          </p:sp>
        </p:grpSp>
        <p:sp>
          <p:nvSpPr>
            <p:cNvPr id="23" name="Rectangle 22">
              <a:extLst>
                <a:ext uri="{FF2B5EF4-FFF2-40B4-BE49-F238E27FC236}">
                  <a16:creationId xmlns:a16="http://schemas.microsoft.com/office/drawing/2014/main" id="{3C161FBC-8DA2-F41C-5960-7DFFFFEC1F98}"/>
                </a:ext>
              </a:extLst>
            </p:cNvPr>
            <p:cNvSpPr/>
            <p:nvPr/>
          </p:nvSpPr>
          <p:spPr>
            <a:xfrm>
              <a:off x="8635999" y="899959"/>
              <a:ext cx="1793960" cy="93612"/>
            </a:xfrm>
            <a:prstGeom prst="rect">
              <a:avLst/>
            </a:prstGeom>
            <a:solidFill>
              <a:srgbClr val="11243C"/>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entury Gothic" panose="020F0302020204030204"/>
                <a:ea typeface="+mn-ea"/>
                <a:cs typeface="+mn-cs"/>
              </a:endParaRPr>
            </a:p>
          </p:txBody>
        </p:sp>
        <p:sp>
          <p:nvSpPr>
            <p:cNvPr id="24" name="Rectangle 23">
              <a:extLst>
                <a:ext uri="{FF2B5EF4-FFF2-40B4-BE49-F238E27FC236}">
                  <a16:creationId xmlns:a16="http://schemas.microsoft.com/office/drawing/2014/main" id="{92788512-E70F-D303-94F5-6A030BAAFBE9}"/>
                </a:ext>
              </a:extLst>
            </p:cNvPr>
            <p:cNvSpPr/>
            <p:nvPr/>
          </p:nvSpPr>
          <p:spPr>
            <a:xfrm rot="5400000">
              <a:off x="8693183" y="1710715"/>
              <a:ext cx="1690974" cy="199891"/>
            </a:xfrm>
            <a:prstGeom prst="rect">
              <a:avLst/>
            </a:prstGeom>
            <a:solidFill>
              <a:srgbClr val="11243C"/>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entury Gothic" panose="020F0302020204030204"/>
                <a:ea typeface="+mn-ea"/>
                <a:cs typeface="+mn-cs"/>
              </a:endParaRPr>
            </a:p>
          </p:txBody>
        </p:sp>
        <p:sp>
          <p:nvSpPr>
            <p:cNvPr id="25" name="Trapezoid 24">
              <a:extLst>
                <a:ext uri="{FF2B5EF4-FFF2-40B4-BE49-F238E27FC236}">
                  <a16:creationId xmlns:a16="http://schemas.microsoft.com/office/drawing/2014/main" id="{D7444AA1-57FB-F500-23F2-A0C6E9407BAF}"/>
                </a:ext>
              </a:extLst>
            </p:cNvPr>
            <p:cNvSpPr/>
            <p:nvPr/>
          </p:nvSpPr>
          <p:spPr>
            <a:xfrm>
              <a:off x="8746168" y="2646253"/>
              <a:ext cx="1584959" cy="182648"/>
            </a:xfrm>
            <a:prstGeom prst="trapezoid">
              <a:avLst>
                <a:gd name="adj" fmla="val 196056"/>
              </a:avLst>
            </a:prstGeom>
            <a:solidFill>
              <a:srgbClr val="11243C"/>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entury Gothic" panose="020F0302020204030204"/>
                <a:ea typeface="+mn-ea"/>
                <a:cs typeface="+mn-cs"/>
              </a:endParaRPr>
            </a:p>
          </p:txBody>
        </p:sp>
        <p:sp>
          <p:nvSpPr>
            <p:cNvPr id="26" name="Delay 970">
              <a:extLst>
                <a:ext uri="{FF2B5EF4-FFF2-40B4-BE49-F238E27FC236}">
                  <a16:creationId xmlns:a16="http://schemas.microsoft.com/office/drawing/2014/main" id="{C8EEF8F9-D79D-0C64-E38D-630F17744514}"/>
                </a:ext>
              </a:extLst>
            </p:cNvPr>
            <p:cNvSpPr/>
            <p:nvPr/>
          </p:nvSpPr>
          <p:spPr>
            <a:xfrm rot="16200000">
              <a:off x="9467969" y="719074"/>
              <a:ext cx="149262" cy="248756"/>
            </a:xfrm>
            <a:prstGeom prst="flowChartDelay">
              <a:avLst/>
            </a:prstGeom>
            <a:solidFill>
              <a:srgbClr val="11243C"/>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entury Gothic" panose="020F0302020204030204"/>
                <a:ea typeface="+mn-ea"/>
                <a:cs typeface="+mn-cs"/>
              </a:endParaRPr>
            </a:p>
          </p:txBody>
        </p:sp>
      </p:grpSp>
      <p:sp>
        <p:nvSpPr>
          <p:cNvPr id="36" name="TextBox 35">
            <a:extLst>
              <a:ext uri="{FF2B5EF4-FFF2-40B4-BE49-F238E27FC236}">
                <a16:creationId xmlns:a16="http://schemas.microsoft.com/office/drawing/2014/main" id="{5787D4AB-3B19-23C1-BEA0-476C4269B9E4}"/>
              </a:ext>
            </a:extLst>
          </p:cNvPr>
          <p:cNvSpPr txBox="1"/>
          <p:nvPr/>
        </p:nvSpPr>
        <p:spPr>
          <a:xfrm>
            <a:off x="3710385" y="4094480"/>
            <a:ext cx="1698625" cy="692497"/>
          </a:xfrm>
          <a:prstGeom prst="rect">
            <a:avLst/>
          </a:prstGeom>
          <a:noFill/>
        </p:spPr>
        <p:txBody>
          <a:bodyPr wrap="square">
            <a:spAutoFit/>
          </a:bodyPr>
          <a:lstStyle/>
          <a:p>
            <a:pPr marL="0" marR="0" lvl="0" indent="0" algn="ctr" defTabSz="914338" rtl="0" eaLnBrk="1" fontAlgn="auto" latinLnBrk="0" hangingPunct="1">
              <a:lnSpc>
                <a:spcPct val="100000"/>
              </a:lnSpc>
              <a:spcBef>
                <a:spcPts val="0"/>
              </a:spcBef>
              <a:spcAft>
                <a:spcPct val="30000"/>
              </a:spcAft>
              <a:buClr>
                <a:srgbClr val="19285D"/>
              </a:buClr>
              <a:buSzTx/>
              <a:buFontTx/>
              <a:buNone/>
              <a:tabLst/>
              <a:defRPr/>
            </a:pPr>
            <a:r>
              <a:rPr kumimoji="0" lang="en-US" sz="3900" b="0" i="0" u="none" strike="noStrike" kern="0" cap="none" spc="0" normalizeH="0" baseline="0" noProof="0" dirty="0">
                <a:ln>
                  <a:noFill/>
                </a:ln>
                <a:solidFill>
                  <a:srgbClr val="FFFFFF"/>
                </a:solidFill>
                <a:effectLst/>
                <a:uLnTx/>
                <a:uFillTx/>
                <a:latin typeface="Corbel" panose="020B0503020204020204"/>
                <a:ea typeface="+mn-ea"/>
                <a:cs typeface="+mn-cs"/>
              </a:rPr>
              <a:t>Logic</a:t>
            </a:r>
          </a:p>
        </p:txBody>
      </p:sp>
      <p:sp>
        <p:nvSpPr>
          <p:cNvPr id="3" name="Rectangle 2">
            <a:extLst>
              <a:ext uri="{FF2B5EF4-FFF2-40B4-BE49-F238E27FC236}">
                <a16:creationId xmlns:a16="http://schemas.microsoft.com/office/drawing/2014/main" id="{19900BFD-7536-0B9D-1A81-68424A34B05B}"/>
              </a:ext>
            </a:extLst>
          </p:cNvPr>
          <p:cNvSpPr txBox="1">
            <a:spLocks noChangeArrowheads="1"/>
          </p:cNvSpPr>
          <p:nvPr/>
        </p:nvSpPr>
        <p:spPr bwMode="auto">
          <a:xfrm>
            <a:off x="6706401" y="4138912"/>
            <a:ext cx="1862222" cy="646303"/>
          </a:xfrm>
          <a:prstGeom prst="rect">
            <a:avLst/>
          </a:prstGeom>
          <a:noFill/>
          <a:ln w="9525">
            <a:noFill/>
            <a:miter lim="800000"/>
            <a:headEnd/>
            <a:tailEnd/>
          </a:ln>
        </p:spPr>
        <p:txBody>
          <a:bodyPr vert="horz" wrap="square" lIns="91411" tIns="45706" rIns="91411" bIns="45706" numCol="1" anchor="t" anchorCtr="0" compatLnSpc="1">
            <a:prstTxWarp prst="textNoShape">
              <a:avLst/>
            </a:prstTxWarp>
            <a:spAutoFit/>
          </a:bodyPr>
          <a:lstStyle/>
          <a:p>
            <a:pPr marL="0" marR="0" lvl="0" indent="0" algn="ctr" defTabSz="914338" rtl="0" eaLnBrk="1" fontAlgn="auto" latinLnBrk="0" hangingPunct="1">
              <a:lnSpc>
                <a:spcPct val="100000"/>
              </a:lnSpc>
              <a:spcBef>
                <a:spcPts val="0"/>
              </a:spcBef>
              <a:spcAft>
                <a:spcPct val="30000"/>
              </a:spcAft>
              <a:buClr>
                <a:srgbClr val="19285D"/>
              </a:buClr>
              <a:buSzTx/>
              <a:buFontTx/>
              <a:buNone/>
              <a:tabLst/>
              <a:defRPr/>
            </a:pPr>
            <a:r>
              <a:rPr kumimoji="0" lang="en-US" sz="3600" b="0" i="0" u="none" strike="noStrike" kern="0" cap="none" spc="0" normalizeH="0" baseline="0" noProof="0" dirty="0">
                <a:ln>
                  <a:noFill/>
                </a:ln>
                <a:solidFill>
                  <a:srgbClr val="FFFFFF"/>
                </a:solidFill>
                <a:effectLst/>
                <a:uLnTx/>
                <a:uFillTx/>
                <a:latin typeface="Corbel" panose="020B0503020204020204"/>
                <a:ea typeface="+mn-ea"/>
                <a:cs typeface="+mn-cs"/>
              </a:rPr>
              <a:t>Emotion</a:t>
            </a:r>
          </a:p>
        </p:txBody>
      </p:sp>
    </p:spTree>
    <p:extLst>
      <p:ext uri="{BB962C8B-B14F-4D97-AF65-F5344CB8AC3E}">
        <p14:creationId xmlns:p14="http://schemas.microsoft.com/office/powerpoint/2010/main" val="117502101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828687-57AA-77FE-5865-6831B3046D8B}"/>
              </a:ext>
            </a:extLst>
          </p:cNvPr>
          <p:cNvSpPr>
            <a:spLocks noGrp="1"/>
          </p:cNvSpPr>
          <p:nvPr>
            <p:ph type="title"/>
          </p:nvPr>
        </p:nvSpPr>
        <p:spPr/>
        <p:txBody>
          <a:bodyPr/>
          <a:lstStyle/>
          <a:p>
            <a:r>
              <a:rPr lang="en-US" dirty="0"/>
              <a:t>ACTIVE LISTENING: UNBALANCED</a:t>
            </a:r>
          </a:p>
        </p:txBody>
      </p:sp>
      <p:grpSp>
        <p:nvGrpSpPr>
          <p:cNvPr id="20" name="Group 19">
            <a:extLst>
              <a:ext uri="{FF2B5EF4-FFF2-40B4-BE49-F238E27FC236}">
                <a16:creationId xmlns:a16="http://schemas.microsoft.com/office/drawing/2014/main" id="{26CA26FE-0227-F235-CBEA-64998CC23924}"/>
              </a:ext>
            </a:extLst>
          </p:cNvPr>
          <p:cNvGrpSpPr>
            <a:grpSpLocks noChangeAspect="1"/>
          </p:cNvGrpSpPr>
          <p:nvPr/>
        </p:nvGrpSpPr>
        <p:grpSpPr>
          <a:xfrm>
            <a:off x="3617707" y="1409489"/>
            <a:ext cx="4956585" cy="4681095"/>
            <a:chOff x="8309928" y="520617"/>
            <a:chExt cx="2444130" cy="2308284"/>
          </a:xfrm>
        </p:grpSpPr>
        <p:grpSp>
          <p:nvGrpSpPr>
            <p:cNvPr id="21" name="Group 20">
              <a:extLst>
                <a:ext uri="{FF2B5EF4-FFF2-40B4-BE49-F238E27FC236}">
                  <a16:creationId xmlns:a16="http://schemas.microsoft.com/office/drawing/2014/main" id="{8C509DB8-6166-B001-D4F8-985EA653F393}"/>
                </a:ext>
              </a:extLst>
            </p:cNvPr>
            <p:cNvGrpSpPr/>
            <p:nvPr/>
          </p:nvGrpSpPr>
          <p:grpSpPr>
            <a:xfrm>
              <a:off x="8309928" y="520617"/>
              <a:ext cx="918277" cy="1414426"/>
              <a:chOff x="8106666" y="549658"/>
              <a:chExt cx="833650" cy="1284077"/>
            </a:xfrm>
          </p:grpSpPr>
          <p:sp>
            <p:nvSpPr>
              <p:cNvPr id="30" name="Rectangle 29">
                <a:extLst>
                  <a:ext uri="{FF2B5EF4-FFF2-40B4-BE49-F238E27FC236}">
                    <a16:creationId xmlns:a16="http://schemas.microsoft.com/office/drawing/2014/main" id="{5A1F73BD-BFDD-621A-BF1C-ED7A7542DAC9}"/>
                  </a:ext>
                </a:extLst>
              </p:cNvPr>
              <p:cNvSpPr/>
              <p:nvPr/>
            </p:nvSpPr>
            <p:spPr>
              <a:xfrm rot="1496368">
                <a:off x="8305486" y="549659"/>
                <a:ext cx="45719" cy="953138"/>
              </a:xfrm>
              <a:prstGeom prst="rect">
                <a:avLst/>
              </a:prstGeom>
              <a:solidFill>
                <a:schemeClr val="accent3"/>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entury Gothic" panose="020F0302020204030204"/>
                  <a:ea typeface="+mn-ea"/>
                  <a:cs typeface="+mn-cs"/>
                </a:endParaRPr>
              </a:p>
            </p:txBody>
          </p:sp>
          <p:sp>
            <p:nvSpPr>
              <p:cNvPr id="31" name="Rectangle 30">
                <a:extLst>
                  <a:ext uri="{FF2B5EF4-FFF2-40B4-BE49-F238E27FC236}">
                    <a16:creationId xmlns:a16="http://schemas.microsoft.com/office/drawing/2014/main" id="{1DDD06B7-3979-D8BD-4567-EEDB965CA9AB}"/>
                  </a:ext>
                </a:extLst>
              </p:cNvPr>
              <p:cNvSpPr/>
              <p:nvPr/>
            </p:nvSpPr>
            <p:spPr>
              <a:xfrm rot="20187118">
                <a:off x="8706103" y="549658"/>
                <a:ext cx="45719" cy="953138"/>
              </a:xfrm>
              <a:prstGeom prst="rect">
                <a:avLst/>
              </a:prstGeom>
              <a:solidFill>
                <a:schemeClr val="accent3">
                  <a:lumMod val="75000"/>
                </a:scheme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entury Gothic" panose="020F0302020204030204"/>
                  <a:ea typeface="+mn-ea"/>
                  <a:cs typeface="+mn-cs"/>
                </a:endParaRPr>
              </a:p>
            </p:txBody>
          </p:sp>
          <p:sp>
            <p:nvSpPr>
              <p:cNvPr id="32" name="Delay 976">
                <a:extLst>
                  <a:ext uri="{FF2B5EF4-FFF2-40B4-BE49-F238E27FC236}">
                    <a16:creationId xmlns:a16="http://schemas.microsoft.com/office/drawing/2014/main" id="{D7963718-8AB3-A481-3838-D1172D773F37}"/>
                  </a:ext>
                </a:extLst>
              </p:cNvPr>
              <p:cNvSpPr/>
              <p:nvPr/>
            </p:nvSpPr>
            <p:spPr>
              <a:xfrm rot="5400000">
                <a:off x="8316639" y="1210058"/>
                <a:ext cx="413704" cy="833650"/>
              </a:xfrm>
              <a:prstGeom prst="flowChartDelay">
                <a:avLst/>
              </a:prstGeom>
              <a:solidFill>
                <a:schemeClr val="accent3"/>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entury Gothic" panose="020F0302020204030204"/>
                  <a:ea typeface="+mn-ea"/>
                  <a:cs typeface="+mn-cs"/>
                </a:endParaRPr>
              </a:p>
            </p:txBody>
          </p:sp>
        </p:grpSp>
        <p:grpSp>
          <p:nvGrpSpPr>
            <p:cNvPr id="22" name="Group 21">
              <a:extLst>
                <a:ext uri="{FF2B5EF4-FFF2-40B4-BE49-F238E27FC236}">
                  <a16:creationId xmlns:a16="http://schemas.microsoft.com/office/drawing/2014/main" id="{C0CB30CB-BABD-D77C-36B9-FDD379C489AF}"/>
                </a:ext>
              </a:extLst>
            </p:cNvPr>
            <p:cNvGrpSpPr/>
            <p:nvPr/>
          </p:nvGrpSpPr>
          <p:grpSpPr>
            <a:xfrm>
              <a:off x="9835782" y="1309679"/>
              <a:ext cx="918276" cy="1414429"/>
              <a:chOff x="8106665" y="1266017"/>
              <a:chExt cx="833649" cy="1284078"/>
            </a:xfrm>
          </p:grpSpPr>
          <p:sp>
            <p:nvSpPr>
              <p:cNvPr id="27" name="Rectangle 26">
                <a:extLst>
                  <a:ext uri="{FF2B5EF4-FFF2-40B4-BE49-F238E27FC236}">
                    <a16:creationId xmlns:a16="http://schemas.microsoft.com/office/drawing/2014/main" id="{65E95BF7-47C2-1DB5-4FC9-B03825C55A71}"/>
                  </a:ext>
                </a:extLst>
              </p:cNvPr>
              <p:cNvSpPr/>
              <p:nvPr/>
            </p:nvSpPr>
            <p:spPr>
              <a:xfrm rot="1496368">
                <a:off x="8305486" y="1266017"/>
                <a:ext cx="45719" cy="953138"/>
              </a:xfrm>
              <a:prstGeom prst="rect">
                <a:avLst/>
              </a:prstGeom>
              <a:solidFill>
                <a:srgbClr val="00A3E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entury Gothic" panose="020F0302020204030204"/>
                  <a:ea typeface="+mn-ea"/>
                  <a:cs typeface="+mn-cs"/>
                </a:endParaRPr>
              </a:p>
            </p:txBody>
          </p:sp>
          <p:sp>
            <p:nvSpPr>
              <p:cNvPr id="28" name="Rectangle 27">
                <a:extLst>
                  <a:ext uri="{FF2B5EF4-FFF2-40B4-BE49-F238E27FC236}">
                    <a16:creationId xmlns:a16="http://schemas.microsoft.com/office/drawing/2014/main" id="{77C4C795-4139-C66B-DD62-E462935DEACC}"/>
                  </a:ext>
                </a:extLst>
              </p:cNvPr>
              <p:cNvSpPr/>
              <p:nvPr/>
            </p:nvSpPr>
            <p:spPr>
              <a:xfrm rot="20187118">
                <a:off x="8706103" y="1266017"/>
                <a:ext cx="45719" cy="953138"/>
              </a:xfrm>
              <a:prstGeom prst="rect">
                <a:avLst/>
              </a:prstGeom>
              <a:solidFill>
                <a:schemeClr val="accent2"/>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entury Gothic" panose="020F0302020204030204"/>
                  <a:ea typeface="+mn-ea"/>
                  <a:cs typeface="+mn-cs"/>
                </a:endParaRPr>
              </a:p>
            </p:txBody>
          </p:sp>
          <p:sp>
            <p:nvSpPr>
              <p:cNvPr id="29" name="Delay 973">
                <a:extLst>
                  <a:ext uri="{FF2B5EF4-FFF2-40B4-BE49-F238E27FC236}">
                    <a16:creationId xmlns:a16="http://schemas.microsoft.com/office/drawing/2014/main" id="{B6E65A6D-407B-C9AF-EE13-E7B0F53F0900}"/>
                  </a:ext>
                </a:extLst>
              </p:cNvPr>
              <p:cNvSpPr/>
              <p:nvPr/>
            </p:nvSpPr>
            <p:spPr>
              <a:xfrm rot="5400000">
                <a:off x="8316638" y="1926418"/>
                <a:ext cx="413704" cy="833649"/>
              </a:xfrm>
              <a:prstGeom prst="flowChartDelay">
                <a:avLst/>
              </a:prstGeom>
              <a:solidFill>
                <a:srgbClr val="00A3E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entury Gothic" panose="020F0302020204030204"/>
                  <a:ea typeface="+mn-ea"/>
                  <a:cs typeface="+mn-cs"/>
                </a:endParaRPr>
              </a:p>
            </p:txBody>
          </p:sp>
        </p:grpSp>
        <p:sp>
          <p:nvSpPr>
            <p:cNvPr id="23" name="Rectangle 22">
              <a:extLst>
                <a:ext uri="{FF2B5EF4-FFF2-40B4-BE49-F238E27FC236}">
                  <a16:creationId xmlns:a16="http://schemas.microsoft.com/office/drawing/2014/main" id="{35D04362-9464-1750-868D-5E78BB7A3684}"/>
                </a:ext>
              </a:extLst>
            </p:cNvPr>
            <p:cNvSpPr/>
            <p:nvPr/>
          </p:nvSpPr>
          <p:spPr>
            <a:xfrm rot="1601065">
              <a:off x="8635999" y="899959"/>
              <a:ext cx="1793960" cy="93612"/>
            </a:xfrm>
            <a:prstGeom prst="rect">
              <a:avLst/>
            </a:prstGeom>
            <a:solidFill>
              <a:srgbClr val="11243C"/>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entury Gothic" panose="020F0302020204030204"/>
                <a:ea typeface="+mn-ea"/>
                <a:cs typeface="+mn-cs"/>
              </a:endParaRPr>
            </a:p>
          </p:txBody>
        </p:sp>
        <p:sp>
          <p:nvSpPr>
            <p:cNvPr id="24" name="Rectangle 23">
              <a:extLst>
                <a:ext uri="{FF2B5EF4-FFF2-40B4-BE49-F238E27FC236}">
                  <a16:creationId xmlns:a16="http://schemas.microsoft.com/office/drawing/2014/main" id="{22D77117-0C2F-7EC5-7AED-84D363C4F931}"/>
                </a:ext>
              </a:extLst>
            </p:cNvPr>
            <p:cNvSpPr/>
            <p:nvPr/>
          </p:nvSpPr>
          <p:spPr>
            <a:xfrm rot="5400000">
              <a:off x="8693183" y="1710715"/>
              <a:ext cx="1690974" cy="199891"/>
            </a:xfrm>
            <a:prstGeom prst="rect">
              <a:avLst/>
            </a:prstGeom>
            <a:solidFill>
              <a:srgbClr val="11243C"/>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entury Gothic" panose="020F0302020204030204"/>
                <a:ea typeface="+mn-ea"/>
                <a:cs typeface="+mn-cs"/>
              </a:endParaRPr>
            </a:p>
          </p:txBody>
        </p:sp>
        <p:sp>
          <p:nvSpPr>
            <p:cNvPr id="25" name="Trapezoid 24">
              <a:extLst>
                <a:ext uri="{FF2B5EF4-FFF2-40B4-BE49-F238E27FC236}">
                  <a16:creationId xmlns:a16="http://schemas.microsoft.com/office/drawing/2014/main" id="{4133B6C7-26F8-4320-3DBC-E4D272ABDF6D}"/>
                </a:ext>
              </a:extLst>
            </p:cNvPr>
            <p:cNvSpPr/>
            <p:nvPr/>
          </p:nvSpPr>
          <p:spPr>
            <a:xfrm>
              <a:off x="8746168" y="2646253"/>
              <a:ext cx="1584959" cy="182648"/>
            </a:xfrm>
            <a:prstGeom prst="trapezoid">
              <a:avLst>
                <a:gd name="adj" fmla="val 196056"/>
              </a:avLst>
            </a:prstGeom>
            <a:solidFill>
              <a:srgbClr val="11243C"/>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entury Gothic" panose="020F0302020204030204"/>
                <a:ea typeface="+mn-ea"/>
                <a:cs typeface="+mn-cs"/>
              </a:endParaRPr>
            </a:p>
          </p:txBody>
        </p:sp>
        <p:sp>
          <p:nvSpPr>
            <p:cNvPr id="26" name="Delay 970">
              <a:extLst>
                <a:ext uri="{FF2B5EF4-FFF2-40B4-BE49-F238E27FC236}">
                  <a16:creationId xmlns:a16="http://schemas.microsoft.com/office/drawing/2014/main" id="{B046B34C-61EF-8CDA-418C-88C8664719D4}"/>
                </a:ext>
              </a:extLst>
            </p:cNvPr>
            <p:cNvSpPr/>
            <p:nvPr/>
          </p:nvSpPr>
          <p:spPr>
            <a:xfrm rot="16200000">
              <a:off x="9467969" y="719074"/>
              <a:ext cx="149262" cy="248756"/>
            </a:xfrm>
            <a:prstGeom prst="flowChartDelay">
              <a:avLst/>
            </a:prstGeom>
            <a:solidFill>
              <a:srgbClr val="11243C"/>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entury Gothic" panose="020F0302020204030204"/>
                <a:ea typeface="+mn-ea"/>
                <a:cs typeface="+mn-cs"/>
              </a:endParaRPr>
            </a:p>
          </p:txBody>
        </p:sp>
      </p:grpSp>
      <p:sp>
        <p:nvSpPr>
          <p:cNvPr id="33" name="TextBox 32">
            <a:extLst>
              <a:ext uri="{FF2B5EF4-FFF2-40B4-BE49-F238E27FC236}">
                <a16:creationId xmlns:a16="http://schemas.microsoft.com/office/drawing/2014/main" id="{25E1CAB1-A34E-6D36-A174-6C6AF1368664}"/>
              </a:ext>
            </a:extLst>
          </p:cNvPr>
          <p:cNvSpPr txBox="1"/>
          <p:nvPr/>
        </p:nvSpPr>
        <p:spPr>
          <a:xfrm>
            <a:off x="3710385" y="3378200"/>
            <a:ext cx="1698625" cy="692497"/>
          </a:xfrm>
          <a:prstGeom prst="rect">
            <a:avLst/>
          </a:prstGeom>
          <a:noFill/>
        </p:spPr>
        <p:txBody>
          <a:bodyPr wrap="square">
            <a:spAutoFit/>
          </a:bodyPr>
          <a:lstStyle/>
          <a:p>
            <a:pPr marL="0" marR="0" lvl="0" indent="0" algn="ctr" defTabSz="914338" rtl="0" eaLnBrk="1" fontAlgn="auto" latinLnBrk="0" hangingPunct="1">
              <a:lnSpc>
                <a:spcPct val="100000"/>
              </a:lnSpc>
              <a:spcBef>
                <a:spcPts val="0"/>
              </a:spcBef>
              <a:spcAft>
                <a:spcPct val="30000"/>
              </a:spcAft>
              <a:buClr>
                <a:srgbClr val="19285D"/>
              </a:buClr>
              <a:buSzTx/>
              <a:buFontTx/>
              <a:buNone/>
              <a:tabLst/>
              <a:defRPr/>
            </a:pPr>
            <a:r>
              <a:rPr kumimoji="0" lang="en-US" sz="3900" b="0" i="0" u="none" strike="noStrike" kern="0" cap="none" spc="0" normalizeH="0" baseline="0" noProof="0" dirty="0">
                <a:ln>
                  <a:noFill/>
                </a:ln>
                <a:solidFill>
                  <a:srgbClr val="FFFFFF"/>
                </a:solidFill>
                <a:effectLst/>
                <a:uLnTx/>
                <a:uFillTx/>
                <a:latin typeface="Corbel" panose="020B0503020204020204"/>
                <a:ea typeface="+mn-ea"/>
                <a:cs typeface="+mn-cs"/>
              </a:rPr>
              <a:t>Logic</a:t>
            </a:r>
          </a:p>
        </p:txBody>
      </p:sp>
      <p:sp>
        <p:nvSpPr>
          <p:cNvPr id="34" name="Rectangle 2">
            <a:extLst>
              <a:ext uri="{FF2B5EF4-FFF2-40B4-BE49-F238E27FC236}">
                <a16:creationId xmlns:a16="http://schemas.microsoft.com/office/drawing/2014/main" id="{8B867446-8D21-5BCF-4BF7-46C436CF5063}"/>
              </a:ext>
            </a:extLst>
          </p:cNvPr>
          <p:cNvSpPr txBox="1">
            <a:spLocks noChangeArrowheads="1"/>
          </p:cNvSpPr>
          <p:nvPr/>
        </p:nvSpPr>
        <p:spPr bwMode="auto">
          <a:xfrm>
            <a:off x="6706401" y="5007592"/>
            <a:ext cx="1862222" cy="646303"/>
          </a:xfrm>
          <a:prstGeom prst="rect">
            <a:avLst/>
          </a:prstGeom>
          <a:noFill/>
          <a:ln w="9525">
            <a:noFill/>
            <a:miter lim="800000"/>
            <a:headEnd/>
            <a:tailEnd/>
          </a:ln>
        </p:spPr>
        <p:txBody>
          <a:bodyPr vert="horz" wrap="square" lIns="91411" tIns="45706" rIns="91411" bIns="45706" numCol="1" anchor="t" anchorCtr="0" compatLnSpc="1">
            <a:prstTxWarp prst="textNoShape">
              <a:avLst/>
            </a:prstTxWarp>
            <a:spAutoFit/>
          </a:bodyPr>
          <a:lstStyle/>
          <a:p>
            <a:pPr marL="0" marR="0" lvl="0" indent="0" algn="ctr" defTabSz="914338" rtl="0" eaLnBrk="1" fontAlgn="auto" latinLnBrk="0" hangingPunct="1">
              <a:lnSpc>
                <a:spcPct val="100000"/>
              </a:lnSpc>
              <a:spcBef>
                <a:spcPts val="0"/>
              </a:spcBef>
              <a:spcAft>
                <a:spcPct val="30000"/>
              </a:spcAft>
              <a:buClr>
                <a:srgbClr val="19285D"/>
              </a:buClr>
              <a:buSzTx/>
              <a:buFontTx/>
              <a:buNone/>
              <a:tabLst/>
              <a:defRPr/>
            </a:pPr>
            <a:r>
              <a:rPr kumimoji="0" lang="en-US" sz="3600" b="0" i="0" u="none" strike="noStrike" kern="0" cap="none" spc="0" normalizeH="0" baseline="0" noProof="0" dirty="0">
                <a:ln>
                  <a:noFill/>
                </a:ln>
                <a:solidFill>
                  <a:srgbClr val="FFFFFF"/>
                </a:solidFill>
                <a:effectLst/>
                <a:uLnTx/>
                <a:uFillTx/>
                <a:latin typeface="Corbel" panose="020B0503020204020204"/>
                <a:ea typeface="+mn-ea"/>
                <a:cs typeface="+mn-cs"/>
              </a:rPr>
              <a:t>Emotion</a:t>
            </a:r>
          </a:p>
        </p:txBody>
      </p:sp>
      <p:pic>
        <p:nvPicPr>
          <p:cNvPr id="36" name="Graphic 35" descr="Angry face outline with solid fill">
            <a:extLst>
              <a:ext uri="{FF2B5EF4-FFF2-40B4-BE49-F238E27FC236}">
                <a16:creationId xmlns:a16="http://schemas.microsoft.com/office/drawing/2014/main" id="{F74DD777-0C0B-F5B3-2DB2-C2DDA817FE5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566510" y="4260689"/>
            <a:ext cx="755992" cy="755992"/>
          </a:xfrm>
          <a:prstGeom prst="rect">
            <a:avLst/>
          </a:prstGeom>
        </p:spPr>
      </p:pic>
      <p:pic>
        <p:nvPicPr>
          <p:cNvPr id="38" name="Graphic 37" descr="Sad face outline with solid fill">
            <a:extLst>
              <a:ext uri="{FF2B5EF4-FFF2-40B4-BE49-F238E27FC236}">
                <a16:creationId xmlns:a16="http://schemas.microsoft.com/office/drawing/2014/main" id="{D99E6A99-AA51-8179-8BE5-3BD3803C696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984232" y="4279536"/>
            <a:ext cx="755992" cy="755992"/>
          </a:xfrm>
          <a:prstGeom prst="rect">
            <a:avLst/>
          </a:prstGeom>
        </p:spPr>
      </p:pic>
      <p:pic>
        <p:nvPicPr>
          <p:cNvPr id="40" name="Graphic 39" descr="Surprised face outline with solid fill">
            <a:extLst>
              <a:ext uri="{FF2B5EF4-FFF2-40B4-BE49-F238E27FC236}">
                <a16:creationId xmlns:a16="http://schemas.microsoft.com/office/drawing/2014/main" id="{5271D833-543C-44A2-1238-C77EA176B4DA}"/>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294352" y="3783746"/>
            <a:ext cx="725346" cy="725346"/>
          </a:xfrm>
          <a:prstGeom prst="rect">
            <a:avLst/>
          </a:prstGeom>
        </p:spPr>
      </p:pic>
    </p:spTree>
    <p:extLst>
      <p:ext uri="{BB962C8B-B14F-4D97-AF65-F5344CB8AC3E}">
        <p14:creationId xmlns:p14="http://schemas.microsoft.com/office/powerpoint/2010/main" val="98536998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828687-57AA-77FE-5865-6831B3046D8B}"/>
              </a:ext>
            </a:extLst>
          </p:cNvPr>
          <p:cNvSpPr>
            <a:spLocks noGrp="1"/>
          </p:cNvSpPr>
          <p:nvPr>
            <p:ph type="title"/>
          </p:nvPr>
        </p:nvSpPr>
        <p:spPr/>
        <p:txBody>
          <a:bodyPr/>
          <a:lstStyle/>
          <a:p>
            <a:r>
              <a:rPr lang="en-US" dirty="0"/>
              <a:t>ACTIVE LISTENING: BALANCED</a:t>
            </a:r>
          </a:p>
        </p:txBody>
      </p:sp>
      <p:sp>
        <p:nvSpPr>
          <p:cNvPr id="11" name="Rectangle 10">
            <a:extLst>
              <a:ext uri="{FF2B5EF4-FFF2-40B4-BE49-F238E27FC236}">
                <a16:creationId xmlns:a16="http://schemas.microsoft.com/office/drawing/2014/main" id="{B95595C5-FB29-351E-9DAE-EBEBB4A5E3E3}"/>
              </a:ext>
            </a:extLst>
          </p:cNvPr>
          <p:cNvSpPr/>
          <p:nvPr/>
        </p:nvSpPr>
        <p:spPr>
          <a:xfrm>
            <a:off x="586126" y="1581135"/>
            <a:ext cx="2689252" cy="3724096"/>
          </a:xfrm>
          <a:prstGeom prst="rect">
            <a:avLst/>
          </a:prstGeom>
        </p:spPr>
        <p:txBody>
          <a:bodyPr wrap="square">
            <a:spAutoFit/>
          </a:bodyPr>
          <a:lstStyle/>
          <a:p>
            <a:pPr marL="0" marR="0" lvl="0" indent="0" algn="l" defTabSz="457200" rtl="0" eaLnBrk="1" fontAlgn="auto" latinLnBrk="0" hangingPunct="1">
              <a:lnSpc>
                <a:spcPct val="100000"/>
              </a:lnSpc>
              <a:spcBef>
                <a:spcPts val="600"/>
              </a:spcBef>
              <a:spcAft>
                <a:spcPts val="600"/>
              </a:spcAft>
              <a:buClrTx/>
              <a:buSzTx/>
              <a:buFontTx/>
              <a:buNone/>
              <a:tabLst/>
              <a:defRPr/>
            </a:pPr>
            <a:r>
              <a:rPr kumimoji="0" lang="en-US" sz="2400" b="1" i="0" u="none" strike="noStrike" kern="1200" cap="none" spc="0" normalizeH="0" baseline="0" noProof="0" dirty="0">
                <a:ln>
                  <a:noFill/>
                </a:ln>
                <a:solidFill>
                  <a:srgbClr val="00A3E0"/>
                </a:solidFill>
                <a:effectLst/>
                <a:uLnTx/>
                <a:uFillTx/>
                <a:latin typeface="Corbel" panose="020B0503020204020204"/>
                <a:ea typeface="+mn-ea"/>
                <a:cs typeface="+mn-cs"/>
              </a:rPr>
              <a:t>Step 1: </a:t>
            </a: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Accept without judgment.</a:t>
            </a:r>
          </a:p>
          <a:p>
            <a:pPr marL="0" marR="0" lvl="0" indent="0" algn="l" defTabSz="457200" rtl="0" eaLnBrk="1" fontAlgn="auto" latinLnBrk="0" hangingPunct="1">
              <a:lnSpc>
                <a:spcPct val="100000"/>
              </a:lnSpc>
              <a:spcBef>
                <a:spcPts val="600"/>
              </a:spcBef>
              <a:spcAft>
                <a:spcPts val="600"/>
              </a:spcAft>
              <a:buClrTx/>
              <a:buSzTx/>
              <a:buFontTx/>
              <a:buNone/>
              <a:tabLst/>
              <a:defRPr/>
            </a:pPr>
            <a:r>
              <a:rPr kumimoji="0" lang="en-US" sz="2400" b="1" i="0" u="none" strike="noStrike" kern="1200" cap="none" spc="0" normalizeH="0" baseline="0" noProof="0" dirty="0">
                <a:ln>
                  <a:noFill/>
                </a:ln>
                <a:solidFill>
                  <a:srgbClr val="00A3E0"/>
                </a:solidFill>
                <a:effectLst/>
                <a:uLnTx/>
                <a:uFillTx/>
                <a:latin typeface="Corbel" panose="020B0503020204020204"/>
                <a:ea typeface="+mn-ea"/>
                <a:cs typeface="+mn-cs"/>
              </a:rPr>
              <a:t>Step 2: </a:t>
            </a: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Paraphrase both the emotion being expressed and the reason.</a:t>
            </a:r>
          </a:p>
          <a:p>
            <a:pPr marL="0" marR="0" lvl="0" indent="0" algn="l" defTabSz="457200" rtl="0" eaLnBrk="1" fontAlgn="auto" latinLnBrk="0" hangingPunct="1">
              <a:lnSpc>
                <a:spcPct val="100000"/>
              </a:lnSpc>
              <a:spcBef>
                <a:spcPts val="600"/>
              </a:spcBef>
              <a:spcAft>
                <a:spcPts val="600"/>
              </a:spcAft>
              <a:buClrTx/>
              <a:buSzTx/>
              <a:buFontTx/>
              <a:buNone/>
              <a:tabLst/>
              <a:defRPr/>
            </a:pPr>
            <a:r>
              <a:rPr kumimoji="0" lang="en-US" sz="2400" b="1" i="0" u="none" strike="noStrike" kern="1200" cap="none" spc="0" normalizeH="0" baseline="0" noProof="0" dirty="0">
                <a:ln>
                  <a:noFill/>
                </a:ln>
                <a:solidFill>
                  <a:srgbClr val="00A3E0"/>
                </a:solidFill>
                <a:effectLst/>
                <a:uLnTx/>
                <a:uFillTx/>
                <a:latin typeface="Corbel" panose="020B0503020204020204"/>
                <a:ea typeface="+mn-ea"/>
                <a:cs typeface="+mn-cs"/>
              </a:rPr>
              <a:t>Step 3: </a:t>
            </a: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Stop and allow them to respond.</a:t>
            </a:r>
          </a:p>
        </p:txBody>
      </p:sp>
      <p:sp>
        <p:nvSpPr>
          <p:cNvPr id="36" name="TextBox 35">
            <a:extLst>
              <a:ext uri="{FF2B5EF4-FFF2-40B4-BE49-F238E27FC236}">
                <a16:creationId xmlns:a16="http://schemas.microsoft.com/office/drawing/2014/main" id="{F7E7DE50-6D09-CF54-FD84-8D8B25B584F8}"/>
              </a:ext>
            </a:extLst>
          </p:cNvPr>
          <p:cNvSpPr txBox="1"/>
          <p:nvPr/>
        </p:nvSpPr>
        <p:spPr>
          <a:xfrm>
            <a:off x="3710385" y="4094480"/>
            <a:ext cx="1698625" cy="692497"/>
          </a:xfrm>
          <a:prstGeom prst="rect">
            <a:avLst/>
          </a:prstGeom>
          <a:noFill/>
        </p:spPr>
        <p:txBody>
          <a:bodyPr wrap="square">
            <a:spAutoFit/>
          </a:bodyPr>
          <a:lstStyle/>
          <a:p>
            <a:pPr marL="0" marR="0" lvl="0" indent="0" algn="ctr" defTabSz="914338" rtl="0" eaLnBrk="1" fontAlgn="auto" latinLnBrk="0" hangingPunct="1">
              <a:lnSpc>
                <a:spcPct val="100000"/>
              </a:lnSpc>
              <a:spcBef>
                <a:spcPts val="0"/>
              </a:spcBef>
              <a:spcAft>
                <a:spcPct val="30000"/>
              </a:spcAft>
              <a:buClr>
                <a:srgbClr val="19285D"/>
              </a:buClr>
              <a:buSzTx/>
              <a:buFontTx/>
              <a:buNone/>
              <a:tabLst/>
              <a:defRPr/>
            </a:pPr>
            <a:r>
              <a:rPr kumimoji="0" lang="en-US" sz="3900" b="0" i="0" u="none" strike="noStrike" kern="0" cap="none" spc="0" normalizeH="0" baseline="0" noProof="0" dirty="0">
                <a:ln>
                  <a:noFill/>
                </a:ln>
                <a:solidFill>
                  <a:srgbClr val="FFFFFF"/>
                </a:solidFill>
                <a:effectLst/>
                <a:uLnTx/>
                <a:uFillTx/>
                <a:latin typeface="Corbel" panose="020B0503020204020204"/>
                <a:ea typeface="+mn-ea"/>
                <a:cs typeface="+mn-cs"/>
              </a:rPr>
              <a:t>Logic</a:t>
            </a:r>
          </a:p>
        </p:txBody>
      </p:sp>
      <p:sp>
        <p:nvSpPr>
          <p:cNvPr id="37" name="Rectangle 2">
            <a:extLst>
              <a:ext uri="{FF2B5EF4-FFF2-40B4-BE49-F238E27FC236}">
                <a16:creationId xmlns:a16="http://schemas.microsoft.com/office/drawing/2014/main" id="{0D9BAF07-5F84-8F78-98DF-8F9222A49305}"/>
              </a:ext>
            </a:extLst>
          </p:cNvPr>
          <p:cNvSpPr txBox="1">
            <a:spLocks noChangeArrowheads="1"/>
          </p:cNvSpPr>
          <p:nvPr/>
        </p:nvSpPr>
        <p:spPr bwMode="auto">
          <a:xfrm>
            <a:off x="6706401" y="4138912"/>
            <a:ext cx="1862222" cy="646303"/>
          </a:xfrm>
          <a:prstGeom prst="rect">
            <a:avLst/>
          </a:prstGeom>
          <a:noFill/>
          <a:ln w="9525">
            <a:noFill/>
            <a:miter lim="800000"/>
            <a:headEnd/>
            <a:tailEnd/>
          </a:ln>
        </p:spPr>
        <p:txBody>
          <a:bodyPr vert="horz" wrap="square" lIns="91411" tIns="45706" rIns="91411" bIns="45706" numCol="1" anchor="t" anchorCtr="0" compatLnSpc="1">
            <a:prstTxWarp prst="textNoShape">
              <a:avLst/>
            </a:prstTxWarp>
            <a:spAutoFit/>
          </a:bodyPr>
          <a:lstStyle/>
          <a:p>
            <a:pPr marL="0" marR="0" lvl="0" indent="0" algn="ctr" defTabSz="914338" rtl="0" eaLnBrk="1" fontAlgn="auto" latinLnBrk="0" hangingPunct="1">
              <a:lnSpc>
                <a:spcPct val="100000"/>
              </a:lnSpc>
              <a:spcBef>
                <a:spcPts val="0"/>
              </a:spcBef>
              <a:spcAft>
                <a:spcPct val="30000"/>
              </a:spcAft>
              <a:buClr>
                <a:srgbClr val="19285D"/>
              </a:buClr>
              <a:buSzTx/>
              <a:buFontTx/>
              <a:buNone/>
              <a:tabLst/>
              <a:defRPr/>
            </a:pPr>
            <a:r>
              <a:rPr kumimoji="0" lang="en-US" sz="3600" b="0" i="0" u="none" strike="noStrike" kern="0" cap="none" spc="0" normalizeH="0" baseline="0" noProof="0" dirty="0">
                <a:ln>
                  <a:noFill/>
                </a:ln>
                <a:solidFill>
                  <a:srgbClr val="FFFFFF"/>
                </a:solidFill>
                <a:effectLst/>
                <a:uLnTx/>
                <a:uFillTx/>
                <a:latin typeface="Corbel" panose="020B0503020204020204"/>
                <a:ea typeface="+mn-ea"/>
                <a:cs typeface="+mn-cs"/>
              </a:rPr>
              <a:t>Emotion</a:t>
            </a:r>
          </a:p>
        </p:txBody>
      </p:sp>
      <p:sp>
        <p:nvSpPr>
          <p:cNvPr id="51" name="TextBox 50">
            <a:extLst>
              <a:ext uri="{FF2B5EF4-FFF2-40B4-BE49-F238E27FC236}">
                <a16:creationId xmlns:a16="http://schemas.microsoft.com/office/drawing/2014/main" id="{2B956F19-4D50-A0E8-50CC-F99A8AA014EC}"/>
              </a:ext>
            </a:extLst>
          </p:cNvPr>
          <p:cNvSpPr txBox="1"/>
          <p:nvPr/>
        </p:nvSpPr>
        <p:spPr>
          <a:xfrm>
            <a:off x="3862785" y="4246880"/>
            <a:ext cx="1698625" cy="692497"/>
          </a:xfrm>
          <a:prstGeom prst="rect">
            <a:avLst/>
          </a:prstGeom>
          <a:noFill/>
        </p:spPr>
        <p:txBody>
          <a:bodyPr wrap="square">
            <a:spAutoFit/>
          </a:bodyPr>
          <a:lstStyle/>
          <a:p>
            <a:pPr marL="0" marR="0" lvl="0" indent="0" algn="ctr" defTabSz="914338" rtl="0" eaLnBrk="1" fontAlgn="auto" latinLnBrk="0" hangingPunct="1">
              <a:lnSpc>
                <a:spcPct val="100000"/>
              </a:lnSpc>
              <a:spcBef>
                <a:spcPts val="0"/>
              </a:spcBef>
              <a:spcAft>
                <a:spcPct val="30000"/>
              </a:spcAft>
              <a:buClr>
                <a:srgbClr val="19285D"/>
              </a:buClr>
              <a:buSzTx/>
              <a:buFontTx/>
              <a:buNone/>
              <a:tabLst/>
              <a:defRPr/>
            </a:pPr>
            <a:r>
              <a:rPr kumimoji="0" lang="en-US" sz="3900" b="0" i="0" u="none" strike="noStrike" kern="0" cap="none" spc="0" normalizeH="0" baseline="0" noProof="0" dirty="0">
                <a:ln>
                  <a:noFill/>
                </a:ln>
                <a:solidFill>
                  <a:srgbClr val="FFFFFF"/>
                </a:solidFill>
                <a:effectLst/>
                <a:uLnTx/>
                <a:uFillTx/>
                <a:latin typeface="Corbel" panose="020B0503020204020204"/>
                <a:ea typeface="+mn-ea"/>
                <a:cs typeface="+mn-cs"/>
              </a:rPr>
              <a:t>Logic</a:t>
            </a:r>
          </a:p>
        </p:txBody>
      </p:sp>
      <p:sp>
        <p:nvSpPr>
          <p:cNvPr id="52" name="Rectangle 2">
            <a:extLst>
              <a:ext uri="{FF2B5EF4-FFF2-40B4-BE49-F238E27FC236}">
                <a16:creationId xmlns:a16="http://schemas.microsoft.com/office/drawing/2014/main" id="{DDFDA632-7D1F-DAE8-FBE6-CC0E3B211F38}"/>
              </a:ext>
            </a:extLst>
          </p:cNvPr>
          <p:cNvSpPr txBox="1">
            <a:spLocks noChangeArrowheads="1"/>
          </p:cNvSpPr>
          <p:nvPr/>
        </p:nvSpPr>
        <p:spPr bwMode="auto">
          <a:xfrm>
            <a:off x="6858801" y="4291312"/>
            <a:ext cx="1862222" cy="646303"/>
          </a:xfrm>
          <a:prstGeom prst="rect">
            <a:avLst/>
          </a:prstGeom>
          <a:noFill/>
          <a:ln w="9525">
            <a:noFill/>
            <a:miter lim="800000"/>
            <a:headEnd/>
            <a:tailEnd/>
          </a:ln>
        </p:spPr>
        <p:txBody>
          <a:bodyPr vert="horz" wrap="square" lIns="91411" tIns="45706" rIns="91411" bIns="45706" numCol="1" anchor="t" anchorCtr="0" compatLnSpc="1">
            <a:prstTxWarp prst="textNoShape">
              <a:avLst/>
            </a:prstTxWarp>
            <a:spAutoFit/>
          </a:bodyPr>
          <a:lstStyle/>
          <a:p>
            <a:pPr marL="0" marR="0" lvl="0" indent="0" algn="ctr" defTabSz="914338" rtl="0" eaLnBrk="1" fontAlgn="auto" latinLnBrk="0" hangingPunct="1">
              <a:lnSpc>
                <a:spcPct val="100000"/>
              </a:lnSpc>
              <a:spcBef>
                <a:spcPts val="0"/>
              </a:spcBef>
              <a:spcAft>
                <a:spcPct val="30000"/>
              </a:spcAft>
              <a:buClr>
                <a:srgbClr val="19285D"/>
              </a:buClr>
              <a:buSzTx/>
              <a:buFontTx/>
              <a:buNone/>
              <a:tabLst/>
              <a:defRPr/>
            </a:pPr>
            <a:r>
              <a:rPr kumimoji="0" lang="en-US" sz="3600" b="0" i="0" u="none" strike="noStrike" kern="0" cap="none" spc="0" normalizeH="0" baseline="0" noProof="0" dirty="0">
                <a:ln>
                  <a:noFill/>
                </a:ln>
                <a:solidFill>
                  <a:srgbClr val="FFFFFF"/>
                </a:solidFill>
                <a:effectLst/>
                <a:uLnTx/>
                <a:uFillTx/>
                <a:latin typeface="Corbel" panose="020B0503020204020204"/>
                <a:ea typeface="+mn-ea"/>
                <a:cs typeface="+mn-cs"/>
              </a:rPr>
              <a:t>Emotion</a:t>
            </a:r>
          </a:p>
        </p:txBody>
      </p:sp>
      <p:sp>
        <p:nvSpPr>
          <p:cNvPr id="66" name="TextBox 65">
            <a:extLst>
              <a:ext uri="{FF2B5EF4-FFF2-40B4-BE49-F238E27FC236}">
                <a16:creationId xmlns:a16="http://schemas.microsoft.com/office/drawing/2014/main" id="{FEFA3AF3-E63E-D433-F7A8-6C686BCD356D}"/>
              </a:ext>
            </a:extLst>
          </p:cNvPr>
          <p:cNvSpPr txBox="1"/>
          <p:nvPr/>
        </p:nvSpPr>
        <p:spPr>
          <a:xfrm>
            <a:off x="4015185" y="4399280"/>
            <a:ext cx="1698625" cy="692497"/>
          </a:xfrm>
          <a:prstGeom prst="rect">
            <a:avLst/>
          </a:prstGeom>
          <a:noFill/>
        </p:spPr>
        <p:txBody>
          <a:bodyPr wrap="square">
            <a:spAutoFit/>
          </a:bodyPr>
          <a:lstStyle/>
          <a:p>
            <a:pPr marL="0" marR="0" lvl="0" indent="0" algn="ctr" defTabSz="914338" rtl="0" eaLnBrk="1" fontAlgn="auto" latinLnBrk="0" hangingPunct="1">
              <a:lnSpc>
                <a:spcPct val="100000"/>
              </a:lnSpc>
              <a:spcBef>
                <a:spcPts val="0"/>
              </a:spcBef>
              <a:spcAft>
                <a:spcPct val="30000"/>
              </a:spcAft>
              <a:buClr>
                <a:srgbClr val="19285D"/>
              </a:buClr>
              <a:buSzTx/>
              <a:buFontTx/>
              <a:buNone/>
              <a:tabLst/>
              <a:defRPr/>
            </a:pPr>
            <a:r>
              <a:rPr kumimoji="0" lang="en-US" sz="3900" b="0" i="0" u="none" strike="noStrike" kern="0" cap="none" spc="0" normalizeH="0" baseline="0" noProof="0" dirty="0">
                <a:ln>
                  <a:noFill/>
                </a:ln>
                <a:solidFill>
                  <a:srgbClr val="FFFFFF"/>
                </a:solidFill>
                <a:effectLst/>
                <a:uLnTx/>
                <a:uFillTx/>
                <a:latin typeface="Corbel" panose="020B0503020204020204"/>
                <a:ea typeface="+mn-ea"/>
                <a:cs typeface="+mn-cs"/>
              </a:rPr>
              <a:t>Logic</a:t>
            </a:r>
          </a:p>
        </p:txBody>
      </p:sp>
      <p:sp>
        <p:nvSpPr>
          <p:cNvPr id="67" name="Rectangle 2">
            <a:extLst>
              <a:ext uri="{FF2B5EF4-FFF2-40B4-BE49-F238E27FC236}">
                <a16:creationId xmlns:a16="http://schemas.microsoft.com/office/drawing/2014/main" id="{9F392BAA-40D3-6AA7-46B4-6D0CE252883E}"/>
              </a:ext>
            </a:extLst>
          </p:cNvPr>
          <p:cNvSpPr txBox="1">
            <a:spLocks noChangeArrowheads="1"/>
          </p:cNvSpPr>
          <p:nvPr/>
        </p:nvSpPr>
        <p:spPr bwMode="auto">
          <a:xfrm>
            <a:off x="7011201" y="4443712"/>
            <a:ext cx="1862222" cy="646303"/>
          </a:xfrm>
          <a:prstGeom prst="rect">
            <a:avLst/>
          </a:prstGeom>
          <a:noFill/>
          <a:ln w="9525">
            <a:noFill/>
            <a:miter lim="800000"/>
            <a:headEnd/>
            <a:tailEnd/>
          </a:ln>
        </p:spPr>
        <p:txBody>
          <a:bodyPr vert="horz" wrap="square" lIns="91411" tIns="45706" rIns="91411" bIns="45706" numCol="1" anchor="t" anchorCtr="0" compatLnSpc="1">
            <a:prstTxWarp prst="textNoShape">
              <a:avLst/>
            </a:prstTxWarp>
            <a:spAutoFit/>
          </a:bodyPr>
          <a:lstStyle/>
          <a:p>
            <a:pPr marL="0" marR="0" lvl="0" indent="0" algn="ctr" defTabSz="914338" rtl="0" eaLnBrk="1" fontAlgn="auto" latinLnBrk="0" hangingPunct="1">
              <a:lnSpc>
                <a:spcPct val="100000"/>
              </a:lnSpc>
              <a:spcBef>
                <a:spcPts val="0"/>
              </a:spcBef>
              <a:spcAft>
                <a:spcPct val="30000"/>
              </a:spcAft>
              <a:buClr>
                <a:srgbClr val="19285D"/>
              </a:buClr>
              <a:buSzTx/>
              <a:buFontTx/>
              <a:buNone/>
              <a:tabLst/>
              <a:defRPr/>
            </a:pPr>
            <a:r>
              <a:rPr kumimoji="0" lang="en-US" sz="3600" b="0" i="0" u="none" strike="noStrike" kern="0" cap="none" spc="0" normalizeH="0" baseline="0" noProof="0" dirty="0">
                <a:ln>
                  <a:noFill/>
                </a:ln>
                <a:solidFill>
                  <a:srgbClr val="FFFFFF"/>
                </a:solidFill>
                <a:effectLst/>
                <a:uLnTx/>
                <a:uFillTx/>
                <a:latin typeface="Corbel" panose="020B0503020204020204"/>
                <a:ea typeface="+mn-ea"/>
                <a:cs typeface="+mn-cs"/>
              </a:rPr>
              <a:t>Emotion</a:t>
            </a:r>
          </a:p>
        </p:txBody>
      </p:sp>
      <p:grpSp>
        <p:nvGrpSpPr>
          <p:cNvPr id="68" name="Group 67">
            <a:extLst>
              <a:ext uri="{FF2B5EF4-FFF2-40B4-BE49-F238E27FC236}">
                <a16:creationId xmlns:a16="http://schemas.microsoft.com/office/drawing/2014/main" id="{E103C8F7-6ECE-4575-4F86-D1E568DCD502}"/>
              </a:ext>
            </a:extLst>
          </p:cNvPr>
          <p:cNvGrpSpPr>
            <a:grpSpLocks noChangeAspect="1"/>
          </p:cNvGrpSpPr>
          <p:nvPr/>
        </p:nvGrpSpPr>
        <p:grpSpPr>
          <a:xfrm>
            <a:off x="3617707" y="1943313"/>
            <a:ext cx="4956585" cy="4177751"/>
            <a:chOff x="8309928" y="768821"/>
            <a:chExt cx="2444130" cy="2060080"/>
          </a:xfrm>
        </p:grpSpPr>
        <p:grpSp>
          <p:nvGrpSpPr>
            <p:cNvPr id="69" name="Group 68">
              <a:extLst>
                <a:ext uri="{FF2B5EF4-FFF2-40B4-BE49-F238E27FC236}">
                  <a16:creationId xmlns:a16="http://schemas.microsoft.com/office/drawing/2014/main" id="{B047B97B-E072-A373-8DBB-502BCA7D3ED9}"/>
                </a:ext>
              </a:extLst>
            </p:cNvPr>
            <p:cNvGrpSpPr/>
            <p:nvPr/>
          </p:nvGrpSpPr>
          <p:grpSpPr>
            <a:xfrm>
              <a:off x="8309928" y="866305"/>
              <a:ext cx="918277" cy="1414426"/>
              <a:chOff x="8106666" y="863499"/>
              <a:chExt cx="833650" cy="1284075"/>
            </a:xfrm>
          </p:grpSpPr>
          <p:sp>
            <p:nvSpPr>
              <p:cNvPr id="78" name="Rectangle 77">
                <a:extLst>
                  <a:ext uri="{FF2B5EF4-FFF2-40B4-BE49-F238E27FC236}">
                    <a16:creationId xmlns:a16="http://schemas.microsoft.com/office/drawing/2014/main" id="{E4118215-3A1D-3642-1190-0AA932080B30}"/>
                  </a:ext>
                </a:extLst>
              </p:cNvPr>
              <p:cNvSpPr/>
              <p:nvPr/>
            </p:nvSpPr>
            <p:spPr>
              <a:xfrm rot="1496368">
                <a:off x="8305486" y="863499"/>
                <a:ext cx="45719" cy="953138"/>
              </a:xfrm>
              <a:prstGeom prst="rect">
                <a:avLst/>
              </a:prstGeom>
              <a:solidFill>
                <a:schemeClr val="accent3"/>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entury Gothic" panose="020F0302020204030204"/>
                  <a:ea typeface="+mn-ea"/>
                  <a:cs typeface="+mn-cs"/>
                </a:endParaRPr>
              </a:p>
            </p:txBody>
          </p:sp>
          <p:sp>
            <p:nvSpPr>
              <p:cNvPr id="79" name="Rectangle 78">
                <a:extLst>
                  <a:ext uri="{FF2B5EF4-FFF2-40B4-BE49-F238E27FC236}">
                    <a16:creationId xmlns:a16="http://schemas.microsoft.com/office/drawing/2014/main" id="{60ADC676-02FD-266C-9622-4D910A2D7A20}"/>
                  </a:ext>
                </a:extLst>
              </p:cNvPr>
              <p:cNvSpPr/>
              <p:nvPr/>
            </p:nvSpPr>
            <p:spPr>
              <a:xfrm rot="20187118">
                <a:off x="8706103" y="863500"/>
                <a:ext cx="45719" cy="953138"/>
              </a:xfrm>
              <a:prstGeom prst="rect">
                <a:avLst/>
              </a:prstGeom>
              <a:solidFill>
                <a:schemeClr val="accent3">
                  <a:lumMod val="75000"/>
                </a:scheme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entury Gothic" panose="020F0302020204030204"/>
                  <a:ea typeface="+mn-ea"/>
                  <a:cs typeface="+mn-cs"/>
                </a:endParaRPr>
              </a:p>
            </p:txBody>
          </p:sp>
          <p:sp>
            <p:nvSpPr>
              <p:cNvPr id="80" name="Delay 976">
                <a:extLst>
                  <a:ext uri="{FF2B5EF4-FFF2-40B4-BE49-F238E27FC236}">
                    <a16:creationId xmlns:a16="http://schemas.microsoft.com/office/drawing/2014/main" id="{B698C1CA-91A8-2930-C45A-79035F9F46E1}"/>
                  </a:ext>
                </a:extLst>
              </p:cNvPr>
              <p:cNvSpPr/>
              <p:nvPr/>
            </p:nvSpPr>
            <p:spPr>
              <a:xfrm rot="5400000">
                <a:off x="8316639" y="1523897"/>
                <a:ext cx="413704" cy="833650"/>
              </a:xfrm>
              <a:prstGeom prst="flowChartDelay">
                <a:avLst/>
              </a:prstGeom>
              <a:solidFill>
                <a:schemeClr val="accent3"/>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entury Gothic" panose="020F0302020204030204"/>
                  <a:ea typeface="+mn-ea"/>
                  <a:cs typeface="+mn-cs"/>
                </a:endParaRPr>
              </a:p>
            </p:txBody>
          </p:sp>
        </p:grpSp>
        <p:grpSp>
          <p:nvGrpSpPr>
            <p:cNvPr id="70" name="Group 69">
              <a:extLst>
                <a:ext uri="{FF2B5EF4-FFF2-40B4-BE49-F238E27FC236}">
                  <a16:creationId xmlns:a16="http://schemas.microsoft.com/office/drawing/2014/main" id="{74F26895-7A25-DB0D-DA62-E059C7C8C7B4}"/>
                </a:ext>
              </a:extLst>
            </p:cNvPr>
            <p:cNvGrpSpPr/>
            <p:nvPr/>
          </p:nvGrpSpPr>
          <p:grpSpPr>
            <a:xfrm>
              <a:off x="9835782" y="866305"/>
              <a:ext cx="918276" cy="1414427"/>
              <a:chOff x="8106665" y="863499"/>
              <a:chExt cx="833649" cy="1284076"/>
            </a:xfrm>
          </p:grpSpPr>
          <p:sp>
            <p:nvSpPr>
              <p:cNvPr id="75" name="Rectangle 74">
                <a:extLst>
                  <a:ext uri="{FF2B5EF4-FFF2-40B4-BE49-F238E27FC236}">
                    <a16:creationId xmlns:a16="http://schemas.microsoft.com/office/drawing/2014/main" id="{051E4215-F7C1-53A5-20C3-3C9A89434DF5}"/>
                  </a:ext>
                </a:extLst>
              </p:cNvPr>
              <p:cNvSpPr/>
              <p:nvPr/>
            </p:nvSpPr>
            <p:spPr>
              <a:xfrm rot="1496368">
                <a:off x="8305486" y="863499"/>
                <a:ext cx="45719" cy="953138"/>
              </a:xfrm>
              <a:prstGeom prst="rect">
                <a:avLst/>
              </a:prstGeom>
              <a:solidFill>
                <a:srgbClr val="00A3E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entury Gothic" panose="020F0302020204030204"/>
                  <a:ea typeface="+mn-ea"/>
                  <a:cs typeface="+mn-cs"/>
                </a:endParaRPr>
              </a:p>
            </p:txBody>
          </p:sp>
          <p:sp>
            <p:nvSpPr>
              <p:cNvPr id="76" name="Rectangle 75">
                <a:extLst>
                  <a:ext uri="{FF2B5EF4-FFF2-40B4-BE49-F238E27FC236}">
                    <a16:creationId xmlns:a16="http://schemas.microsoft.com/office/drawing/2014/main" id="{6E9E764A-412C-2704-0C85-EA300752E438}"/>
                  </a:ext>
                </a:extLst>
              </p:cNvPr>
              <p:cNvSpPr/>
              <p:nvPr/>
            </p:nvSpPr>
            <p:spPr>
              <a:xfrm rot="20187118">
                <a:off x="8706103" y="863500"/>
                <a:ext cx="45719" cy="953138"/>
              </a:xfrm>
              <a:prstGeom prst="rect">
                <a:avLst/>
              </a:prstGeom>
              <a:solidFill>
                <a:schemeClr val="accent2"/>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entury Gothic" panose="020F0302020204030204"/>
                  <a:ea typeface="+mn-ea"/>
                  <a:cs typeface="+mn-cs"/>
                </a:endParaRPr>
              </a:p>
            </p:txBody>
          </p:sp>
          <p:sp>
            <p:nvSpPr>
              <p:cNvPr id="77" name="Delay 973">
                <a:extLst>
                  <a:ext uri="{FF2B5EF4-FFF2-40B4-BE49-F238E27FC236}">
                    <a16:creationId xmlns:a16="http://schemas.microsoft.com/office/drawing/2014/main" id="{A850E9CD-BAAC-5B8D-733B-E85B9D9F57FF}"/>
                  </a:ext>
                </a:extLst>
              </p:cNvPr>
              <p:cNvSpPr/>
              <p:nvPr/>
            </p:nvSpPr>
            <p:spPr>
              <a:xfrm rot="5400000">
                <a:off x="8316638" y="1523898"/>
                <a:ext cx="413704" cy="833649"/>
              </a:xfrm>
              <a:prstGeom prst="flowChartDelay">
                <a:avLst/>
              </a:prstGeom>
              <a:solidFill>
                <a:srgbClr val="00A3E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entury Gothic" panose="020F0302020204030204"/>
                  <a:ea typeface="+mn-ea"/>
                  <a:cs typeface="+mn-cs"/>
                </a:endParaRPr>
              </a:p>
            </p:txBody>
          </p:sp>
        </p:grpSp>
        <p:sp>
          <p:nvSpPr>
            <p:cNvPr id="71" name="Rectangle 70">
              <a:extLst>
                <a:ext uri="{FF2B5EF4-FFF2-40B4-BE49-F238E27FC236}">
                  <a16:creationId xmlns:a16="http://schemas.microsoft.com/office/drawing/2014/main" id="{98B05180-ECE9-0741-7C20-DCB460C027AC}"/>
                </a:ext>
              </a:extLst>
            </p:cNvPr>
            <p:cNvSpPr/>
            <p:nvPr/>
          </p:nvSpPr>
          <p:spPr>
            <a:xfrm>
              <a:off x="8635999" y="899959"/>
              <a:ext cx="1793960" cy="93612"/>
            </a:xfrm>
            <a:prstGeom prst="rect">
              <a:avLst/>
            </a:prstGeom>
            <a:solidFill>
              <a:srgbClr val="11243C"/>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entury Gothic" panose="020F0302020204030204"/>
                <a:ea typeface="+mn-ea"/>
                <a:cs typeface="+mn-cs"/>
              </a:endParaRPr>
            </a:p>
          </p:txBody>
        </p:sp>
        <p:sp>
          <p:nvSpPr>
            <p:cNvPr id="72" name="Rectangle 71">
              <a:extLst>
                <a:ext uri="{FF2B5EF4-FFF2-40B4-BE49-F238E27FC236}">
                  <a16:creationId xmlns:a16="http://schemas.microsoft.com/office/drawing/2014/main" id="{5A0A4A30-ED15-94C5-9554-82DCC77ED53D}"/>
                </a:ext>
              </a:extLst>
            </p:cNvPr>
            <p:cNvSpPr/>
            <p:nvPr/>
          </p:nvSpPr>
          <p:spPr>
            <a:xfrm rot="5400000">
              <a:off x="8693183" y="1710715"/>
              <a:ext cx="1690974" cy="199891"/>
            </a:xfrm>
            <a:prstGeom prst="rect">
              <a:avLst/>
            </a:prstGeom>
            <a:solidFill>
              <a:srgbClr val="11243C"/>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entury Gothic" panose="020F0302020204030204"/>
                <a:ea typeface="+mn-ea"/>
                <a:cs typeface="+mn-cs"/>
              </a:endParaRPr>
            </a:p>
          </p:txBody>
        </p:sp>
        <p:sp>
          <p:nvSpPr>
            <p:cNvPr id="73" name="Trapezoid 72">
              <a:extLst>
                <a:ext uri="{FF2B5EF4-FFF2-40B4-BE49-F238E27FC236}">
                  <a16:creationId xmlns:a16="http://schemas.microsoft.com/office/drawing/2014/main" id="{119A01B4-A243-EAA4-8DA1-08ABA84293FC}"/>
                </a:ext>
              </a:extLst>
            </p:cNvPr>
            <p:cNvSpPr/>
            <p:nvPr/>
          </p:nvSpPr>
          <p:spPr>
            <a:xfrm>
              <a:off x="8746168" y="2646253"/>
              <a:ext cx="1584959" cy="182648"/>
            </a:xfrm>
            <a:prstGeom prst="trapezoid">
              <a:avLst>
                <a:gd name="adj" fmla="val 196056"/>
              </a:avLst>
            </a:prstGeom>
            <a:solidFill>
              <a:srgbClr val="11243C"/>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entury Gothic" panose="020F0302020204030204"/>
                <a:ea typeface="+mn-ea"/>
                <a:cs typeface="+mn-cs"/>
              </a:endParaRPr>
            </a:p>
          </p:txBody>
        </p:sp>
        <p:sp>
          <p:nvSpPr>
            <p:cNvPr id="74" name="Delay 970">
              <a:extLst>
                <a:ext uri="{FF2B5EF4-FFF2-40B4-BE49-F238E27FC236}">
                  <a16:creationId xmlns:a16="http://schemas.microsoft.com/office/drawing/2014/main" id="{7C64BAC4-2BA2-430A-F148-2C1B81CCC717}"/>
                </a:ext>
              </a:extLst>
            </p:cNvPr>
            <p:cNvSpPr/>
            <p:nvPr/>
          </p:nvSpPr>
          <p:spPr>
            <a:xfrm rot="16200000">
              <a:off x="9467969" y="719074"/>
              <a:ext cx="149262" cy="248756"/>
            </a:xfrm>
            <a:prstGeom prst="flowChartDelay">
              <a:avLst/>
            </a:prstGeom>
            <a:solidFill>
              <a:srgbClr val="11243C"/>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entury Gothic" panose="020F0302020204030204"/>
                <a:ea typeface="+mn-ea"/>
                <a:cs typeface="+mn-cs"/>
              </a:endParaRPr>
            </a:p>
          </p:txBody>
        </p:sp>
      </p:grpSp>
      <p:sp>
        <p:nvSpPr>
          <p:cNvPr id="81" name="TextBox 80">
            <a:extLst>
              <a:ext uri="{FF2B5EF4-FFF2-40B4-BE49-F238E27FC236}">
                <a16:creationId xmlns:a16="http://schemas.microsoft.com/office/drawing/2014/main" id="{5866A215-7746-D8D5-12AC-5CC15B99EFC6}"/>
              </a:ext>
            </a:extLst>
          </p:cNvPr>
          <p:cNvSpPr txBox="1"/>
          <p:nvPr/>
        </p:nvSpPr>
        <p:spPr>
          <a:xfrm>
            <a:off x="3710385" y="4124960"/>
            <a:ext cx="1698625" cy="692497"/>
          </a:xfrm>
          <a:prstGeom prst="rect">
            <a:avLst/>
          </a:prstGeom>
          <a:noFill/>
        </p:spPr>
        <p:txBody>
          <a:bodyPr wrap="square">
            <a:spAutoFit/>
          </a:bodyPr>
          <a:lstStyle/>
          <a:p>
            <a:pPr marL="0" marR="0" lvl="0" indent="0" algn="ctr" defTabSz="914338" rtl="0" eaLnBrk="1" fontAlgn="auto" latinLnBrk="0" hangingPunct="1">
              <a:lnSpc>
                <a:spcPct val="100000"/>
              </a:lnSpc>
              <a:spcBef>
                <a:spcPts val="0"/>
              </a:spcBef>
              <a:spcAft>
                <a:spcPct val="30000"/>
              </a:spcAft>
              <a:buClr>
                <a:srgbClr val="19285D"/>
              </a:buClr>
              <a:buSzTx/>
              <a:buFontTx/>
              <a:buNone/>
              <a:tabLst/>
              <a:defRPr/>
            </a:pPr>
            <a:r>
              <a:rPr kumimoji="0" lang="en-US" sz="3900" b="0" i="0" u="none" strike="noStrike" kern="0" cap="none" spc="0" normalizeH="0" baseline="0" noProof="0" dirty="0">
                <a:ln>
                  <a:noFill/>
                </a:ln>
                <a:solidFill>
                  <a:srgbClr val="FFFFFF"/>
                </a:solidFill>
                <a:effectLst/>
                <a:uLnTx/>
                <a:uFillTx/>
                <a:latin typeface="Corbel" panose="020B0503020204020204"/>
                <a:ea typeface="+mn-ea"/>
                <a:cs typeface="+mn-cs"/>
              </a:rPr>
              <a:t>Logic</a:t>
            </a:r>
          </a:p>
        </p:txBody>
      </p:sp>
      <p:sp>
        <p:nvSpPr>
          <p:cNvPr id="82" name="Rectangle 2">
            <a:extLst>
              <a:ext uri="{FF2B5EF4-FFF2-40B4-BE49-F238E27FC236}">
                <a16:creationId xmlns:a16="http://schemas.microsoft.com/office/drawing/2014/main" id="{C32A3757-D8EB-A8D6-37CD-8E1079966772}"/>
              </a:ext>
            </a:extLst>
          </p:cNvPr>
          <p:cNvSpPr txBox="1">
            <a:spLocks noChangeArrowheads="1"/>
          </p:cNvSpPr>
          <p:nvPr/>
        </p:nvSpPr>
        <p:spPr bwMode="auto">
          <a:xfrm>
            <a:off x="6706401" y="4169392"/>
            <a:ext cx="1862222" cy="646303"/>
          </a:xfrm>
          <a:prstGeom prst="rect">
            <a:avLst/>
          </a:prstGeom>
          <a:noFill/>
          <a:ln w="9525">
            <a:noFill/>
            <a:miter lim="800000"/>
            <a:headEnd/>
            <a:tailEnd/>
          </a:ln>
        </p:spPr>
        <p:txBody>
          <a:bodyPr vert="horz" wrap="square" lIns="91411" tIns="45706" rIns="91411" bIns="45706" numCol="1" anchor="t" anchorCtr="0" compatLnSpc="1">
            <a:prstTxWarp prst="textNoShape">
              <a:avLst/>
            </a:prstTxWarp>
            <a:spAutoFit/>
          </a:bodyPr>
          <a:lstStyle/>
          <a:p>
            <a:pPr marL="0" marR="0" lvl="0" indent="0" algn="ctr" defTabSz="914338" rtl="0" eaLnBrk="1" fontAlgn="auto" latinLnBrk="0" hangingPunct="1">
              <a:lnSpc>
                <a:spcPct val="100000"/>
              </a:lnSpc>
              <a:spcBef>
                <a:spcPts val="0"/>
              </a:spcBef>
              <a:spcAft>
                <a:spcPct val="30000"/>
              </a:spcAft>
              <a:buClr>
                <a:srgbClr val="19285D"/>
              </a:buClr>
              <a:buSzTx/>
              <a:buFontTx/>
              <a:buNone/>
              <a:tabLst/>
              <a:defRPr/>
            </a:pPr>
            <a:r>
              <a:rPr kumimoji="0" lang="en-US" sz="3600" b="0" i="0" u="none" strike="noStrike" kern="0" cap="none" spc="0" normalizeH="0" baseline="0" noProof="0" dirty="0">
                <a:ln>
                  <a:noFill/>
                </a:ln>
                <a:solidFill>
                  <a:srgbClr val="FFFFFF"/>
                </a:solidFill>
                <a:effectLst/>
                <a:uLnTx/>
                <a:uFillTx/>
                <a:latin typeface="Corbel" panose="020B0503020204020204"/>
                <a:ea typeface="+mn-ea"/>
                <a:cs typeface="+mn-cs"/>
              </a:rPr>
              <a:t>Emotion</a:t>
            </a:r>
          </a:p>
        </p:txBody>
      </p:sp>
    </p:spTree>
    <p:extLst>
      <p:ext uri="{BB962C8B-B14F-4D97-AF65-F5344CB8AC3E}">
        <p14:creationId xmlns:p14="http://schemas.microsoft.com/office/powerpoint/2010/main" val="426496214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B861FF2-60E5-E29C-3E37-F0C6CAA1930F}"/>
              </a:ext>
            </a:extLst>
          </p:cNvPr>
          <p:cNvSpPr/>
          <p:nvPr/>
        </p:nvSpPr>
        <p:spPr>
          <a:xfrm>
            <a:off x="2550795" y="4497006"/>
            <a:ext cx="9161621" cy="1304183"/>
          </a:xfrm>
          <a:prstGeom prst="rect">
            <a:avLst/>
          </a:prstGeom>
          <a:solidFill>
            <a:schemeClr val="tx2">
              <a:lumMod val="60000"/>
              <a:lumOff val="40000"/>
              <a:alpha val="21176"/>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orbel" panose="020B0503020204020204"/>
              <a:ea typeface="+mn-ea"/>
              <a:cs typeface="+mn-cs"/>
            </a:endParaRPr>
          </a:p>
        </p:txBody>
      </p:sp>
      <p:sp>
        <p:nvSpPr>
          <p:cNvPr id="11" name="Rectangle 10">
            <a:extLst>
              <a:ext uri="{FF2B5EF4-FFF2-40B4-BE49-F238E27FC236}">
                <a16:creationId xmlns:a16="http://schemas.microsoft.com/office/drawing/2014/main" id="{2B59DA54-20A4-589B-673D-45B05B3BE358}"/>
              </a:ext>
            </a:extLst>
          </p:cNvPr>
          <p:cNvSpPr/>
          <p:nvPr/>
        </p:nvSpPr>
        <p:spPr>
          <a:xfrm>
            <a:off x="2557939" y="3116435"/>
            <a:ext cx="9161621" cy="1304183"/>
          </a:xfrm>
          <a:prstGeom prst="rect">
            <a:avLst/>
          </a:prstGeom>
          <a:solidFill>
            <a:srgbClr val="00A3E0">
              <a:alpha val="21176"/>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orbel" panose="020B0503020204020204"/>
              <a:ea typeface="+mn-ea"/>
              <a:cs typeface="+mn-cs"/>
            </a:endParaRPr>
          </a:p>
        </p:txBody>
      </p:sp>
      <p:sp>
        <p:nvSpPr>
          <p:cNvPr id="10" name="Rectangle 9">
            <a:extLst>
              <a:ext uri="{FF2B5EF4-FFF2-40B4-BE49-F238E27FC236}">
                <a16:creationId xmlns:a16="http://schemas.microsoft.com/office/drawing/2014/main" id="{54A2A203-8DB8-7206-3C36-7BDAE34E7DB8}"/>
              </a:ext>
            </a:extLst>
          </p:cNvPr>
          <p:cNvSpPr/>
          <p:nvPr/>
        </p:nvSpPr>
        <p:spPr>
          <a:xfrm>
            <a:off x="2441258" y="1714500"/>
            <a:ext cx="9278302" cy="1304184"/>
          </a:xfrm>
          <a:prstGeom prst="rect">
            <a:avLst/>
          </a:prstGeom>
          <a:solidFill>
            <a:srgbClr val="F3F7D5">
              <a:alpha val="50196"/>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orbel" panose="020B0503020204020204"/>
              <a:ea typeface="+mn-ea"/>
              <a:cs typeface="+mn-cs"/>
            </a:endParaRPr>
          </a:p>
        </p:txBody>
      </p:sp>
      <p:sp>
        <p:nvSpPr>
          <p:cNvPr id="2" name="Title 1">
            <a:extLst>
              <a:ext uri="{FF2B5EF4-FFF2-40B4-BE49-F238E27FC236}">
                <a16:creationId xmlns:a16="http://schemas.microsoft.com/office/drawing/2014/main" id="{CD77039D-07F9-7E3E-E17E-C66A7B110A74}"/>
              </a:ext>
            </a:extLst>
          </p:cNvPr>
          <p:cNvSpPr>
            <a:spLocks noGrp="1"/>
          </p:cNvSpPr>
          <p:nvPr>
            <p:ph type="title"/>
          </p:nvPr>
        </p:nvSpPr>
        <p:spPr/>
        <p:txBody>
          <a:bodyPr/>
          <a:lstStyle/>
          <a:p>
            <a:r>
              <a:rPr lang="en-US" dirty="0"/>
              <a:t>WHAT TO CONSIDER WHEN ACTIVELY LISTENING</a:t>
            </a:r>
          </a:p>
        </p:txBody>
      </p:sp>
      <p:sp>
        <p:nvSpPr>
          <p:cNvPr id="3" name="TextBox 8">
            <a:extLst>
              <a:ext uri="{FF2B5EF4-FFF2-40B4-BE49-F238E27FC236}">
                <a16:creationId xmlns:a16="http://schemas.microsoft.com/office/drawing/2014/main" id="{11E5693C-744B-774F-8EA2-3B93BDD8CD70}"/>
              </a:ext>
            </a:extLst>
          </p:cNvPr>
          <p:cNvSpPr txBox="1">
            <a:spLocks noChangeArrowheads="1"/>
          </p:cNvSpPr>
          <p:nvPr/>
        </p:nvSpPr>
        <p:spPr bwMode="auto">
          <a:xfrm>
            <a:off x="4583430" y="1826050"/>
            <a:ext cx="7532370" cy="1192634"/>
          </a:xfrm>
          <a:prstGeom prst="rect">
            <a:avLst/>
          </a:prstGeom>
          <a:noFill/>
          <a:ln w="9525">
            <a:noFill/>
            <a:miter lim="800000"/>
            <a:headEnd/>
            <a:tailEnd/>
          </a:ln>
        </p:spPr>
        <p:txBody>
          <a:bodyPr wrap="square">
            <a:spAutoFit/>
          </a:bodyPr>
          <a:lstStyle/>
          <a:p>
            <a:pPr marL="0" marR="0" lvl="2" indent="0" algn="l" defTabSz="457200" rtl="0" eaLnBrk="1" fontAlgn="auto" latinLnBrk="0" hangingPunct="1">
              <a:lnSpc>
                <a:spcPct val="100000"/>
              </a:lnSpc>
              <a:spcBef>
                <a:spcPts val="300"/>
              </a:spcBef>
              <a:spcAft>
                <a:spcPts val="0"/>
              </a:spcAft>
              <a:buClr>
                <a:srgbClr val="BBE0E3"/>
              </a:buClr>
              <a:buSzTx/>
              <a:buFontTx/>
              <a:buNone/>
              <a:tabLst/>
              <a:defRPr/>
            </a:pPr>
            <a:r>
              <a:rPr kumimoji="0" lang="en-US" alt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What sort of words are chosen?</a:t>
            </a:r>
          </a:p>
          <a:p>
            <a:pPr marL="0" marR="0" lvl="2" indent="0" algn="l" defTabSz="457200" rtl="0" eaLnBrk="1" fontAlgn="auto" latinLnBrk="0" hangingPunct="1">
              <a:lnSpc>
                <a:spcPct val="100000"/>
              </a:lnSpc>
              <a:spcBef>
                <a:spcPts val="300"/>
              </a:spcBef>
              <a:spcAft>
                <a:spcPts val="0"/>
              </a:spcAft>
              <a:buClr>
                <a:srgbClr val="BBE0E3"/>
              </a:buClr>
              <a:buSzTx/>
              <a:buFontTx/>
              <a:buNone/>
              <a:tabLst/>
              <a:defRPr/>
            </a:pPr>
            <a:r>
              <a:rPr kumimoji="0" lang="en-US" alt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What data has been used?</a:t>
            </a:r>
          </a:p>
          <a:p>
            <a:pPr marL="0" marR="0" lvl="2" indent="0" algn="l" defTabSz="457200" rtl="0" eaLnBrk="1" fontAlgn="auto" latinLnBrk="0" hangingPunct="1">
              <a:lnSpc>
                <a:spcPct val="100000"/>
              </a:lnSpc>
              <a:spcBef>
                <a:spcPts val="300"/>
              </a:spcBef>
              <a:spcAft>
                <a:spcPts val="0"/>
              </a:spcAft>
              <a:buClr>
                <a:srgbClr val="BBE0E3"/>
              </a:buClr>
              <a:buSzTx/>
              <a:buFontTx/>
              <a:buNone/>
              <a:tabLst/>
              <a:defRPr/>
            </a:pPr>
            <a:r>
              <a:rPr kumimoji="0" lang="en-US" alt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What logic and analyses have been applied?</a:t>
            </a:r>
          </a:p>
          <a:p>
            <a:pPr marL="0" marR="0" lvl="2" indent="0" algn="l" defTabSz="457200" rtl="0" eaLnBrk="1" fontAlgn="auto" latinLnBrk="0" hangingPunct="1">
              <a:lnSpc>
                <a:spcPct val="100000"/>
              </a:lnSpc>
              <a:spcBef>
                <a:spcPts val="300"/>
              </a:spcBef>
              <a:spcAft>
                <a:spcPts val="0"/>
              </a:spcAft>
              <a:buClr>
                <a:srgbClr val="BBE0E3"/>
              </a:buClr>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What judgments have been passed, and what opinions have been formed?</a:t>
            </a:r>
          </a:p>
        </p:txBody>
      </p:sp>
      <p:sp>
        <p:nvSpPr>
          <p:cNvPr id="4" name="TextBox 9">
            <a:extLst>
              <a:ext uri="{FF2B5EF4-FFF2-40B4-BE49-F238E27FC236}">
                <a16:creationId xmlns:a16="http://schemas.microsoft.com/office/drawing/2014/main" id="{2BD6510C-A154-23BA-DE3B-8D2F9847F591}"/>
              </a:ext>
            </a:extLst>
          </p:cNvPr>
          <p:cNvSpPr txBox="1">
            <a:spLocks noChangeArrowheads="1"/>
          </p:cNvSpPr>
          <p:nvPr/>
        </p:nvSpPr>
        <p:spPr bwMode="auto">
          <a:xfrm>
            <a:off x="4583430" y="3306347"/>
            <a:ext cx="7136130" cy="907941"/>
          </a:xfrm>
          <a:prstGeom prst="rect">
            <a:avLst/>
          </a:prstGeom>
          <a:noFill/>
          <a:ln w="9525">
            <a:noFill/>
            <a:miter lim="800000"/>
            <a:headEnd/>
            <a:tailEnd/>
          </a:ln>
        </p:spPr>
        <p:txBody>
          <a:bodyPr wrap="square">
            <a:spAutoFit/>
          </a:bodyPr>
          <a:lstStyle/>
          <a:p>
            <a:pPr marL="3175" marR="0" lvl="2" indent="0" algn="l" defTabSz="457200" rtl="0" eaLnBrk="1" fontAlgn="auto" latinLnBrk="0" hangingPunct="1">
              <a:lnSpc>
                <a:spcPct val="100000"/>
              </a:lnSpc>
              <a:spcBef>
                <a:spcPts val="300"/>
              </a:spcBef>
              <a:spcAft>
                <a:spcPts val="0"/>
              </a:spcAft>
              <a:buClr>
                <a:srgbClr val="BBE0E3"/>
              </a:buClr>
              <a:buSzTx/>
              <a:buFontTx/>
              <a:buNone/>
              <a:tabLst/>
              <a:defRPr/>
            </a:pPr>
            <a:r>
              <a:rPr kumimoji="0" lang="en-US" alt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How are they feeling right now?</a:t>
            </a:r>
          </a:p>
          <a:p>
            <a:pPr marL="3175" marR="0" lvl="2" indent="0" algn="l" defTabSz="457200" rtl="0" eaLnBrk="1" fontAlgn="auto" latinLnBrk="0" hangingPunct="1">
              <a:lnSpc>
                <a:spcPct val="100000"/>
              </a:lnSpc>
              <a:spcBef>
                <a:spcPts val="300"/>
              </a:spcBef>
              <a:spcAft>
                <a:spcPts val="0"/>
              </a:spcAft>
              <a:buClr>
                <a:srgbClr val="BBE0E3"/>
              </a:buClr>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How did they feel at the time if they’re relaying a past moment?</a:t>
            </a:r>
          </a:p>
          <a:p>
            <a:pPr marL="3175" marR="0" lvl="2" indent="0" algn="l" defTabSz="457200" rtl="0" eaLnBrk="1" fontAlgn="auto" latinLnBrk="0" hangingPunct="1">
              <a:lnSpc>
                <a:spcPct val="100000"/>
              </a:lnSpc>
              <a:spcBef>
                <a:spcPts val="300"/>
              </a:spcBef>
              <a:spcAft>
                <a:spcPts val="0"/>
              </a:spcAft>
              <a:buClr>
                <a:srgbClr val="BBE0E3"/>
              </a:buClr>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How will they feel based on this moment going forward?</a:t>
            </a:r>
          </a:p>
        </p:txBody>
      </p:sp>
      <p:sp>
        <p:nvSpPr>
          <p:cNvPr id="5" name="TextBox 10">
            <a:extLst>
              <a:ext uri="{FF2B5EF4-FFF2-40B4-BE49-F238E27FC236}">
                <a16:creationId xmlns:a16="http://schemas.microsoft.com/office/drawing/2014/main" id="{52650923-BFDF-52D5-BE1F-37AD6619EEFD}"/>
              </a:ext>
            </a:extLst>
          </p:cNvPr>
          <p:cNvSpPr txBox="1">
            <a:spLocks noChangeArrowheads="1"/>
          </p:cNvSpPr>
          <p:nvPr/>
        </p:nvSpPr>
        <p:spPr bwMode="auto">
          <a:xfrm>
            <a:off x="4583430" y="4591962"/>
            <a:ext cx="5227320" cy="907941"/>
          </a:xfrm>
          <a:prstGeom prst="rect">
            <a:avLst/>
          </a:prstGeom>
          <a:noFill/>
          <a:ln w="9525">
            <a:noFill/>
            <a:miter lim="800000"/>
            <a:headEnd/>
            <a:tailEnd/>
          </a:ln>
        </p:spPr>
        <p:txBody>
          <a:bodyPr wrap="square">
            <a:spAutoFit/>
          </a:bodyPr>
          <a:lstStyle/>
          <a:p>
            <a:pPr marL="3175" marR="0" lvl="2" indent="0" algn="l" defTabSz="457200" rtl="0" eaLnBrk="1" fontAlgn="auto" latinLnBrk="0" hangingPunct="1">
              <a:lnSpc>
                <a:spcPct val="100000"/>
              </a:lnSpc>
              <a:spcBef>
                <a:spcPts val="300"/>
              </a:spcBef>
              <a:spcAft>
                <a:spcPts val="0"/>
              </a:spcAft>
              <a:buClr>
                <a:srgbClr val="BBE0E3"/>
              </a:buClr>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What do they intend to do about what they’re sharing?</a:t>
            </a:r>
          </a:p>
          <a:p>
            <a:pPr marL="3175" marR="0" lvl="2" indent="0" algn="l" defTabSz="457200" rtl="0" eaLnBrk="1" fontAlgn="auto" latinLnBrk="0" hangingPunct="1">
              <a:lnSpc>
                <a:spcPct val="100000"/>
              </a:lnSpc>
              <a:spcBef>
                <a:spcPts val="300"/>
              </a:spcBef>
              <a:spcAft>
                <a:spcPts val="0"/>
              </a:spcAft>
              <a:buClr>
                <a:srgbClr val="BBE0E3"/>
              </a:buClr>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What is their level of commitment to any potential action?</a:t>
            </a:r>
          </a:p>
          <a:p>
            <a:pPr marL="3175" marR="0" lvl="2" indent="0" algn="l" defTabSz="457200" rtl="0" eaLnBrk="1" fontAlgn="auto" latinLnBrk="0" hangingPunct="1">
              <a:lnSpc>
                <a:spcPct val="100000"/>
              </a:lnSpc>
              <a:spcBef>
                <a:spcPts val="300"/>
              </a:spcBef>
              <a:spcAft>
                <a:spcPts val="0"/>
              </a:spcAft>
              <a:buClr>
                <a:srgbClr val="BBE0E3"/>
              </a:buClr>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How are they going to communicate their intentions?</a:t>
            </a:r>
          </a:p>
        </p:txBody>
      </p:sp>
      <p:graphicFrame>
        <p:nvGraphicFramePr>
          <p:cNvPr id="6" name="Diagram 5">
            <a:extLst>
              <a:ext uri="{FF2B5EF4-FFF2-40B4-BE49-F238E27FC236}">
                <a16:creationId xmlns:a16="http://schemas.microsoft.com/office/drawing/2014/main" id="{3A43F1DB-83FC-65AB-44D0-47A1CCE751AC}"/>
              </a:ext>
            </a:extLst>
          </p:cNvPr>
          <p:cNvGraphicFramePr/>
          <p:nvPr/>
        </p:nvGraphicFramePr>
        <p:xfrm>
          <a:off x="426720" y="1643062"/>
          <a:ext cx="3973830" cy="423451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extBox 6">
            <a:extLst>
              <a:ext uri="{FF2B5EF4-FFF2-40B4-BE49-F238E27FC236}">
                <a16:creationId xmlns:a16="http://schemas.microsoft.com/office/drawing/2014/main" id="{3FE1150B-AFD8-6D37-F9B7-2CCEBD1FB592}"/>
              </a:ext>
            </a:extLst>
          </p:cNvPr>
          <p:cNvSpPr txBox="1"/>
          <p:nvPr/>
        </p:nvSpPr>
        <p:spPr>
          <a:xfrm>
            <a:off x="1975485" y="2460674"/>
            <a:ext cx="2000250"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Corbel" panose="020B0503020204020204"/>
                <a:ea typeface="+mn-ea"/>
                <a:cs typeface="+mn-cs"/>
              </a:rPr>
              <a:t>Logic</a:t>
            </a:r>
          </a:p>
        </p:txBody>
      </p:sp>
      <p:sp>
        <p:nvSpPr>
          <p:cNvPr id="8" name="TextBox 7">
            <a:extLst>
              <a:ext uri="{FF2B5EF4-FFF2-40B4-BE49-F238E27FC236}">
                <a16:creationId xmlns:a16="http://schemas.microsoft.com/office/drawing/2014/main" id="{35C5BFDA-93F7-A24B-48A2-D2FA167648A1}"/>
              </a:ext>
            </a:extLst>
          </p:cNvPr>
          <p:cNvSpPr txBox="1"/>
          <p:nvPr/>
        </p:nvSpPr>
        <p:spPr>
          <a:xfrm>
            <a:off x="1285876" y="3529486"/>
            <a:ext cx="2243138"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Corbel" panose="020B0503020204020204"/>
                <a:ea typeface="+mn-ea"/>
                <a:cs typeface="+mn-cs"/>
              </a:rPr>
              <a:t>Emotion</a:t>
            </a:r>
          </a:p>
        </p:txBody>
      </p:sp>
      <p:sp>
        <p:nvSpPr>
          <p:cNvPr id="9" name="TextBox 8">
            <a:extLst>
              <a:ext uri="{FF2B5EF4-FFF2-40B4-BE49-F238E27FC236}">
                <a16:creationId xmlns:a16="http://schemas.microsoft.com/office/drawing/2014/main" id="{D84EFD3B-4D35-082A-BAF8-8E8F2607FDDA}"/>
              </a:ext>
            </a:extLst>
          </p:cNvPr>
          <p:cNvSpPr txBox="1"/>
          <p:nvPr/>
        </p:nvSpPr>
        <p:spPr>
          <a:xfrm>
            <a:off x="609600" y="4984105"/>
            <a:ext cx="3562350"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Corbel" panose="020B0503020204020204"/>
                <a:ea typeface="+mn-ea"/>
                <a:cs typeface="+mn-cs"/>
              </a:rPr>
              <a:t>Intention</a:t>
            </a:r>
          </a:p>
        </p:txBody>
      </p:sp>
    </p:spTree>
    <p:extLst>
      <p:ext uri="{BB962C8B-B14F-4D97-AF65-F5344CB8AC3E}">
        <p14:creationId xmlns:p14="http://schemas.microsoft.com/office/powerpoint/2010/main" val="364471733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C25012-FB41-700B-3E8B-3C1920B6E7AD}"/>
              </a:ext>
            </a:extLst>
          </p:cNvPr>
          <p:cNvSpPr>
            <a:spLocks noGrp="1"/>
          </p:cNvSpPr>
          <p:nvPr>
            <p:ph type="title"/>
          </p:nvPr>
        </p:nvSpPr>
        <p:spPr/>
        <p:txBody>
          <a:bodyPr/>
          <a:lstStyle/>
          <a:p>
            <a:r>
              <a:rPr lang="en-US" dirty="0"/>
              <a:t>USE SELECTIVE SILENCE</a:t>
            </a:r>
          </a:p>
        </p:txBody>
      </p:sp>
      <p:pic>
        <p:nvPicPr>
          <p:cNvPr id="5" name="Picture 4" descr="Icon&#10;&#10;Description automatically generated">
            <a:extLst>
              <a:ext uri="{FF2B5EF4-FFF2-40B4-BE49-F238E27FC236}">
                <a16:creationId xmlns:a16="http://schemas.microsoft.com/office/drawing/2014/main" id="{5AAC0186-33C0-A894-42DE-742046B7BBD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7427" y="1691002"/>
            <a:ext cx="3846325" cy="4198362"/>
          </a:xfrm>
          <a:prstGeom prst="rect">
            <a:avLst/>
          </a:prstGeom>
        </p:spPr>
      </p:pic>
      <p:sp>
        <p:nvSpPr>
          <p:cNvPr id="6" name="Content Placeholder 6">
            <a:extLst>
              <a:ext uri="{FF2B5EF4-FFF2-40B4-BE49-F238E27FC236}">
                <a16:creationId xmlns:a16="http://schemas.microsoft.com/office/drawing/2014/main" id="{5BF5B4E4-B170-28F8-9A10-B7A5592EABE8}"/>
              </a:ext>
            </a:extLst>
          </p:cNvPr>
          <p:cNvSpPr txBox="1">
            <a:spLocks/>
          </p:cNvSpPr>
          <p:nvPr/>
        </p:nvSpPr>
        <p:spPr>
          <a:xfrm>
            <a:off x="4453752" y="2178480"/>
            <a:ext cx="7361198" cy="3710884"/>
          </a:xfrm>
          <a:prstGeom prst="rect">
            <a:avLst/>
          </a:prstGeom>
        </p:spPr>
        <p:txBody>
          <a:bodyPr>
            <a:normAutofit/>
          </a:bodyPr>
          <a:lstStyle>
            <a:lvl1pPr marL="342900" indent="-342900" algn="l" defTabSz="457200" rtl="0" eaLnBrk="1" latinLnBrk="0" hangingPunct="1">
              <a:spcBef>
                <a:spcPct val="20000"/>
              </a:spcBef>
              <a:buClr>
                <a:schemeClr val="accent3"/>
              </a:buClr>
              <a:buFont typeface="Arial"/>
              <a:buChar char="•"/>
              <a:defRPr sz="2400" kern="1200">
                <a:solidFill>
                  <a:schemeClr val="tx1"/>
                </a:solidFill>
                <a:latin typeface="Calibri" panose="020F0502020204030204" pitchFamily="34" charset="0"/>
                <a:ea typeface="+mn-ea"/>
                <a:cs typeface="Calibri" panose="020F0502020204030204" pitchFamily="34" charset="0"/>
              </a:defRPr>
            </a:lvl1pPr>
            <a:lvl2pPr marL="742950" indent="-285750" algn="l" defTabSz="457200" rtl="0" eaLnBrk="1" latinLnBrk="0" hangingPunct="1">
              <a:spcBef>
                <a:spcPct val="20000"/>
              </a:spcBef>
              <a:buClr>
                <a:schemeClr val="accent3"/>
              </a:buClr>
              <a:buFont typeface="Arial"/>
              <a:buChar char="–"/>
              <a:defRPr sz="2000" kern="1200">
                <a:solidFill>
                  <a:schemeClr val="tx1"/>
                </a:solidFill>
                <a:latin typeface="Calibri" panose="020F0502020204030204" pitchFamily="34" charset="0"/>
                <a:ea typeface="+mn-ea"/>
                <a:cs typeface="Calibri" panose="020F0502020204030204" pitchFamily="34" charset="0"/>
              </a:defRPr>
            </a:lvl2pPr>
            <a:lvl3pPr marL="1143000" indent="-228600" algn="l" defTabSz="457200" rtl="0" eaLnBrk="1" latinLnBrk="0" hangingPunct="1">
              <a:spcBef>
                <a:spcPct val="20000"/>
              </a:spcBef>
              <a:buClr>
                <a:schemeClr val="accent3"/>
              </a:buClr>
              <a:buFont typeface="Arial"/>
              <a:buChar char="•"/>
              <a:defRPr sz="1800" kern="1200">
                <a:solidFill>
                  <a:schemeClr val="tx1"/>
                </a:solidFill>
                <a:latin typeface="Calibri" panose="020F0502020204030204" pitchFamily="34" charset="0"/>
                <a:ea typeface="+mn-ea"/>
                <a:cs typeface="Calibri" panose="020F0502020204030204" pitchFamily="34" charset="0"/>
              </a:defRPr>
            </a:lvl3pPr>
            <a:lvl4pPr marL="1600200" indent="-228600" algn="l" defTabSz="457200" rtl="0" eaLnBrk="1" latinLnBrk="0" hangingPunct="1">
              <a:spcBef>
                <a:spcPct val="20000"/>
              </a:spcBef>
              <a:buClr>
                <a:schemeClr val="accent3"/>
              </a:buClr>
              <a:buFont typeface="Arial"/>
              <a:buChar char="–"/>
              <a:defRPr sz="1600" kern="1200">
                <a:solidFill>
                  <a:schemeClr val="tx1"/>
                </a:solidFill>
                <a:latin typeface="Calibri" panose="020F0502020204030204" pitchFamily="34" charset="0"/>
                <a:ea typeface="+mn-ea"/>
                <a:cs typeface="Calibri" panose="020F0502020204030204" pitchFamily="34" charset="0"/>
              </a:defRPr>
            </a:lvl4pPr>
            <a:lvl5pPr marL="2057400" indent="-228600" algn="l" defTabSz="457200" rtl="0" eaLnBrk="1" latinLnBrk="0" hangingPunct="1">
              <a:spcBef>
                <a:spcPct val="20000"/>
              </a:spcBef>
              <a:buClr>
                <a:schemeClr val="accent3"/>
              </a:buClr>
              <a:buFont typeface="Arial"/>
              <a:buChar char="»"/>
              <a:defRPr sz="1400" kern="1200">
                <a:solidFill>
                  <a:schemeClr val="tx1"/>
                </a:solidFill>
                <a:latin typeface="Calibri" panose="020F0502020204030204" pitchFamily="34" charset="0"/>
                <a:ea typeface="+mn-ea"/>
                <a:cs typeface="Calibri" panose="020F050202020403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
                <a:srgbClr val="C1D72E"/>
              </a:buClr>
              <a:buSzTx/>
              <a:buFont typeface="Arial"/>
              <a:buNone/>
              <a:tabLst/>
              <a:defRPr/>
            </a:pPr>
            <a:r>
              <a:rPr kumimoji="0" lang="en-US" sz="2400" b="1" i="0" u="none" strike="noStrike" kern="1200" cap="none" spc="0" normalizeH="0" baseline="0" noProof="0" dirty="0">
                <a:ln>
                  <a:noFill/>
                </a:ln>
                <a:solidFill>
                  <a:srgbClr val="000000"/>
                </a:solidFill>
                <a:effectLst/>
                <a:uLnTx/>
                <a:uFillTx/>
                <a:latin typeface="Corbel" panose="020B0503020204020204" pitchFamily="34" charset="0"/>
                <a:ea typeface="+mn-ea"/>
                <a:cs typeface="Calibri" panose="020F0502020204030204" pitchFamily="34" charset="0"/>
              </a:rPr>
              <a:t>Silence can be used to encourage disclosure:</a:t>
            </a:r>
          </a:p>
          <a:p>
            <a:pPr marL="342900" marR="0" lvl="0" indent="-342900" algn="l" defTabSz="457200" rtl="0" eaLnBrk="1" fontAlgn="auto" latinLnBrk="0" hangingPunct="1">
              <a:lnSpc>
                <a:spcPct val="100000"/>
              </a:lnSpc>
              <a:spcBef>
                <a:spcPct val="20000"/>
              </a:spcBef>
              <a:spcAft>
                <a:spcPts val="0"/>
              </a:spcAft>
              <a:buClr>
                <a:srgbClr val="C1D72E"/>
              </a:buClr>
              <a:buSzTx/>
              <a:buFont typeface="Arial"/>
              <a:buChar char="•"/>
              <a:tabLst/>
              <a:defRPr/>
            </a:pPr>
            <a:r>
              <a:rPr kumimoji="0" lang="en-US" alt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An HCP’s first response may be guarded or incomplete.</a:t>
            </a:r>
          </a:p>
          <a:p>
            <a:pPr marL="342900" marR="0" lvl="0" indent="-342900" algn="l" defTabSz="457200" rtl="0" eaLnBrk="1" fontAlgn="auto" latinLnBrk="0" hangingPunct="1">
              <a:lnSpc>
                <a:spcPct val="100000"/>
              </a:lnSpc>
              <a:spcBef>
                <a:spcPct val="20000"/>
              </a:spcBef>
              <a:spcAft>
                <a:spcPts val="0"/>
              </a:spcAft>
              <a:buClr>
                <a:srgbClr val="C1D72E"/>
              </a:buClr>
              <a:buSzTx/>
              <a:buFont typeface="Arial"/>
              <a:buChar char="•"/>
              <a:tabLst/>
              <a:defRPr/>
            </a:pPr>
            <a:r>
              <a:rPr kumimoji="0" lang="en-US" alt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Silence (to listen or think) on your part can encourage further disclosure and a more honest response.</a:t>
            </a:r>
          </a:p>
          <a:p>
            <a:pPr marL="342900" marR="0" lvl="0" indent="-342900" algn="l" defTabSz="457200" rtl="0" eaLnBrk="1" fontAlgn="auto" latinLnBrk="0" hangingPunct="1">
              <a:lnSpc>
                <a:spcPct val="100000"/>
              </a:lnSpc>
              <a:spcBef>
                <a:spcPct val="20000"/>
              </a:spcBef>
              <a:spcAft>
                <a:spcPts val="0"/>
              </a:spcAft>
              <a:buClr>
                <a:srgbClr val="C1D72E"/>
              </a:buClr>
              <a:buSzTx/>
              <a:buFont typeface="Arial"/>
              <a:buChar char="•"/>
              <a:tabLst/>
              <a:defRPr/>
            </a:pPr>
            <a:r>
              <a:rPr kumimoji="0" lang="en-US" alt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Use silence effectively when you feel the HCP is holding back.</a:t>
            </a:r>
          </a:p>
        </p:txBody>
      </p:sp>
    </p:spTree>
    <p:extLst>
      <p:ext uri="{BB962C8B-B14F-4D97-AF65-F5344CB8AC3E}">
        <p14:creationId xmlns:p14="http://schemas.microsoft.com/office/powerpoint/2010/main" val="310136307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US" dirty="0"/>
              <a:t>CLINICAL CULTIVATOR</a:t>
            </a:r>
          </a:p>
        </p:txBody>
      </p:sp>
    </p:spTree>
    <p:custDataLst>
      <p:tags r:id="rId1"/>
    </p:custDataLst>
    <p:extLst>
      <p:ext uri="{BB962C8B-B14F-4D97-AF65-F5344CB8AC3E}">
        <p14:creationId xmlns:p14="http://schemas.microsoft.com/office/powerpoint/2010/main" val="124730240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B4276E-67B5-264F-35D6-E594C20765BA}"/>
              </a:ext>
            </a:extLst>
          </p:cNvPr>
          <p:cNvSpPr>
            <a:spLocks noGrp="1"/>
          </p:cNvSpPr>
          <p:nvPr>
            <p:ph type="title"/>
          </p:nvPr>
        </p:nvSpPr>
        <p:spPr/>
        <p:txBody>
          <a:bodyPr/>
          <a:lstStyle/>
          <a:p>
            <a:r>
              <a:rPr lang="en-US" dirty="0"/>
              <a:t>WHEN ASKING QUESTIONS</a:t>
            </a:r>
          </a:p>
        </p:txBody>
      </p:sp>
      <p:sp>
        <p:nvSpPr>
          <p:cNvPr id="4" name="Oval Callout 3">
            <a:extLst>
              <a:ext uri="{FF2B5EF4-FFF2-40B4-BE49-F238E27FC236}">
                <a16:creationId xmlns:a16="http://schemas.microsoft.com/office/drawing/2014/main" id="{9E7AD774-27D0-01CB-FBB1-87B21D184685}"/>
              </a:ext>
            </a:extLst>
          </p:cNvPr>
          <p:cNvSpPr/>
          <p:nvPr/>
        </p:nvSpPr>
        <p:spPr>
          <a:xfrm>
            <a:off x="609600" y="1982681"/>
            <a:ext cx="2988526" cy="2892638"/>
          </a:xfrm>
          <a:prstGeom prst="wedgeEllipseCallout">
            <a:avLst>
              <a:gd name="adj1" fmla="val -47571"/>
              <a:gd name="adj2" fmla="val 53108"/>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orbel" panose="020B0503020204020204"/>
              <a:ea typeface="+mn-ea"/>
              <a:cs typeface="+mn-cs"/>
            </a:endParaRPr>
          </a:p>
        </p:txBody>
      </p:sp>
      <p:sp>
        <p:nvSpPr>
          <p:cNvPr id="5" name="TextBox 4">
            <a:extLst>
              <a:ext uri="{FF2B5EF4-FFF2-40B4-BE49-F238E27FC236}">
                <a16:creationId xmlns:a16="http://schemas.microsoft.com/office/drawing/2014/main" id="{5604DF12-52AF-0409-304B-7AE9DB0FE752}"/>
              </a:ext>
            </a:extLst>
          </p:cNvPr>
          <p:cNvSpPr txBox="1"/>
          <p:nvPr/>
        </p:nvSpPr>
        <p:spPr>
          <a:xfrm>
            <a:off x="639336" y="1843950"/>
            <a:ext cx="2988526" cy="317009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0" b="1" i="0" u="none" strike="noStrike" kern="1200" cap="none" spc="0" normalizeH="0" baseline="0" noProof="0" dirty="0">
                <a:ln>
                  <a:noFill/>
                </a:ln>
                <a:solidFill>
                  <a:srgbClr val="FFFFFF"/>
                </a:solidFill>
                <a:effectLst/>
                <a:uLnTx/>
                <a:uFillTx/>
                <a:latin typeface="Corbel" panose="020B0503020204020204"/>
                <a:ea typeface="+mn-ea"/>
                <a:cs typeface="+mn-cs"/>
              </a:rPr>
              <a:t>?</a:t>
            </a:r>
          </a:p>
        </p:txBody>
      </p:sp>
      <p:sp>
        <p:nvSpPr>
          <p:cNvPr id="6" name="Content Placeholder 6">
            <a:extLst>
              <a:ext uri="{FF2B5EF4-FFF2-40B4-BE49-F238E27FC236}">
                <a16:creationId xmlns:a16="http://schemas.microsoft.com/office/drawing/2014/main" id="{1A3F68BF-F73C-93CC-F65E-4C910A8560E3}"/>
              </a:ext>
            </a:extLst>
          </p:cNvPr>
          <p:cNvSpPr txBox="1">
            <a:spLocks/>
          </p:cNvSpPr>
          <p:nvPr/>
        </p:nvSpPr>
        <p:spPr>
          <a:xfrm>
            <a:off x="4141518" y="1982681"/>
            <a:ext cx="7738248" cy="3710884"/>
          </a:xfrm>
          <a:prstGeom prst="rect">
            <a:avLst/>
          </a:prstGeom>
        </p:spPr>
        <p:txBody>
          <a:bodyPr>
            <a:normAutofit/>
          </a:bodyPr>
          <a:lstStyle>
            <a:lvl1pPr marL="342900" indent="-342900" algn="l" defTabSz="457200" rtl="0" eaLnBrk="1" latinLnBrk="0" hangingPunct="1">
              <a:spcBef>
                <a:spcPct val="20000"/>
              </a:spcBef>
              <a:buClr>
                <a:schemeClr val="accent3"/>
              </a:buClr>
              <a:buFont typeface="Arial"/>
              <a:buChar char="•"/>
              <a:defRPr sz="2400" kern="1200">
                <a:solidFill>
                  <a:schemeClr val="tx1"/>
                </a:solidFill>
                <a:latin typeface="Calibri" panose="020F0502020204030204" pitchFamily="34" charset="0"/>
                <a:ea typeface="+mn-ea"/>
                <a:cs typeface="Calibri" panose="020F0502020204030204" pitchFamily="34" charset="0"/>
              </a:defRPr>
            </a:lvl1pPr>
            <a:lvl2pPr marL="742950" indent="-285750" algn="l" defTabSz="457200" rtl="0" eaLnBrk="1" latinLnBrk="0" hangingPunct="1">
              <a:spcBef>
                <a:spcPct val="20000"/>
              </a:spcBef>
              <a:buClr>
                <a:schemeClr val="accent3"/>
              </a:buClr>
              <a:buFont typeface="Arial"/>
              <a:buChar char="–"/>
              <a:defRPr sz="2000" kern="1200">
                <a:solidFill>
                  <a:schemeClr val="tx1"/>
                </a:solidFill>
                <a:latin typeface="Calibri" panose="020F0502020204030204" pitchFamily="34" charset="0"/>
                <a:ea typeface="+mn-ea"/>
                <a:cs typeface="Calibri" panose="020F0502020204030204" pitchFamily="34" charset="0"/>
              </a:defRPr>
            </a:lvl2pPr>
            <a:lvl3pPr marL="1143000" indent="-228600" algn="l" defTabSz="457200" rtl="0" eaLnBrk="1" latinLnBrk="0" hangingPunct="1">
              <a:spcBef>
                <a:spcPct val="20000"/>
              </a:spcBef>
              <a:buClr>
                <a:schemeClr val="accent3"/>
              </a:buClr>
              <a:buFont typeface="Arial"/>
              <a:buChar char="•"/>
              <a:defRPr sz="1800" kern="1200">
                <a:solidFill>
                  <a:schemeClr val="tx1"/>
                </a:solidFill>
                <a:latin typeface="Calibri" panose="020F0502020204030204" pitchFamily="34" charset="0"/>
                <a:ea typeface="+mn-ea"/>
                <a:cs typeface="Calibri" panose="020F0502020204030204" pitchFamily="34" charset="0"/>
              </a:defRPr>
            </a:lvl3pPr>
            <a:lvl4pPr marL="1600200" indent="-228600" algn="l" defTabSz="457200" rtl="0" eaLnBrk="1" latinLnBrk="0" hangingPunct="1">
              <a:spcBef>
                <a:spcPct val="20000"/>
              </a:spcBef>
              <a:buClr>
                <a:schemeClr val="accent3"/>
              </a:buClr>
              <a:buFont typeface="Arial"/>
              <a:buChar char="–"/>
              <a:defRPr sz="1600" kern="1200">
                <a:solidFill>
                  <a:schemeClr val="tx1"/>
                </a:solidFill>
                <a:latin typeface="Calibri" panose="020F0502020204030204" pitchFamily="34" charset="0"/>
                <a:ea typeface="+mn-ea"/>
                <a:cs typeface="Calibri" panose="020F0502020204030204" pitchFamily="34" charset="0"/>
              </a:defRPr>
            </a:lvl4pPr>
            <a:lvl5pPr marL="2057400" indent="-228600" algn="l" defTabSz="457200" rtl="0" eaLnBrk="1" latinLnBrk="0" hangingPunct="1">
              <a:spcBef>
                <a:spcPct val="20000"/>
              </a:spcBef>
              <a:buClr>
                <a:schemeClr val="accent3"/>
              </a:buClr>
              <a:buFont typeface="Arial"/>
              <a:buChar char="»"/>
              <a:defRPr sz="1400" kern="1200">
                <a:solidFill>
                  <a:schemeClr val="tx1"/>
                </a:solidFill>
                <a:latin typeface="Calibri" panose="020F0502020204030204" pitchFamily="34" charset="0"/>
                <a:ea typeface="+mn-ea"/>
                <a:cs typeface="Calibri" panose="020F050202020403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
                <a:srgbClr val="C1D72E"/>
              </a:buClr>
              <a:buSzTx/>
              <a:buFont typeface="Arial"/>
              <a:buNone/>
              <a:tabLst/>
              <a:defRPr/>
            </a:pPr>
            <a:r>
              <a:rPr kumimoji="0" lang="en-US" sz="2400" b="1" i="0" u="none" strike="noStrike" kern="1200" cap="none" spc="0" normalizeH="0" baseline="0" noProof="0" dirty="0">
                <a:ln>
                  <a:noFill/>
                </a:ln>
                <a:solidFill>
                  <a:srgbClr val="000000"/>
                </a:solidFill>
                <a:effectLst/>
                <a:uLnTx/>
                <a:uFillTx/>
                <a:latin typeface="Corbel" panose="020B0503020204020204" pitchFamily="34" charset="0"/>
                <a:ea typeface="+mn-ea"/>
                <a:cs typeface="Calibri" panose="020F0502020204030204" pitchFamily="34" charset="0"/>
              </a:rPr>
              <a:t>Ask questions not only to gather information, but to also:</a:t>
            </a:r>
          </a:p>
          <a:p>
            <a:pPr marL="342900" marR="0" lvl="0" indent="-342900" algn="l" defTabSz="457200" rtl="0" eaLnBrk="1" fontAlgn="auto" latinLnBrk="0" hangingPunct="1">
              <a:lnSpc>
                <a:spcPct val="100000"/>
              </a:lnSpc>
              <a:spcBef>
                <a:spcPct val="20000"/>
              </a:spcBef>
              <a:spcAft>
                <a:spcPts val="0"/>
              </a:spcAft>
              <a:buClr>
                <a:srgbClr val="C1D72E"/>
              </a:buClr>
              <a:buSzTx/>
              <a:buFont typeface="Symbol" pitchFamily="2" charset="2"/>
              <a:buChar char=""/>
              <a:tabLst/>
              <a:defRPr/>
            </a:pP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Develop the HCP’s awareness.</a:t>
            </a:r>
          </a:p>
          <a:p>
            <a:pPr marL="342900" marR="0" lvl="0" indent="-342900" algn="l" defTabSz="457200" rtl="0" eaLnBrk="1" fontAlgn="auto" latinLnBrk="0" hangingPunct="1">
              <a:lnSpc>
                <a:spcPct val="100000"/>
              </a:lnSpc>
              <a:spcBef>
                <a:spcPct val="20000"/>
              </a:spcBef>
              <a:spcAft>
                <a:spcPts val="0"/>
              </a:spcAft>
              <a:buClr>
                <a:srgbClr val="C1D72E"/>
              </a:buClr>
              <a:buSzTx/>
              <a:buFont typeface="Symbol" pitchFamily="2" charset="2"/>
              <a:buChar char=""/>
              <a:tabLst/>
              <a:defRPr/>
            </a:pP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Sharpen the HCP’s focus.</a:t>
            </a:r>
          </a:p>
          <a:p>
            <a:pPr marL="342900" marR="0" lvl="0" indent="-342900" algn="l" defTabSz="457200" rtl="0" eaLnBrk="1" fontAlgn="auto" latinLnBrk="0" hangingPunct="1">
              <a:lnSpc>
                <a:spcPct val="100000"/>
              </a:lnSpc>
              <a:spcBef>
                <a:spcPct val="20000"/>
              </a:spcBef>
              <a:spcAft>
                <a:spcPts val="0"/>
              </a:spcAft>
              <a:buClr>
                <a:srgbClr val="C1D72E"/>
              </a:buClr>
              <a:buSzTx/>
              <a:buFont typeface="Symbol" pitchFamily="2" charset="2"/>
              <a:buChar char=""/>
              <a:tabLst/>
              <a:defRPr/>
            </a:pP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Stimulate the HCP’s sense of responsibility.</a:t>
            </a:r>
          </a:p>
          <a:p>
            <a:pPr marL="342900" marR="0" lvl="0" indent="-342900" algn="l" defTabSz="457200" rtl="0" eaLnBrk="1" fontAlgn="auto" latinLnBrk="0" hangingPunct="1">
              <a:lnSpc>
                <a:spcPct val="100000"/>
              </a:lnSpc>
              <a:spcBef>
                <a:spcPct val="20000"/>
              </a:spcBef>
              <a:spcAft>
                <a:spcPts val="0"/>
              </a:spcAft>
              <a:buClr>
                <a:srgbClr val="C1D72E"/>
              </a:buClr>
              <a:buSzTx/>
              <a:buFont typeface="Symbol" pitchFamily="2" charset="2"/>
              <a:buChar char=""/>
              <a:tabLst/>
              <a:defRPr/>
            </a:pP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Help the HCP find his or her own answers.</a:t>
            </a:r>
          </a:p>
          <a:p>
            <a:pPr marL="342900" marR="0" lvl="0" indent="-342900" algn="l" defTabSz="457200" rtl="0" eaLnBrk="1" fontAlgn="auto" latinLnBrk="0" hangingPunct="1">
              <a:lnSpc>
                <a:spcPct val="100000"/>
              </a:lnSpc>
              <a:spcBef>
                <a:spcPct val="20000"/>
              </a:spcBef>
              <a:spcAft>
                <a:spcPts val="0"/>
              </a:spcAft>
              <a:buClr>
                <a:srgbClr val="C1D72E"/>
              </a:buClr>
              <a:buSzTx/>
              <a:buFont typeface="Symbol" pitchFamily="2" charset="2"/>
              <a:buChar char=""/>
              <a:tabLst/>
              <a:defRPr/>
            </a:pP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Get the HCP to take ownership of the process.</a:t>
            </a:r>
            <a:endParaRPr kumimoji="0" lang="en-GB"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97624723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DACBDEC-3924-45CB-BE0B-9077F7C6EBF9}"/>
              </a:ext>
            </a:extLst>
          </p:cNvPr>
          <p:cNvSpPr>
            <a:spLocks noGrp="1"/>
          </p:cNvSpPr>
          <p:nvPr>
            <p:ph type="title"/>
          </p:nvPr>
        </p:nvSpPr>
        <p:spPr>
          <a:xfrm>
            <a:off x="508000" y="389745"/>
            <a:ext cx="4894317" cy="1214203"/>
          </a:xfrm>
        </p:spPr>
        <p:txBody>
          <a:bodyPr>
            <a:normAutofit/>
          </a:bodyPr>
          <a:lstStyle/>
          <a:p>
            <a:r>
              <a:rPr lang="en-US" dirty="0"/>
              <a:t>YOUR QUESTION TECHNIQUES</a:t>
            </a:r>
          </a:p>
        </p:txBody>
      </p:sp>
      <p:sp>
        <p:nvSpPr>
          <p:cNvPr id="9" name="Content Placeholder 6">
            <a:extLst>
              <a:ext uri="{FF2B5EF4-FFF2-40B4-BE49-F238E27FC236}">
                <a16:creationId xmlns:a16="http://schemas.microsoft.com/office/drawing/2014/main" id="{1551A69A-E039-C798-9171-2EB7BF58435E}"/>
              </a:ext>
            </a:extLst>
          </p:cNvPr>
          <p:cNvSpPr txBox="1">
            <a:spLocks/>
          </p:cNvSpPr>
          <p:nvPr/>
        </p:nvSpPr>
        <p:spPr>
          <a:xfrm>
            <a:off x="508001" y="1850974"/>
            <a:ext cx="3944729" cy="2542122"/>
          </a:xfrm>
          <a:prstGeom prst="rect">
            <a:avLst/>
          </a:prstGeom>
        </p:spPr>
        <p:txBody>
          <a:bodyPr>
            <a:normAutofit/>
          </a:bodyPr>
          <a:lstStyle>
            <a:lvl1pPr marL="342900" indent="-342900" algn="l" defTabSz="457200" rtl="0" eaLnBrk="1" latinLnBrk="0" hangingPunct="1">
              <a:spcBef>
                <a:spcPct val="20000"/>
              </a:spcBef>
              <a:buClr>
                <a:schemeClr val="accent3"/>
              </a:buClr>
              <a:buFont typeface="Arial"/>
              <a:buChar char="•"/>
              <a:defRPr sz="2400" kern="1200">
                <a:solidFill>
                  <a:schemeClr val="tx1"/>
                </a:solidFill>
                <a:latin typeface="Calibri" panose="020F0502020204030204" pitchFamily="34" charset="0"/>
                <a:ea typeface="+mn-ea"/>
                <a:cs typeface="Calibri" panose="020F0502020204030204" pitchFamily="34" charset="0"/>
              </a:defRPr>
            </a:lvl1pPr>
            <a:lvl2pPr marL="742950" indent="-285750" algn="l" defTabSz="457200" rtl="0" eaLnBrk="1" latinLnBrk="0" hangingPunct="1">
              <a:spcBef>
                <a:spcPct val="20000"/>
              </a:spcBef>
              <a:buClr>
                <a:schemeClr val="accent3"/>
              </a:buClr>
              <a:buFont typeface="Arial"/>
              <a:buChar char="–"/>
              <a:defRPr sz="2000" kern="1200">
                <a:solidFill>
                  <a:schemeClr val="tx1"/>
                </a:solidFill>
                <a:latin typeface="Calibri" panose="020F0502020204030204" pitchFamily="34" charset="0"/>
                <a:ea typeface="+mn-ea"/>
                <a:cs typeface="Calibri" panose="020F0502020204030204" pitchFamily="34" charset="0"/>
              </a:defRPr>
            </a:lvl2pPr>
            <a:lvl3pPr marL="1143000" indent="-228600" algn="l" defTabSz="457200" rtl="0" eaLnBrk="1" latinLnBrk="0" hangingPunct="1">
              <a:spcBef>
                <a:spcPct val="20000"/>
              </a:spcBef>
              <a:buClr>
                <a:schemeClr val="accent3"/>
              </a:buClr>
              <a:buFont typeface="Arial"/>
              <a:buChar char="•"/>
              <a:defRPr sz="1800" kern="1200">
                <a:solidFill>
                  <a:schemeClr val="tx1"/>
                </a:solidFill>
                <a:latin typeface="Calibri" panose="020F0502020204030204" pitchFamily="34" charset="0"/>
                <a:ea typeface="+mn-ea"/>
                <a:cs typeface="Calibri" panose="020F0502020204030204" pitchFamily="34" charset="0"/>
              </a:defRPr>
            </a:lvl3pPr>
            <a:lvl4pPr marL="1600200" indent="-228600" algn="l" defTabSz="457200" rtl="0" eaLnBrk="1" latinLnBrk="0" hangingPunct="1">
              <a:spcBef>
                <a:spcPct val="20000"/>
              </a:spcBef>
              <a:buClr>
                <a:schemeClr val="accent3"/>
              </a:buClr>
              <a:buFont typeface="Arial"/>
              <a:buChar char="–"/>
              <a:defRPr sz="1600" kern="1200">
                <a:solidFill>
                  <a:schemeClr val="tx1"/>
                </a:solidFill>
                <a:latin typeface="Calibri" panose="020F0502020204030204" pitchFamily="34" charset="0"/>
                <a:ea typeface="+mn-ea"/>
                <a:cs typeface="Calibri" panose="020F0502020204030204" pitchFamily="34" charset="0"/>
              </a:defRPr>
            </a:lvl4pPr>
            <a:lvl5pPr marL="2057400" indent="-228600" algn="l" defTabSz="457200" rtl="0" eaLnBrk="1" latinLnBrk="0" hangingPunct="1">
              <a:spcBef>
                <a:spcPct val="20000"/>
              </a:spcBef>
              <a:buClr>
                <a:schemeClr val="accent3"/>
              </a:buClr>
              <a:buFont typeface="Arial"/>
              <a:buChar char="»"/>
              <a:defRPr sz="1400" kern="1200">
                <a:solidFill>
                  <a:schemeClr val="tx1"/>
                </a:solidFill>
                <a:latin typeface="Calibri" panose="020F0502020204030204" pitchFamily="34" charset="0"/>
                <a:ea typeface="+mn-ea"/>
                <a:cs typeface="Calibri" panose="020F050202020403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600"/>
              </a:spcAft>
              <a:buClr>
                <a:srgbClr val="C1D72E"/>
              </a:buClr>
              <a:buSzTx/>
              <a:buFont typeface="Arial"/>
              <a:buNone/>
              <a:tabLst/>
              <a:defRPr/>
            </a:pP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What are some question techniques you have used or heard of that are impactful with HCPs?</a:t>
            </a:r>
          </a:p>
          <a:p>
            <a:pPr marL="400050" marR="0" lvl="1" indent="0" algn="l" defTabSz="457200" rtl="0" eaLnBrk="1" fontAlgn="auto" latinLnBrk="0" hangingPunct="1">
              <a:lnSpc>
                <a:spcPct val="100000"/>
              </a:lnSpc>
              <a:spcBef>
                <a:spcPct val="20000"/>
              </a:spcBef>
              <a:spcAft>
                <a:spcPts val="0"/>
              </a:spcAft>
              <a:buClr>
                <a:srgbClr val="C1D72E"/>
              </a:buClr>
              <a:buSzTx/>
              <a:buFont typeface="Arial"/>
              <a:buNone/>
              <a:tabLst/>
              <a:defRPr/>
            </a:pPr>
            <a:endParaRPr kumimoji="0" lang="en-US" sz="2400" b="0" i="0" u="none" strike="noStrike" kern="1200" cap="none" spc="0" normalizeH="0" baseline="3000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pic>
        <p:nvPicPr>
          <p:cNvPr id="6" name="Picture Placeholder 5">
            <a:extLst>
              <a:ext uri="{FF2B5EF4-FFF2-40B4-BE49-F238E27FC236}">
                <a16:creationId xmlns:a16="http://schemas.microsoft.com/office/drawing/2014/main" id="{93ECC1FA-F5A1-FD4C-CCC6-29BBD9090F6E}"/>
              </a:ext>
            </a:extLst>
          </p:cNvPr>
          <p:cNvPicPr>
            <a:picLocks noGrp="1" noChangeAspect="1"/>
          </p:cNvPicPr>
          <p:nvPr>
            <p:ph type="pic" idx="1"/>
          </p:nvPr>
        </p:nvPicPr>
        <p:blipFill rotWithShape="1">
          <a:blip r:embed="rId4">
            <a:extLst>
              <a:ext uri="{28A0092B-C50C-407E-A947-70E740481C1C}">
                <a14:useLocalDpi xmlns:a14="http://schemas.microsoft.com/office/drawing/2010/main" val="0"/>
              </a:ext>
            </a:extLst>
          </a:blip>
          <a:srcRect/>
          <a:stretch/>
        </p:blipFill>
        <p:spPr>
          <a:xfrm>
            <a:off x="5207868" y="389745"/>
            <a:ext cx="6657030" cy="5486398"/>
          </a:xfrm>
        </p:spPr>
      </p:pic>
    </p:spTree>
    <p:custDataLst>
      <p:tags r:id="rId1"/>
    </p:custDataLst>
    <p:extLst>
      <p:ext uri="{BB962C8B-B14F-4D97-AF65-F5344CB8AC3E}">
        <p14:creationId xmlns:p14="http://schemas.microsoft.com/office/powerpoint/2010/main" val="87304996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1BB89C-A03D-0C47-4134-5972388ADA96}"/>
              </a:ext>
            </a:extLst>
          </p:cNvPr>
          <p:cNvSpPr>
            <a:spLocks noGrp="1"/>
          </p:cNvSpPr>
          <p:nvPr>
            <p:ph type="title"/>
          </p:nvPr>
        </p:nvSpPr>
        <p:spPr/>
        <p:txBody>
          <a:bodyPr/>
          <a:lstStyle/>
          <a:p>
            <a:r>
              <a:rPr lang="en-US" dirty="0"/>
              <a:t>QUESTION TECHNIQUES</a:t>
            </a:r>
          </a:p>
        </p:txBody>
      </p:sp>
      <p:graphicFrame>
        <p:nvGraphicFramePr>
          <p:cNvPr id="3" name="Diagram 2">
            <a:extLst>
              <a:ext uri="{FF2B5EF4-FFF2-40B4-BE49-F238E27FC236}">
                <a16:creationId xmlns:a16="http://schemas.microsoft.com/office/drawing/2014/main" id="{17A8CE7A-8EF2-34CF-E5C1-72F2B677DA92}"/>
              </a:ext>
            </a:extLst>
          </p:cNvPr>
          <p:cNvGraphicFramePr/>
          <p:nvPr/>
        </p:nvGraphicFramePr>
        <p:xfrm>
          <a:off x="1480457" y="1539767"/>
          <a:ext cx="9407134" cy="409903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28785421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EA2374-43C7-632E-F358-91A04E6448CE}"/>
              </a:ext>
            </a:extLst>
          </p:cNvPr>
          <p:cNvSpPr>
            <a:spLocks noGrp="1"/>
          </p:cNvSpPr>
          <p:nvPr>
            <p:ph type="title"/>
          </p:nvPr>
        </p:nvSpPr>
        <p:spPr/>
        <p:txBody>
          <a:bodyPr/>
          <a:lstStyle/>
          <a:p>
            <a:r>
              <a:rPr lang="en-US" dirty="0"/>
              <a:t>PURPOSEFUL QUESTIONING</a:t>
            </a:r>
          </a:p>
        </p:txBody>
      </p:sp>
      <p:sp>
        <p:nvSpPr>
          <p:cNvPr id="3" name="Oval 2">
            <a:extLst>
              <a:ext uri="{FF2B5EF4-FFF2-40B4-BE49-F238E27FC236}">
                <a16:creationId xmlns:a16="http://schemas.microsoft.com/office/drawing/2014/main" id="{C0FB7A91-3339-67CA-8CB8-9887BF1F2099}"/>
              </a:ext>
            </a:extLst>
          </p:cNvPr>
          <p:cNvSpPr/>
          <p:nvPr/>
        </p:nvSpPr>
        <p:spPr>
          <a:xfrm>
            <a:off x="3949839" y="2051050"/>
            <a:ext cx="4113631" cy="1405159"/>
          </a:xfrm>
          <a:prstGeom prst="ellipse">
            <a:avLst/>
          </a:prstGeom>
          <a:solidFill>
            <a:srgbClr val="A0DCFF">
              <a:alpha val="40000"/>
            </a:srgbClr>
          </a:solidFill>
          <a:ln>
            <a:noFill/>
          </a:ln>
          <a:effectLst/>
        </p:spPr>
      </p:sp>
      <p:sp>
        <p:nvSpPr>
          <p:cNvPr id="4" name="Freeform 21">
            <a:extLst>
              <a:ext uri="{FF2B5EF4-FFF2-40B4-BE49-F238E27FC236}">
                <a16:creationId xmlns:a16="http://schemas.microsoft.com/office/drawing/2014/main" id="{AA587053-E372-7F9A-A16E-74663628ECD6}"/>
              </a:ext>
            </a:extLst>
          </p:cNvPr>
          <p:cNvSpPr/>
          <p:nvPr/>
        </p:nvSpPr>
        <p:spPr>
          <a:xfrm>
            <a:off x="4606615" y="2719902"/>
            <a:ext cx="1434961" cy="1404451"/>
          </a:xfrm>
          <a:custGeom>
            <a:avLst/>
            <a:gdLst>
              <a:gd name="connsiteX0" fmla="*/ 0 w 1434961"/>
              <a:gd name="connsiteY0" fmla="*/ 702226 h 1404451"/>
              <a:gd name="connsiteX1" fmla="*/ 717481 w 1434961"/>
              <a:gd name="connsiteY1" fmla="*/ 0 h 1404451"/>
              <a:gd name="connsiteX2" fmla="*/ 1434962 w 1434961"/>
              <a:gd name="connsiteY2" fmla="*/ 702226 h 1404451"/>
              <a:gd name="connsiteX3" fmla="*/ 717481 w 1434961"/>
              <a:gd name="connsiteY3" fmla="*/ 1404452 h 1404451"/>
              <a:gd name="connsiteX4" fmla="*/ 0 w 1434961"/>
              <a:gd name="connsiteY4" fmla="*/ 702226 h 14044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34961" h="1404451">
                <a:moveTo>
                  <a:pt x="0" y="702226"/>
                </a:moveTo>
                <a:cubicBezTo>
                  <a:pt x="0" y="314397"/>
                  <a:pt x="321227" y="0"/>
                  <a:pt x="717481" y="0"/>
                </a:cubicBezTo>
                <a:cubicBezTo>
                  <a:pt x="1113735" y="0"/>
                  <a:pt x="1434962" y="314397"/>
                  <a:pt x="1434962" y="702226"/>
                </a:cubicBezTo>
                <a:cubicBezTo>
                  <a:pt x="1434962" y="1090055"/>
                  <a:pt x="1113735" y="1404452"/>
                  <a:pt x="717481" y="1404452"/>
                </a:cubicBezTo>
                <a:cubicBezTo>
                  <a:pt x="321227" y="1404452"/>
                  <a:pt x="0" y="1090055"/>
                  <a:pt x="0" y="702226"/>
                </a:cubicBezTo>
                <a:close/>
              </a:path>
            </a:pathLst>
          </a:custGeom>
          <a:solidFill>
            <a:srgbClr val="012169"/>
          </a:solidFill>
          <a:ln>
            <a:noFill/>
          </a:ln>
          <a:effectLst/>
          <a:scene3d>
            <a:camera prst="orthographicFront">
              <a:rot lat="0" lon="0" rev="0"/>
            </a:camera>
            <a:lightRig rig="threePt" dir="t">
              <a:rot lat="0" lon="0" rev="1200000"/>
            </a:lightRig>
          </a:scene3d>
          <a:sp3d/>
        </p:spPr>
        <p:txBody>
          <a:bodyPr spcFirstLastPara="0" vert="horz" wrap="square" lIns="227925" tIns="223457" rIns="227925" bIns="223457" numCol="1" spcCol="1270" anchor="ctr" anchorCtr="0">
            <a:noAutofit/>
          </a:bodyPr>
          <a:lstStyle/>
          <a:p>
            <a:pPr marL="0" marR="0" lvl="0" indent="0" algn="ctr" defTabSz="622300" rtl="0" eaLnBrk="1" fontAlgn="base" latinLnBrk="0" hangingPunct="1">
              <a:lnSpc>
                <a:spcPct val="90000"/>
              </a:lnSpc>
              <a:spcBef>
                <a:spcPct val="0"/>
              </a:spcBef>
              <a:spcAft>
                <a:spcPct val="35000"/>
              </a:spcAft>
              <a:buClrTx/>
              <a:buSzTx/>
              <a:buFontTx/>
              <a:buNone/>
              <a:tabLst/>
              <a:defRPr/>
            </a:pPr>
            <a:r>
              <a:rPr kumimoji="0" lang="en-US" sz="1400" b="0" i="0" u="none" strike="noStrike" kern="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Open-Ended Questions</a:t>
            </a:r>
          </a:p>
        </p:txBody>
      </p:sp>
      <p:sp>
        <p:nvSpPr>
          <p:cNvPr id="5" name="Freeform 20">
            <a:extLst>
              <a:ext uri="{FF2B5EF4-FFF2-40B4-BE49-F238E27FC236}">
                <a16:creationId xmlns:a16="http://schemas.microsoft.com/office/drawing/2014/main" id="{ACBFA84B-6C2F-5857-D316-D51C29E8AF71}"/>
              </a:ext>
            </a:extLst>
          </p:cNvPr>
          <p:cNvSpPr/>
          <p:nvPr/>
        </p:nvSpPr>
        <p:spPr>
          <a:xfrm>
            <a:off x="5289138" y="3971366"/>
            <a:ext cx="1434961" cy="1404451"/>
          </a:xfrm>
          <a:custGeom>
            <a:avLst/>
            <a:gdLst>
              <a:gd name="connsiteX0" fmla="*/ 0 w 1434961"/>
              <a:gd name="connsiteY0" fmla="*/ 702226 h 1404451"/>
              <a:gd name="connsiteX1" fmla="*/ 717481 w 1434961"/>
              <a:gd name="connsiteY1" fmla="*/ 0 h 1404451"/>
              <a:gd name="connsiteX2" fmla="*/ 1434962 w 1434961"/>
              <a:gd name="connsiteY2" fmla="*/ 702226 h 1404451"/>
              <a:gd name="connsiteX3" fmla="*/ 717481 w 1434961"/>
              <a:gd name="connsiteY3" fmla="*/ 1404452 h 1404451"/>
              <a:gd name="connsiteX4" fmla="*/ 0 w 1434961"/>
              <a:gd name="connsiteY4" fmla="*/ 702226 h 14044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34961" h="1404451">
                <a:moveTo>
                  <a:pt x="0" y="702226"/>
                </a:moveTo>
                <a:cubicBezTo>
                  <a:pt x="0" y="314397"/>
                  <a:pt x="321227" y="0"/>
                  <a:pt x="717481" y="0"/>
                </a:cubicBezTo>
                <a:cubicBezTo>
                  <a:pt x="1113735" y="0"/>
                  <a:pt x="1434962" y="314397"/>
                  <a:pt x="1434962" y="702226"/>
                </a:cubicBezTo>
                <a:cubicBezTo>
                  <a:pt x="1434962" y="1090055"/>
                  <a:pt x="1113735" y="1404452"/>
                  <a:pt x="717481" y="1404452"/>
                </a:cubicBezTo>
                <a:cubicBezTo>
                  <a:pt x="321227" y="1404452"/>
                  <a:pt x="0" y="1090055"/>
                  <a:pt x="0" y="702226"/>
                </a:cubicBezTo>
                <a:close/>
              </a:path>
            </a:pathLst>
          </a:custGeom>
          <a:solidFill>
            <a:srgbClr val="00A3E0"/>
          </a:solidFill>
          <a:ln>
            <a:noFill/>
          </a:ln>
          <a:effectLst/>
          <a:scene3d>
            <a:camera prst="orthographicFront">
              <a:rot lat="0" lon="0" rev="0"/>
            </a:camera>
            <a:lightRig rig="threePt" dir="t">
              <a:rot lat="0" lon="0" rev="1200000"/>
            </a:lightRig>
          </a:scene3d>
          <a:sp3d/>
        </p:spPr>
        <p:txBody>
          <a:bodyPr spcFirstLastPara="0" vert="horz" wrap="square" lIns="227925" tIns="223457" rIns="227925" bIns="223457" numCol="1" spcCol="1270" anchor="ctr" anchorCtr="0">
            <a:noAutofit/>
          </a:bodyPr>
          <a:lstStyle/>
          <a:p>
            <a:pPr marL="0" marR="0" lvl="0" indent="0" algn="ctr" defTabSz="622300" rtl="0" eaLnBrk="1" fontAlgn="base" latinLnBrk="0" hangingPunct="1">
              <a:lnSpc>
                <a:spcPct val="90000"/>
              </a:lnSpc>
              <a:spcBef>
                <a:spcPct val="0"/>
              </a:spcBef>
              <a:spcAft>
                <a:spcPct val="35000"/>
              </a:spcAft>
              <a:buClrTx/>
              <a:buSzTx/>
              <a:buFontTx/>
              <a:buNone/>
              <a:tabLst/>
              <a:defRPr/>
            </a:pPr>
            <a:r>
              <a:rPr kumimoji="0" lang="en-US" sz="1400" b="0" i="0" u="none" strike="noStrike" kern="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Closed Questions</a:t>
            </a:r>
          </a:p>
        </p:txBody>
      </p:sp>
      <p:sp>
        <p:nvSpPr>
          <p:cNvPr id="6" name="Shape 5">
            <a:extLst>
              <a:ext uri="{FF2B5EF4-FFF2-40B4-BE49-F238E27FC236}">
                <a16:creationId xmlns:a16="http://schemas.microsoft.com/office/drawing/2014/main" id="{6C420DE9-A933-5E46-8C76-523769A8AE87}"/>
              </a:ext>
            </a:extLst>
          </p:cNvPr>
          <p:cNvSpPr/>
          <p:nvPr/>
        </p:nvSpPr>
        <p:spPr>
          <a:xfrm>
            <a:off x="3774456" y="1944443"/>
            <a:ext cx="4464323" cy="3514257"/>
          </a:xfrm>
          <a:prstGeom prst="funnel">
            <a:avLst/>
          </a:prstGeom>
          <a:solidFill>
            <a:srgbClr val="00A3E0">
              <a:alpha val="40000"/>
            </a:srgbClr>
          </a:solidFill>
          <a:ln w="9525" cap="flat" cmpd="sng" algn="ctr">
            <a:noFill/>
            <a:prstDash val="solid"/>
          </a:ln>
          <a:effectLst/>
        </p:spPr>
      </p:sp>
      <p:sp>
        <p:nvSpPr>
          <p:cNvPr id="7" name="Down Arrow 18">
            <a:extLst>
              <a:ext uri="{FF2B5EF4-FFF2-40B4-BE49-F238E27FC236}">
                <a16:creationId xmlns:a16="http://schemas.microsoft.com/office/drawing/2014/main" id="{ED4950F6-949C-8429-BBAD-25B9629C591B}"/>
              </a:ext>
            </a:extLst>
          </p:cNvPr>
          <p:cNvSpPr/>
          <p:nvPr/>
        </p:nvSpPr>
        <p:spPr>
          <a:xfrm>
            <a:off x="5573061" y="5477300"/>
            <a:ext cx="797200" cy="625018"/>
          </a:xfrm>
          <a:prstGeom prst="downArrow">
            <a:avLst/>
          </a:prstGeom>
          <a:solidFill>
            <a:srgbClr val="00A3E0"/>
          </a:solidFill>
          <a:ln w="25400" cap="flat" cmpd="sng" algn="ctr">
            <a:solidFill>
              <a:sysClr val="window" lastClr="FFFFFF">
                <a:hueOff val="0"/>
                <a:satOff val="0"/>
                <a:lumOff val="0"/>
                <a:alphaOff val="0"/>
              </a:sysClr>
            </a:solidFill>
            <a:prstDash val="solid"/>
          </a:ln>
          <a:effectLst/>
        </p:spPr>
      </p:sp>
      <p:sp>
        <p:nvSpPr>
          <p:cNvPr id="8" name="Oval 7">
            <a:extLst>
              <a:ext uri="{FF2B5EF4-FFF2-40B4-BE49-F238E27FC236}">
                <a16:creationId xmlns:a16="http://schemas.microsoft.com/office/drawing/2014/main" id="{BA3B32CF-AFBD-7169-B6B9-E29EABB8627C}"/>
              </a:ext>
            </a:extLst>
          </p:cNvPr>
          <p:cNvSpPr/>
          <p:nvPr/>
        </p:nvSpPr>
        <p:spPr>
          <a:xfrm>
            <a:off x="4530931" y="1320162"/>
            <a:ext cx="1420654" cy="1296029"/>
          </a:xfrm>
          <a:prstGeom prst="ellipse">
            <a:avLst/>
          </a:prstGeom>
          <a:solidFill>
            <a:srgbClr val="012169"/>
          </a:solidFill>
          <a:ln>
            <a:noFill/>
          </a:ln>
          <a:effectLst/>
          <a:scene3d>
            <a:camera prst="orthographicFront">
              <a:rot lat="0" lon="0" rev="0"/>
            </a:camera>
            <a:lightRig rig="threePt" dir="t">
              <a:rot lat="0" lon="0" rev="1200000"/>
            </a:lightRig>
          </a:scene3d>
          <a:sp3d/>
        </p:spPr>
        <p:txBody>
          <a:bodyPr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0" i="0" u="none" strike="noStrike" kern="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Open/ Value</a:t>
            </a:r>
          </a:p>
        </p:txBody>
      </p:sp>
      <p:grpSp>
        <p:nvGrpSpPr>
          <p:cNvPr id="9" name="Group 8">
            <a:extLst>
              <a:ext uri="{FF2B5EF4-FFF2-40B4-BE49-F238E27FC236}">
                <a16:creationId xmlns:a16="http://schemas.microsoft.com/office/drawing/2014/main" id="{4CDE205A-0A17-DEF3-4BB2-29BD6101D7CE}"/>
              </a:ext>
            </a:extLst>
          </p:cNvPr>
          <p:cNvGrpSpPr/>
          <p:nvPr/>
        </p:nvGrpSpPr>
        <p:grpSpPr>
          <a:xfrm>
            <a:off x="1135481" y="2296280"/>
            <a:ext cx="9949108" cy="3666543"/>
            <a:chOff x="1130160" y="2153405"/>
            <a:chExt cx="9949108" cy="3666543"/>
          </a:xfrm>
        </p:grpSpPr>
        <p:sp>
          <p:nvSpPr>
            <p:cNvPr id="10" name="Text Box 4">
              <a:extLst>
                <a:ext uri="{FF2B5EF4-FFF2-40B4-BE49-F238E27FC236}">
                  <a16:creationId xmlns:a16="http://schemas.microsoft.com/office/drawing/2014/main" id="{45673997-7379-4C33-737A-EAC321A78C77}"/>
                </a:ext>
              </a:extLst>
            </p:cNvPr>
            <p:cNvSpPr txBox="1">
              <a:spLocks noChangeArrowheads="1"/>
            </p:cNvSpPr>
            <p:nvPr/>
          </p:nvSpPr>
          <p:spPr bwMode="auto">
            <a:xfrm>
              <a:off x="1130160" y="2282202"/>
              <a:ext cx="2522540" cy="294825"/>
            </a:xfrm>
            <a:prstGeom prst="rect">
              <a:avLst/>
            </a:prstGeom>
            <a:noFill/>
            <a:ln w="9525" algn="ctr">
              <a:noFill/>
              <a:miter lim="800000"/>
              <a:headEnd/>
              <a:tailEnd/>
            </a:ln>
            <a:effectLst/>
          </p:spPr>
          <p:txBody>
            <a:bodyPr wrap="square" lIns="92075" tIns="46038" rIns="92075" bIns="46038">
              <a:spAutoFit/>
            </a:bodyPr>
            <a:lstStyle/>
            <a:p>
              <a:pPr marL="4763" marR="0" lvl="0" indent="-4763" algn="r" defTabSz="457200" rtl="0" eaLnBrk="1" fontAlgn="base" latinLnBrk="0" hangingPunct="1">
                <a:lnSpc>
                  <a:spcPct val="80000"/>
                </a:lnSpc>
                <a:spcBef>
                  <a:spcPct val="50000"/>
                </a:spcBef>
                <a:spcAft>
                  <a:spcPct val="0"/>
                </a:spcAft>
                <a:buClr>
                  <a:srgbClr val="00A3E0"/>
                </a:buClr>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Describe your thoughts….</a:t>
              </a:r>
            </a:p>
          </p:txBody>
        </p:sp>
        <p:sp>
          <p:nvSpPr>
            <p:cNvPr id="11" name="Text Box 5">
              <a:extLst>
                <a:ext uri="{FF2B5EF4-FFF2-40B4-BE49-F238E27FC236}">
                  <a16:creationId xmlns:a16="http://schemas.microsoft.com/office/drawing/2014/main" id="{63BF6D14-2EB2-0EB1-4E4A-D3DB1871F5D9}"/>
                </a:ext>
              </a:extLst>
            </p:cNvPr>
            <p:cNvSpPr txBox="1">
              <a:spLocks noChangeArrowheads="1"/>
            </p:cNvSpPr>
            <p:nvPr/>
          </p:nvSpPr>
          <p:spPr bwMode="auto">
            <a:xfrm>
              <a:off x="8408841" y="2153405"/>
              <a:ext cx="2670427" cy="491802"/>
            </a:xfrm>
            <a:prstGeom prst="rect">
              <a:avLst/>
            </a:prstGeom>
            <a:noFill/>
            <a:ln w="9525" algn="ctr">
              <a:noFill/>
              <a:miter lim="800000"/>
              <a:headEnd/>
              <a:tailEnd/>
            </a:ln>
            <a:effectLst/>
          </p:spPr>
          <p:txBody>
            <a:bodyPr wrap="square" lIns="92075" tIns="46038" rIns="92075" bIns="46038">
              <a:spAutoFit/>
            </a:bodyPr>
            <a:lstStyle/>
            <a:p>
              <a:pPr marL="4763" marR="0" lvl="0" indent="-4763" algn="l" defTabSz="457200" rtl="0" eaLnBrk="1" fontAlgn="base" latinLnBrk="0" hangingPunct="1">
                <a:lnSpc>
                  <a:spcPct val="80000"/>
                </a:lnSpc>
                <a:spcBef>
                  <a:spcPct val="50000"/>
                </a:spcBef>
                <a:spcAft>
                  <a:spcPct val="0"/>
                </a:spcAft>
                <a:buClr>
                  <a:srgbClr val="00A3E0"/>
                </a:buClr>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What are the technical requirements of…?</a:t>
              </a:r>
            </a:p>
          </p:txBody>
        </p:sp>
        <p:sp>
          <p:nvSpPr>
            <p:cNvPr id="12" name="Text Box 6">
              <a:extLst>
                <a:ext uri="{FF2B5EF4-FFF2-40B4-BE49-F238E27FC236}">
                  <a16:creationId xmlns:a16="http://schemas.microsoft.com/office/drawing/2014/main" id="{AB28CBC7-831F-EE62-5D71-31B77CD92C56}"/>
                </a:ext>
              </a:extLst>
            </p:cNvPr>
            <p:cNvSpPr txBox="1">
              <a:spLocks noChangeArrowheads="1"/>
            </p:cNvSpPr>
            <p:nvPr/>
          </p:nvSpPr>
          <p:spPr bwMode="auto">
            <a:xfrm>
              <a:off x="8068867" y="3339700"/>
              <a:ext cx="2412922" cy="294825"/>
            </a:xfrm>
            <a:prstGeom prst="rect">
              <a:avLst/>
            </a:prstGeom>
            <a:noFill/>
            <a:ln w="9525" algn="ctr">
              <a:noFill/>
              <a:miter lim="800000"/>
              <a:headEnd/>
              <a:tailEnd/>
            </a:ln>
            <a:effectLst/>
          </p:spPr>
          <p:txBody>
            <a:bodyPr wrap="square" lIns="92075" tIns="46038" rIns="92075" bIns="46038">
              <a:spAutoFit/>
            </a:bodyPr>
            <a:lstStyle/>
            <a:p>
              <a:pPr marL="4763" marR="0" lvl="0" indent="-4763" algn="r" defTabSz="457200" rtl="0" eaLnBrk="1" fontAlgn="base" latinLnBrk="0" hangingPunct="1">
                <a:lnSpc>
                  <a:spcPct val="80000"/>
                </a:lnSpc>
                <a:spcBef>
                  <a:spcPct val="50000"/>
                </a:spcBef>
                <a:spcAft>
                  <a:spcPct val="0"/>
                </a:spcAft>
                <a:buClr>
                  <a:srgbClr val="00A3E0"/>
                </a:buClr>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What would it take to…?</a:t>
              </a:r>
            </a:p>
          </p:txBody>
        </p:sp>
        <p:sp>
          <p:nvSpPr>
            <p:cNvPr id="13" name="Text Box 7">
              <a:extLst>
                <a:ext uri="{FF2B5EF4-FFF2-40B4-BE49-F238E27FC236}">
                  <a16:creationId xmlns:a16="http://schemas.microsoft.com/office/drawing/2014/main" id="{CFA0914D-E7E3-18D3-41CA-954033A0ACE3}"/>
                </a:ext>
              </a:extLst>
            </p:cNvPr>
            <p:cNvSpPr txBox="1">
              <a:spLocks noChangeArrowheads="1"/>
            </p:cNvSpPr>
            <p:nvPr/>
          </p:nvSpPr>
          <p:spPr bwMode="auto">
            <a:xfrm>
              <a:off x="1723218" y="3341562"/>
              <a:ext cx="2522540" cy="294825"/>
            </a:xfrm>
            <a:prstGeom prst="rect">
              <a:avLst/>
            </a:prstGeom>
            <a:noFill/>
            <a:ln w="9525" algn="ctr">
              <a:noFill/>
              <a:miter lim="800000"/>
              <a:headEnd/>
              <a:tailEnd/>
            </a:ln>
            <a:effectLst/>
          </p:spPr>
          <p:txBody>
            <a:bodyPr lIns="92075" tIns="46038" rIns="92075" bIns="46038">
              <a:spAutoFit/>
            </a:bodyPr>
            <a:lstStyle/>
            <a:p>
              <a:pPr marL="4763" marR="0" lvl="0" indent="-4763" algn="r" defTabSz="457200" rtl="0" eaLnBrk="1" fontAlgn="base" latinLnBrk="0" hangingPunct="1">
                <a:lnSpc>
                  <a:spcPct val="80000"/>
                </a:lnSpc>
                <a:spcBef>
                  <a:spcPct val="50000"/>
                </a:spcBef>
                <a:spcAft>
                  <a:spcPct val="0"/>
                </a:spcAft>
                <a:buClr>
                  <a:srgbClr val="00A3E0"/>
                </a:buClr>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Share your concerns on….</a:t>
              </a:r>
            </a:p>
          </p:txBody>
        </p:sp>
        <p:sp>
          <p:nvSpPr>
            <p:cNvPr id="14" name="Text Box 8">
              <a:extLst>
                <a:ext uri="{FF2B5EF4-FFF2-40B4-BE49-F238E27FC236}">
                  <a16:creationId xmlns:a16="http://schemas.microsoft.com/office/drawing/2014/main" id="{AF301469-30A6-E3DC-22D6-656BB967DB11}"/>
                </a:ext>
              </a:extLst>
            </p:cNvPr>
            <p:cNvSpPr txBox="1">
              <a:spLocks noChangeArrowheads="1"/>
            </p:cNvSpPr>
            <p:nvPr/>
          </p:nvSpPr>
          <p:spPr bwMode="auto">
            <a:xfrm>
              <a:off x="2108525" y="4541941"/>
              <a:ext cx="2522540" cy="294825"/>
            </a:xfrm>
            <a:prstGeom prst="rect">
              <a:avLst/>
            </a:prstGeom>
            <a:noFill/>
            <a:ln w="9525" algn="ctr">
              <a:noFill/>
              <a:miter lim="800000"/>
              <a:headEnd/>
              <a:tailEnd/>
            </a:ln>
            <a:effectLst/>
          </p:spPr>
          <p:txBody>
            <a:bodyPr wrap="square" lIns="92075" tIns="46038" rIns="92075" bIns="46038">
              <a:spAutoFit/>
            </a:bodyPr>
            <a:lstStyle/>
            <a:p>
              <a:pPr marL="4763" marR="0" lvl="0" indent="-4763" algn="r" defTabSz="457200" rtl="0" eaLnBrk="1" fontAlgn="base" latinLnBrk="0" hangingPunct="1">
                <a:lnSpc>
                  <a:spcPct val="80000"/>
                </a:lnSpc>
                <a:spcBef>
                  <a:spcPct val="50000"/>
                </a:spcBef>
                <a:spcAft>
                  <a:spcPct val="0"/>
                </a:spcAft>
                <a:buClr>
                  <a:srgbClr val="00A3E0"/>
                </a:buClr>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Then we’re in agreement?</a:t>
              </a:r>
            </a:p>
          </p:txBody>
        </p:sp>
        <p:sp>
          <p:nvSpPr>
            <p:cNvPr id="15" name="Text Box 9">
              <a:extLst>
                <a:ext uri="{FF2B5EF4-FFF2-40B4-BE49-F238E27FC236}">
                  <a16:creationId xmlns:a16="http://schemas.microsoft.com/office/drawing/2014/main" id="{98730BA6-EEE3-F20F-1A71-E9E2916ED845}"/>
                </a:ext>
              </a:extLst>
            </p:cNvPr>
            <p:cNvSpPr txBox="1">
              <a:spLocks noChangeArrowheads="1"/>
            </p:cNvSpPr>
            <p:nvPr/>
          </p:nvSpPr>
          <p:spPr bwMode="auto">
            <a:xfrm>
              <a:off x="6671136" y="5525123"/>
              <a:ext cx="1905002" cy="294825"/>
            </a:xfrm>
            <a:prstGeom prst="rect">
              <a:avLst/>
            </a:prstGeom>
            <a:noFill/>
            <a:ln w="9525" algn="ctr">
              <a:noFill/>
              <a:miter lim="800000"/>
              <a:headEnd/>
              <a:tailEnd/>
            </a:ln>
            <a:effectLst/>
          </p:spPr>
          <p:txBody>
            <a:bodyPr lIns="92075" tIns="46038" rIns="92075" bIns="46038">
              <a:spAutoFit/>
            </a:bodyPr>
            <a:lstStyle/>
            <a:p>
              <a:pPr marL="4763" marR="0" lvl="0" indent="-4763" algn="l" defTabSz="457200" rtl="0" eaLnBrk="1" fontAlgn="base" latinLnBrk="0" hangingPunct="1">
                <a:lnSpc>
                  <a:spcPct val="80000"/>
                </a:lnSpc>
                <a:spcBef>
                  <a:spcPct val="50000"/>
                </a:spcBef>
                <a:spcAft>
                  <a:spcPct val="0"/>
                </a:spcAft>
                <a:buClr>
                  <a:srgbClr val="00A3E0"/>
                </a:buClr>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Does it…?</a:t>
              </a:r>
            </a:p>
          </p:txBody>
        </p:sp>
        <p:sp>
          <p:nvSpPr>
            <p:cNvPr id="16" name="Text Box 10">
              <a:extLst>
                <a:ext uri="{FF2B5EF4-FFF2-40B4-BE49-F238E27FC236}">
                  <a16:creationId xmlns:a16="http://schemas.microsoft.com/office/drawing/2014/main" id="{CE7F2A64-38AC-5C40-6E2E-5B1A209F20B2}"/>
                </a:ext>
              </a:extLst>
            </p:cNvPr>
            <p:cNvSpPr txBox="1">
              <a:spLocks noChangeArrowheads="1"/>
            </p:cNvSpPr>
            <p:nvPr/>
          </p:nvSpPr>
          <p:spPr bwMode="auto">
            <a:xfrm>
              <a:off x="2946596" y="5525123"/>
              <a:ext cx="2209802" cy="294825"/>
            </a:xfrm>
            <a:prstGeom prst="rect">
              <a:avLst/>
            </a:prstGeom>
            <a:noFill/>
            <a:ln w="9525" algn="ctr">
              <a:noFill/>
              <a:miter lim="800000"/>
              <a:headEnd/>
              <a:tailEnd/>
            </a:ln>
            <a:effectLst/>
          </p:spPr>
          <p:txBody>
            <a:bodyPr lIns="92075" tIns="46038" rIns="92075" bIns="46038">
              <a:spAutoFit/>
            </a:bodyPr>
            <a:lstStyle/>
            <a:p>
              <a:pPr marL="4763" marR="0" lvl="0" indent="-4763" algn="r" defTabSz="457200" rtl="0" eaLnBrk="1" fontAlgn="base" latinLnBrk="0" hangingPunct="1">
                <a:lnSpc>
                  <a:spcPct val="80000"/>
                </a:lnSpc>
                <a:spcBef>
                  <a:spcPct val="50000"/>
                </a:spcBef>
                <a:spcAft>
                  <a:spcPct val="0"/>
                </a:spcAft>
                <a:buClr>
                  <a:srgbClr val="00A3E0"/>
                </a:buClr>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Can you...?</a:t>
              </a:r>
            </a:p>
          </p:txBody>
        </p:sp>
        <p:sp>
          <p:nvSpPr>
            <p:cNvPr id="17" name="Text Box 11">
              <a:extLst>
                <a:ext uri="{FF2B5EF4-FFF2-40B4-BE49-F238E27FC236}">
                  <a16:creationId xmlns:a16="http://schemas.microsoft.com/office/drawing/2014/main" id="{1D5471E4-FB4E-7B3F-D2AE-F7CD57DC0F34}"/>
                </a:ext>
              </a:extLst>
            </p:cNvPr>
            <p:cNvSpPr txBox="1">
              <a:spLocks noChangeArrowheads="1"/>
            </p:cNvSpPr>
            <p:nvPr/>
          </p:nvSpPr>
          <p:spPr bwMode="auto">
            <a:xfrm>
              <a:off x="7562789" y="4541941"/>
              <a:ext cx="2327277" cy="294825"/>
            </a:xfrm>
            <a:prstGeom prst="rect">
              <a:avLst/>
            </a:prstGeom>
            <a:noFill/>
            <a:ln w="9525" algn="ctr">
              <a:noFill/>
              <a:miter lim="800000"/>
              <a:headEnd/>
              <a:tailEnd/>
            </a:ln>
            <a:effectLst/>
          </p:spPr>
          <p:txBody>
            <a:bodyPr lIns="92075" tIns="46038" rIns="92075" bIns="46038">
              <a:spAutoFit/>
            </a:bodyPr>
            <a:lstStyle/>
            <a:p>
              <a:pPr marL="4763" marR="0" lvl="0" indent="-4763" algn="l" defTabSz="457200" rtl="0" eaLnBrk="1" fontAlgn="base" latinLnBrk="0" hangingPunct="1">
                <a:lnSpc>
                  <a:spcPct val="80000"/>
                </a:lnSpc>
                <a:spcBef>
                  <a:spcPct val="50000"/>
                </a:spcBef>
                <a:spcAft>
                  <a:spcPct val="0"/>
                </a:spcAft>
                <a:buClr>
                  <a:srgbClr val="00A3E0"/>
                </a:buClr>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Would you…?</a:t>
              </a:r>
            </a:p>
          </p:txBody>
        </p:sp>
      </p:grpSp>
      <p:sp>
        <p:nvSpPr>
          <p:cNvPr id="18" name="Freeform 22">
            <a:extLst>
              <a:ext uri="{FF2B5EF4-FFF2-40B4-BE49-F238E27FC236}">
                <a16:creationId xmlns:a16="http://schemas.microsoft.com/office/drawing/2014/main" id="{8CF3DDAA-7A6F-C115-3D5E-CD89CC079B66}"/>
              </a:ext>
            </a:extLst>
          </p:cNvPr>
          <p:cNvSpPr/>
          <p:nvPr/>
        </p:nvSpPr>
        <p:spPr>
          <a:xfrm>
            <a:off x="6184455" y="1856664"/>
            <a:ext cx="1383655" cy="1383655"/>
          </a:xfrm>
          <a:custGeom>
            <a:avLst/>
            <a:gdLst>
              <a:gd name="connsiteX0" fmla="*/ 0 w 1383655"/>
              <a:gd name="connsiteY0" fmla="*/ 691828 h 1383655"/>
              <a:gd name="connsiteX1" fmla="*/ 691828 w 1383655"/>
              <a:gd name="connsiteY1" fmla="*/ 0 h 1383655"/>
              <a:gd name="connsiteX2" fmla="*/ 1383656 w 1383655"/>
              <a:gd name="connsiteY2" fmla="*/ 691828 h 1383655"/>
              <a:gd name="connsiteX3" fmla="*/ 691828 w 1383655"/>
              <a:gd name="connsiteY3" fmla="*/ 1383656 h 1383655"/>
              <a:gd name="connsiteX4" fmla="*/ 0 w 1383655"/>
              <a:gd name="connsiteY4" fmla="*/ 691828 h 1383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3655" h="1383655">
                <a:moveTo>
                  <a:pt x="0" y="691828"/>
                </a:moveTo>
                <a:cubicBezTo>
                  <a:pt x="0" y="309742"/>
                  <a:pt x="309742" y="0"/>
                  <a:pt x="691828" y="0"/>
                </a:cubicBezTo>
                <a:cubicBezTo>
                  <a:pt x="1073914" y="0"/>
                  <a:pt x="1383656" y="309742"/>
                  <a:pt x="1383656" y="691828"/>
                </a:cubicBezTo>
                <a:cubicBezTo>
                  <a:pt x="1383656" y="1073914"/>
                  <a:pt x="1073914" y="1383656"/>
                  <a:pt x="691828" y="1383656"/>
                </a:cubicBezTo>
                <a:cubicBezTo>
                  <a:pt x="309742" y="1383656"/>
                  <a:pt x="0" y="1073914"/>
                  <a:pt x="0" y="691828"/>
                </a:cubicBezTo>
                <a:close/>
              </a:path>
            </a:pathLst>
          </a:custGeom>
          <a:solidFill>
            <a:srgbClr val="012169"/>
          </a:solidFill>
          <a:ln>
            <a:noFill/>
          </a:ln>
          <a:effectLst/>
          <a:scene3d>
            <a:camera prst="orthographicFront">
              <a:rot lat="0" lon="0" rev="0"/>
            </a:camera>
            <a:lightRig rig="threePt" dir="t">
              <a:rot lat="0" lon="0" rev="1200000"/>
            </a:lightRig>
          </a:scene3d>
          <a:sp3d/>
        </p:spPr>
        <p:txBody>
          <a:bodyPr spcFirstLastPara="0" vert="horz" wrap="square" lIns="220412" tIns="220412" rIns="220412" bIns="220412" numCol="1" spcCol="1270" anchor="ctr" anchorCtr="0">
            <a:noAutofit/>
          </a:bodyPr>
          <a:lstStyle/>
          <a:p>
            <a:pPr marL="0" marR="0" lvl="0" indent="0" algn="ctr" defTabSz="622300" rtl="0" eaLnBrk="1" fontAlgn="base" latinLnBrk="0" hangingPunct="1">
              <a:lnSpc>
                <a:spcPct val="90000"/>
              </a:lnSpc>
              <a:spcBef>
                <a:spcPct val="0"/>
              </a:spcBef>
              <a:spcAft>
                <a:spcPct val="35000"/>
              </a:spcAft>
              <a:buClrTx/>
              <a:buSzTx/>
              <a:buFontTx/>
              <a:buNone/>
              <a:tabLst/>
              <a:defRPr/>
            </a:pPr>
            <a:r>
              <a:rPr kumimoji="0" lang="en-US" sz="1400" b="0" i="0" u="none" strike="noStrike" kern="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Open/Fact</a:t>
            </a:r>
            <a:endParaRPr kumimoji="0" lang="en-US" sz="1200" b="0" i="0" u="none" strike="noStrike" kern="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48737886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FF3E620-1074-85AB-EE51-AAF1558EBFA6}"/>
              </a:ext>
            </a:extLst>
          </p:cNvPr>
          <p:cNvSpPr>
            <a:spLocks noGrp="1"/>
          </p:cNvSpPr>
          <p:nvPr>
            <p:ph type="title"/>
          </p:nvPr>
        </p:nvSpPr>
        <p:spPr/>
        <p:txBody>
          <a:bodyPr/>
          <a:lstStyle/>
          <a:p>
            <a:r>
              <a:rPr lang="en-US" dirty="0"/>
              <a:t>HIDDEN SLIDE</a:t>
            </a:r>
          </a:p>
        </p:txBody>
      </p:sp>
      <p:sp>
        <p:nvSpPr>
          <p:cNvPr id="7" name="Text Placeholder 6">
            <a:extLst>
              <a:ext uri="{FF2B5EF4-FFF2-40B4-BE49-F238E27FC236}">
                <a16:creationId xmlns:a16="http://schemas.microsoft.com/office/drawing/2014/main" id="{D14AEE78-6EA5-0B68-C772-C782F01268C8}"/>
              </a:ext>
            </a:extLst>
          </p:cNvPr>
          <p:cNvSpPr>
            <a:spLocks noGrp="1"/>
          </p:cNvSpPr>
          <p:nvPr>
            <p:ph type="body" idx="1"/>
          </p:nvPr>
        </p:nvSpPr>
        <p:spPr/>
        <p:txBody>
          <a:bodyPr/>
          <a:lstStyle/>
          <a:p>
            <a:r>
              <a:rPr lang="en-US" dirty="0"/>
              <a:t>See Notes Page</a:t>
            </a:r>
          </a:p>
        </p:txBody>
      </p:sp>
    </p:spTree>
    <p:extLst>
      <p:ext uri="{BB962C8B-B14F-4D97-AF65-F5344CB8AC3E}">
        <p14:creationId xmlns:p14="http://schemas.microsoft.com/office/powerpoint/2010/main" val="14848678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FF3E620-1074-85AB-EE51-AAF1558EBFA6}"/>
              </a:ext>
            </a:extLst>
          </p:cNvPr>
          <p:cNvSpPr>
            <a:spLocks noGrp="1"/>
          </p:cNvSpPr>
          <p:nvPr>
            <p:ph type="title"/>
          </p:nvPr>
        </p:nvSpPr>
        <p:spPr/>
        <p:txBody>
          <a:bodyPr/>
          <a:lstStyle/>
          <a:p>
            <a:r>
              <a:rPr lang="en-US" dirty="0"/>
              <a:t>HIDDEN SLIDE</a:t>
            </a:r>
          </a:p>
        </p:txBody>
      </p:sp>
      <p:sp>
        <p:nvSpPr>
          <p:cNvPr id="7" name="Text Placeholder 6">
            <a:extLst>
              <a:ext uri="{FF2B5EF4-FFF2-40B4-BE49-F238E27FC236}">
                <a16:creationId xmlns:a16="http://schemas.microsoft.com/office/drawing/2014/main" id="{D14AEE78-6EA5-0B68-C772-C782F01268C8}"/>
              </a:ext>
            </a:extLst>
          </p:cNvPr>
          <p:cNvSpPr>
            <a:spLocks noGrp="1"/>
          </p:cNvSpPr>
          <p:nvPr>
            <p:ph type="body" idx="1"/>
          </p:nvPr>
        </p:nvSpPr>
        <p:spPr/>
        <p:txBody>
          <a:bodyPr/>
          <a:lstStyle/>
          <a:p>
            <a:r>
              <a:rPr lang="en-US" dirty="0"/>
              <a:t>See Notes Page</a:t>
            </a:r>
          </a:p>
        </p:txBody>
      </p:sp>
    </p:spTree>
    <p:extLst>
      <p:ext uri="{BB962C8B-B14F-4D97-AF65-F5344CB8AC3E}">
        <p14:creationId xmlns:p14="http://schemas.microsoft.com/office/powerpoint/2010/main" val="196772526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D4C5F842-E6E5-4256-A942-BBA0ABF6C33D}"/>
              </a:ext>
            </a:extLst>
          </p:cNvPr>
          <p:cNvSpPr>
            <a:spLocks noGrp="1"/>
          </p:cNvSpPr>
          <p:nvPr>
            <p:ph type="title"/>
          </p:nvPr>
        </p:nvSpPr>
        <p:spPr/>
        <p:txBody>
          <a:bodyPr/>
          <a:lstStyle/>
          <a:p>
            <a:r>
              <a:rPr lang="en-US" dirty="0"/>
              <a:t>LET’S TAKE A BREAK</a:t>
            </a:r>
          </a:p>
        </p:txBody>
      </p:sp>
    </p:spTree>
    <p:extLst>
      <p:ext uri="{BB962C8B-B14F-4D97-AF65-F5344CB8AC3E}">
        <p14:creationId xmlns:p14="http://schemas.microsoft.com/office/powerpoint/2010/main" val="18420879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US" dirty="0"/>
              <a:t>MANAGING ‘RABBIT HOLES’</a:t>
            </a:r>
          </a:p>
        </p:txBody>
      </p:sp>
    </p:spTree>
    <p:custDataLst>
      <p:tags r:id="rId1"/>
    </p:custDataLst>
    <p:extLst>
      <p:ext uri="{BB962C8B-B14F-4D97-AF65-F5344CB8AC3E}">
        <p14:creationId xmlns:p14="http://schemas.microsoft.com/office/powerpoint/2010/main" val="366776119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7E4FC6A-D788-42F3-87E1-78C6B7D6749E}"/>
              </a:ext>
            </a:extLst>
          </p:cNvPr>
          <p:cNvSpPr>
            <a:spLocks noGrp="1"/>
          </p:cNvSpPr>
          <p:nvPr>
            <p:ph type="title"/>
          </p:nvPr>
        </p:nvSpPr>
        <p:spPr/>
        <p:txBody>
          <a:bodyPr>
            <a:normAutofit/>
          </a:bodyPr>
          <a:lstStyle/>
          <a:p>
            <a:r>
              <a:rPr lang="en-US" dirty="0"/>
              <a:t>REDIRECT FROM RABBIT HOLES</a:t>
            </a:r>
          </a:p>
        </p:txBody>
      </p:sp>
      <p:sp>
        <p:nvSpPr>
          <p:cNvPr id="3" name="Rectangle 2">
            <a:extLst>
              <a:ext uri="{FF2B5EF4-FFF2-40B4-BE49-F238E27FC236}">
                <a16:creationId xmlns:a16="http://schemas.microsoft.com/office/drawing/2014/main" id="{6F79573D-9813-2957-049E-4119988CF8D6}"/>
              </a:ext>
            </a:extLst>
          </p:cNvPr>
          <p:cNvSpPr/>
          <p:nvPr/>
        </p:nvSpPr>
        <p:spPr>
          <a:xfrm>
            <a:off x="8363929" y="2005898"/>
            <a:ext cx="2226365" cy="3587355"/>
          </a:xfrm>
          <a:prstGeom prst="rect">
            <a:avLst/>
          </a:prstGeom>
          <a:solidFill>
            <a:schemeClr val="accent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orbel" panose="020B0503020204020204"/>
              <a:ea typeface="+mn-ea"/>
              <a:cs typeface="+mn-cs"/>
            </a:endParaRPr>
          </a:p>
        </p:txBody>
      </p:sp>
      <p:sp>
        <p:nvSpPr>
          <p:cNvPr id="5" name="Rectangle 4">
            <a:extLst>
              <a:ext uri="{FF2B5EF4-FFF2-40B4-BE49-F238E27FC236}">
                <a16:creationId xmlns:a16="http://schemas.microsoft.com/office/drawing/2014/main" id="{D74BD2DF-1E6A-13E6-CBF9-17D7F2A3BDD0}"/>
              </a:ext>
            </a:extLst>
          </p:cNvPr>
          <p:cNvSpPr/>
          <p:nvPr/>
        </p:nvSpPr>
        <p:spPr>
          <a:xfrm>
            <a:off x="6137564" y="2971801"/>
            <a:ext cx="2226365" cy="2621451"/>
          </a:xfrm>
          <a:prstGeom prst="rect">
            <a:avLst/>
          </a:prstGeom>
          <a:solidFill>
            <a:srgbClr val="00A3E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orbel" panose="020B0503020204020204"/>
              <a:ea typeface="+mn-ea"/>
              <a:cs typeface="+mn-cs"/>
            </a:endParaRPr>
          </a:p>
        </p:txBody>
      </p:sp>
      <p:sp>
        <p:nvSpPr>
          <p:cNvPr id="6" name="Rectangle 5">
            <a:extLst>
              <a:ext uri="{FF2B5EF4-FFF2-40B4-BE49-F238E27FC236}">
                <a16:creationId xmlns:a16="http://schemas.microsoft.com/office/drawing/2014/main" id="{7E424A60-70BA-AF8E-8546-C28976F37FCB}"/>
              </a:ext>
            </a:extLst>
          </p:cNvPr>
          <p:cNvSpPr/>
          <p:nvPr/>
        </p:nvSpPr>
        <p:spPr>
          <a:xfrm>
            <a:off x="3911199" y="4031673"/>
            <a:ext cx="2226365" cy="1561579"/>
          </a:xfrm>
          <a:prstGeom prst="rect">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orbel" panose="020B0503020204020204"/>
              <a:ea typeface="+mn-ea"/>
              <a:cs typeface="+mn-cs"/>
            </a:endParaRPr>
          </a:p>
        </p:txBody>
      </p:sp>
      <p:sp>
        <p:nvSpPr>
          <p:cNvPr id="7" name="Rectangle 6">
            <a:extLst>
              <a:ext uri="{FF2B5EF4-FFF2-40B4-BE49-F238E27FC236}">
                <a16:creationId xmlns:a16="http://schemas.microsoft.com/office/drawing/2014/main" id="{35FBE20E-B83B-5EC9-C789-4CF2FC51A2BA}"/>
              </a:ext>
            </a:extLst>
          </p:cNvPr>
          <p:cNvSpPr/>
          <p:nvPr/>
        </p:nvSpPr>
        <p:spPr>
          <a:xfrm>
            <a:off x="1684834" y="4842164"/>
            <a:ext cx="2226365" cy="75108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orbel" panose="020B0503020204020204"/>
              <a:ea typeface="+mn-ea"/>
              <a:cs typeface="+mn-cs"/>
            </a:endParaRPr>
          </a:p>
        </p:txBody>
      </p:sp>
      <p:sp>
        <p:nvSpPr>
          <p:cNvPr id="8" name="TextBox 7">
            <a:extLst>
              <a:ext uri="{FF2B5EF4-FFF2-40B4-BE49-F238E27FC236}">
                <a16:creationId xmlns:a16="http://schemas.microsoft.com/office/drawing/2014/main" id="{21051356-DA66-6763-C1A6-1BB296F141A9}"/>
              </a:ext>
            </a:extLst>
          </p:cNvPr>
          <p:cNvSpPr txBox="1"/>
          <p:nvPr/>
        </p:nvSpPr>
        <p:spPr>
          <a:xfrm>
            <a:off x="1684834" y="4986875"/>
            <a:ext cx="2226366"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Corbel" panose="020B0503020204020204"/>
                <a:ea typeface="+mn-ea"/>
                <a:cs typeface="+mn-cs"/>
              </a:rPr>
              <a:t>Step 1</a:t>
            </a:r>
          </a:p>
        </p:txBody>
      </p:sp>
      <p:sp>
        <p:nvSpPr>
          <p:cNvPr id="9" name="TextBox 8">
            <a:extLst>
              <a:ext uri="{FF2B5EF4-FFF2-40B4-BE49-F238E27FC236}">
                <a16:creationId xmlns:a16="http://schemas.microsoft.com/office/drawing/2014/main" id="{A3BC317F-EBA9-51B1-F353-3C8375AD47FE}"/>
              </a:ext>
            </a:extLst>
          </p:cNvPr>
          <p:cNvSpPr txBox="1"/>
          <p:nvPr/>
        </p:nvSpPr>
        <p:spPr>
          <a:xfrm>
            <a:off x="3911197" y="4993041"/>
            <a:ext cx="2226366"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Corbel" panose="020B0503020204020204"/>
                <a:ea typeface="+mn-ea"/>
                <a:cs typeface="+mn-cs"/>
              </a:rPr>
              <a:t>Step 2</a:t>
            </a:r>
          </a:p>
        </p:txBody>
      </p:sp>
      <p:sp>
        <p:nvSpPr>
          <p:cNvPr id="10" name="TextBox 9">
            <a:extLst>
              <a:ext uri="{FF2B5EF4-FFF2-40B4-BE49-F238E27FC236}">
                <a16:creationId xmlns:a16="http://schemas.microsoft.com/office/drawing/2014/main" id="{0193427B-8693-AA06-5383-F42731E97E3B}"/>
              </a:ext>
            </a:extLst>
          </p:cNvPr>
          <p:cNvSpPr txBox="1"/>
          <p:nvPr/>
        </p:nvSpPr>
        <p:spPr>
          <a:xfrm>
            <a:off x="6137564" y="4986875"/>
            <a:ext cx="2226366"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Corbel" panose="020B0503020204020204"/>
                <a:ea typeface="+mn-ea"/>
                <a:cs typeface="+mn-cs"/>
              </a:rPr>
              <a:t>Step 3</a:t>
            </a:r>
          </a:p>
        </p:txBody>
      </p:sp>
      <p:sp>
        <p:nvSpPr>
          <p:cNvPr id="11" name="TextBox 10">
            <a:extLst>
              <a:ext uri="{FF2B5EF4-FFF2-40B4-BE49-F238E27FC236}">
                <a16:creationId xmlns:a16="http://schemas.microsoft.com/office/drawing/2014/main" id="{66539839-B8E9-747C-19EE-F08B97403CE5}"/>
              </a:ext>
            </a:extLst>
          </p:cNvPr>
          <p:cNvSpPr txBox="1"/>
          <p:nvPr/>
        </p:nvSpPr>
        <p:spPr>
          <a:xfrm>
            <a:off x="8363927" y="4993041"/>
            <a:ext cx="2226366"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Corbel" panose="020B0503020204020204"/>
                <a:ea typeface="+mn-ea"/>
                <a:cs typeface="+mn-cs"/>
              </a:rPr>
              <a:t>Step 4</a:t>
            </a:r>
          </a:p>
        </p:txBody>
      </p:sp>
      <p:sp>
        <p:nvSpPr>
          <p:cNvPr id="13" name="TextBox 12">
            <a:extLst>
              <a:ext uri="{FF2B5EF4-FFF2-40B4-BE49-F238E27FC236}">
                <a16:creationId xmlns:a16="http://schemas.microsoft.com/office/drawing/2014/main" id="{364D70A8-3842-AE03-E571-ACC9D388767C}"/>
              </a:ext>
            </a:extLst>
          </p:cNvPr>
          <p:cNvSpPr txBox="1"/>
          <p:nvPr/>
        </p:nvSpPr>
        <p:spPr>
          <a:xfrm>
            <a:off x="1684834" y="4082976"/>
            <a:ext cx="2226366" cy="707886"/>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19285D"/>
                </a:solidFill>
                <a:effectLst/>
                <a:uLnTx/>
                <a:uFillTx/>
                <a:latin typeface="Corbel" panose="020B0503020204020204"/>
                <a:ea typeface="+mn-ea"/>
                <a:cs typeface="+mn-cs"/>
              </a:rPr>
              <a:t>Evaluate the situation</a:t>
            </a:r>
          </a:p>
        </p:txBody>
      </p:sp>
      <p:sp>
        <p:nvSpPr>
          <p:cNvPr id="14" name="TextBox 13">
            <a:extLst>
              <a:ext uri="{FF2B5EF4-FFF2-40B4-BE49-F238E27FC236}">
                <a16:creationId xmlns:a16="http://schemas.microsoft.com/office/drawing/2014/main" id="{A08B5500-8F62-A5F2-D3E8-01CC890F03D3}"/>
              </a:ext>
            </a:extLst>
          </p:cNvPr>
          <p:cNvSpPr txBox="1"/>
          <p:nvPr/>
        </p:nvSpPr>
        <p:spPr>
          <a:xfrm>
            <a:off x="3911197" y="3298136"/>
            <a:ext cx="2226366" cy="707886"/>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5B7F95"/>
                </a:solidFill>
                <a:effectLst/>
                <a:uLnTx/>
                <a:uFillTx/>
                <a:latin typeface="Corbel" panose="020B0503020204020204"/>
                <a:ea typeface="+mn-ea"/>
                <a:cs typeface="+mn-cs"/>
              </a:rPr>
              <a:t>Describe what you’re hearing</a:t>
            </a:r>
          </a:p>
        </p:txBody>
      </p:sp>
      <p:sp>
        <p:nvSpPr>
          <p:cNvPr id="15" name="TextBox 14">
            <a:extLst>
              <a:ext uri="{FF2B5EF4-FFF2-40B4-BE49-F238E27FC236}">
                <a16:creationId xmlns:a16="http://schemas.microsoft.com/office/drawing/2014/main" id="{61F842F4-3864-9954-E710-9746BD7B9B12}"/>
              </a:ext>
            </a:extLst>
          </p:cNvPr>
          <p:cNvSpPr txBox="1"/>
          <p:nvPr/>
        </p:nvSpPr>
        <p:spPr>
          <a:xfrm>
            <a:off x="6137563" y="2260832"/>
            <a:ext cx="2226366" cy="707886"/>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A3E0"/>
                </a:solidFill>
                <a:effectLst/>
                <a:uLnTx/>
                <a:uFillTx/>
                <a:latin typeface="Corbel" panose="020B0503020204020204"/>
                <a:ea typeface="+mn-ea"/>
                <a:cs typeface="+mn-cs"/>
              </a:rPr>
              <a:t>Find common ground</a:t>
            </a:r>
          </a:p>
        </p:txBody>
      </p:sp>
      <p:sp>
        <p:nvSpPr>
          <p:cNvPr id="16" name="TextBox 15">
            <a:extLst>
              <a:ext uri="{FF2B5EF4-FFF2-40B4-BE49-F238E27FC236}">
                <a16:creationId xmlns:a16="http://schemas.microsoft.com/office/drawing/2014/main" id="{7B8A8088-9E22-4045-24F6-E7ECD3508347}"/>
              </a:ext>
            </a:extLst>
          </p:cNvPr>
          <p:cNvSpPr txBox="1"/>
          <p:nvPr/>
        </p:nvSpPr>
        <p:spPr>
          <a:xfrm>
            <a:off x="8363927" y="1589339"/>
            <a:ext cx="2226366" cy="400110"/>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C1D72E">
                    <a:lumMod val="75000"/>
                  </a:srgbClr>
                </a:solidFill>
                <a:effectLst/>
                <a:uLnTx/>
                <a:uFillTx/>
                <a:latin typeface="Corbel" panose="020B0503020204020204"/>
                <a:ea typeface="+mn-ea"/>
                <a:cs typeface="+mn-cs"/>
              </a:rPr>
              <a:t>Move forward</a:t>
            </a:r>
          </a:p>
        </p:txBody>
      </p:sp>
    </p:spTree>
    <p:custDataLst>
      <p:tags r:id="rId1"/>
    </p:custDataLst>
    <p:extLst>
      <p:ext uri="{BB962C8B-B14F-4D97-AF65-F5344CB8AC3E}">
        <p14:creationId xmlns:p14="http://schemas.microsoft.com/office/powerpoint/2010/main" val="337846546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DACBDEC-3924-45CB-BE0B-9077F7C6EBF9}"/>
              </a:ext>
            </a:extLst>
          </p:cNvPr>
          <p:cNvSpPr>
            <a:spLocks noGrp="1"/>
          </p:cNvSpPr>
          <p:nvPr>
            <p:ph type="title"/>
          </p:nvPr>
        </p:nvSpPr>
        <p:spPr/>
        <p:txBody>
          <a:bodyPr/>
          <a:lstStyle/>
          <a:p>
            <a:r>
              <a:rPr lang="en-US" dirty="0"/>
              <a:t>THE IMPORTANCE OF TIMING</a:t>
            </a:r>
          </a:p>
        </p:txBody>
      </p:sp>
      <p:sp>
        <p:nvSpPr>
          <p:cNvPr id="3" name="Content Placeholder 2">
            <a:extLst>
              <a:ext uri="{FF2B5EF4-FFF2-40B4-BE49-F238E27FC236}">
                <a16:creationId xmlns:a16="http://schemas.microsoft.com/office/drawing/2014/main" id="{A568F87B-0589-F787-C3E8-7BCC0D1FBE9F}"/>
              </a:ext>
            </a:extLst>
          </p:cNvPr>
          <p:cNvSpPr>
            <a:spLocks noGrp="1"/>
          </p:cNvSpPr>
          <p:nvPr>
            <p:ph idx="1"/>
          </p:nvPr>
        </p:nvSpPr>
        <p:spPr/>
        <p:txBody>
          <a:bodyPr>
            <a:normAutofit/>
          </a:bodyPr>
          <a:lstStyle/>
          <a:p>
            <a:pPr marR="0" lvl="0">
              <a:spcAft>
                <a:spcPts val="0"/>
              </a:spcAft>
              <a:tabLst>
                <a:tab pos="457200" algn="l"/>
              </a:tabLst>
            </a:pPr>
            <a:r>
              <a:rPr lang="en-US" sz="2000" dirty="0"/>
              <a:t>Not all moments are ideal for reaching the best results when engaging with an HCP.</a:t>
            </a:r>
          </a:p>
          <a:p>
            <a:pPr marR="0" lvl="0">
              <a:spcAft>
                <a:spcPts val="0"/>
              </a:spcAft>
              <a:tabLst>
                <a:tab pos="457200" algn="l"/>
              </a:tabLst>
            </a:pPr>
            <a:r>
              <a:rPr lang="en-US" sz="2000" b="1" dirty="0"/>
              <a:t>What factors exacerbate the timing of an attempted interaction?</a:t>
            </a:r>
          </a:p>
          <a:p>
            <a:pPr marR="0" lvl="0">
              <a:spcAft>
                <a:spcPts val="0"/>
              </a:spcAft>
              <a:tabLst>
                <a:tab pos="457200" algn="l"/>
              </a:tabLst>
            </a:pPr>
            <a:r>
              <a:rPr lang="en-US" sz="2000" dirty="0"/>
              <a:t>Sometimes you don’t get to choose your moment.</a:t>
            </a:r>
          </a:p>
          <a:p>
            <a:pPr marR="0" lvl="0">
              <a:spcAft>
                <a:spcPts val="600"/>
              </a:spcAft>
              <a:tabLst>
                <a:tab pos="457200" algn="l"/>
              </a:tabLst>
            </a:pPr>
            <a:r>
              <a:rPr lang="en-US" sz="2000" b="1" dirty="0"/>
              <a:t>How can you mitigate adverse factors so the conversation goes as well as possible?</a:t>
            </a:r>
          </a:p>
          <a:p>
            <a:endParaRPr lang="en-US" sz="2000" dirty="0"/>
          </a:p>
        </p:txBody>
      </p:sp>
    </p:spTree>
    <p:custDataLst>
      <p:tags r:id="rId1"/>
    </p:custDataLst>
    <p:extLst>
      <p:ext uri="{BB962C8B-B14F-4D97-AF65-F5344CB8AC3E}">
        <p14:creationId xmlns:p14="http://schemas.microsoft.com/office/powerpoint/2010/main" val="317511119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 name="ARTICULATE_DESIGN_ID_OFFICE THEME" val="UH7OpjYs"/>
  <p:tag name="ARTICULATE_SLIDE_COUNT" val="22"/>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Impax MEB">
  <a:themeElements>
    <a:clrScheme name="UT CLD">
      <a:dk1>
        <a:srgbClr val="000000"/>
      </a:dk1>
      <a:lt1>
        <a:srgbClr val="FFFFFF"/>
      </a:lt1>
      <a:dk2>
        <a:srgbClr val="19285D"/>
      </a:dk2>
      <a:lt2>
        <a:srgbClr val="FEFFFF"/>
      </a:lt2>
      <a:accent1>
        <a:srgbClr val="19285D"/>
      </a:accent1>
      <a:accent2>
        <a:srgbClr val="5B7F95"/>
      </a:accent2>
      <a:accent3>
        <a:srgbClr val="C1D72E"/>
      </a:accent3>
      <a:accent4>
        <a:srgbClr val="DB3741"/>
      </a:accent4>
      <a:accent5>
        <a:srgbClr val="F07820"/>
      </a:accent5>
      <a:accent6>
        <a:srgbClr val="929292"/>
      </a:accent6>
      <a:hlink>
        <a:srgbClr val="DA3642"/>
      </a:hlink>
      <a:folHlink>
        <a:srgbClr val="EF7720"/>
      </a:folHlink>
    </a:clrScheme>
    <a:fontScheme name="Corbel">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Impax MEB</Template>
  <TotalTime>0</TotalTime>
  <Words>19467</Words>
  <Application>Microsoft Office PowerPoint</Application>
  <PresentationFormat>Widescreen</PresentationFormat>
  <Paragraphs>2968</Paragraphs>
  <Slides>119</Slides>
  <Notes>119</Notes>
  <HiddenSlides>35</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119</vt:i4>
      </vt:variant>
    </vt:vector>
  </HeadingPairs>
  <TitlesOfParts>
    <vt:vector size="133" baseType="lpstr">
      <vt:lpstr>Arial</vt:lpstr>
      <vt:lpstr>Arial Black</vt:lpstr>
      <vt:lpstr>Arial Unicode MS</vt:lpstr>
      <vt:lpstr>Calibri</vt:lpstr>
      <vt:lpstr>Calibri Light</vt:lpstr>
      <vt:lpstr>Century Gothic</vt:lpstr>
      <vt:lpstr>Century Schoolbook</vt:lpstr>
      <vt:lpstr>Corbel</vt:lpstr>
      <vt:lpstr>Courier New</vt:lpstr>
      <vt:lpstr>Raleway Black</vt:lpstr>
      <vt:lpstr>Symbol</vt:lpstr>
      <vt:lpstr>System Font Regular</vt:lpstr>
      <vt:lpstr>Wingdings</vt:lpstr>
      <vt:lpstr>Impax MEB</vt:lpstr>
      <vt:lpstr>PowerPoint Presentation</vt:lpstr>
      <vt:lpstr>Workshop At-A-Glance</vt:lpstr>
      <vt:lpstr>Workshop At-A-Glance</vt:lpstr>
      <vt:lpstr>How To Use This Guide</vt:lpstr>
      <vt:lpstr>ECHOcardiogram AND OUR PATIENTS</vt:lpstr>
      <vt:lpstr>WHY WE ARE HERE</vt:lpstr>
      <vt:lpstr>TWO TRUTHS AND A LIE</vt:lpstr>
      <vt:lpstr>Hidden Slide</vt:lpstr>
      <vt:lpstr>CLINICAL CULTIVATOR</vt:lpstr>
      <vt:lpstr>CLINICAL CULTIVATOR</vt:lpstr>
      <vt:lpstr>LET’S TAKE A BREAK</vt:lpstr>
      <vt:lpstr>INTERPRETATION STATIONS</vt:lpstr>
      <vt:lpstr>HIDDEN SLIDE</vt:lpstr>
      <vt:lpstr>HIDDEN SLIDE</vt:lpstr>
      <vt:lpstr>HIDDEN SLIDE</vt:lpstr>
      <vt:lpstr>PATIENT IDENTIFIERS/  LEVERAGE YOUR EXPERTISE</vt:lpstr>
      <vt:lpstr>PATIENT IDENTIFIERS</vt:lpstr>
      <vt:lpstr>CHARISSE</vt:lpstr>
      <vt:lpstr>LORI</vt:lpstr>
      <vt:lpstr>MARK</vt:lpstr>
      <vt:lpstr>HIDDEN SLIDE</vt:lpstr>
      <vt:lpstr>HIDDEN SLIDE</vt:lpstr>
      <vt:lpstr>HIDDEN SLIDE</vt:lpstr>
      <vt:lpstr>PRESENT YOUR FINDINGS</vt:lpstr>
      <vt:lpstr>DATA FLASH-MATCH</vt:lpstr>
      <vt:lpstr>CHARISSE</vt:lpstr>
      <vt:lpstr>LORI</vt:lpstr>
      <vt:lpstr>MARK</vt:lpstr>
      <vt:lpstr>Hidden slide</vt:lpstr>
      <vt:lpstr>LUNCH</vt:lpstr>
      <vt:lpstr>LEAD THE DIALOGUE: Listening &amp; QUESTION-asking TECHNIQUES</vt:lpstr>
      <vt:lpstr>LEAD THE DIALOGUE: LISTENING</vt:lpstr>
      <vt:lpstr>WHAT MAKES LISTENING  CHALLENGING?</vt:lpstr>
      <vt:lpstr>WHAT GETS IN THE WAY?</vt:lpstr>
      <vt:lpstr>LISTENING BLOCKS</vt:lpstr>
      <vt:lpstr>TECHNIQUES TO OVERCOME LISTENING BLOCKS</vt:lpstr>
      <vt:lpstr>SIX HALLMARKS OF A QUESTIONING CULTURE</vt:lpstr>
      <vt:lpstr>WHAT IS THE BENEFIT OF ASKING IMPACTFUL QUESTIONS?</vt:lpstr>
      <vt:lpstr>PowerPoint Presentation</vt:lpstr>
      <vt:lpstr>YOUR QUESTIONING APPROACH</vt:lpstr>
      <vt:lpstr>HIDDEN SLIDE</vt:lpstr>
      <vt:lpstr>HIDDEN SLIDE</vt:lpstr>
      <vt:lpstr>LET’S TAKE A BREAK</vt:lpstr>
      <vt:lpstr>MANAGING ‘RABBIT HOLES’</vt:lpstr>
      <vt:lpstr>HOW WE MANAGE CONVERSATIONS</vt:lpstr>
      <vt:lpstr>IDENTIFY THE SPIRAL</vt:lpstr>
      <vt:lpstr>HIDDEN SLIDE</vt:lpstr>
      <vt:lpstr>GROW CONVERSATION PLANNING</vt:lpstr>
      <vt:lpstr>CONNECTING THROUGH A SIMPLE APPROACH</vt:lpstr>
      <vt:lpstr>HOW TO PREPARE FOR AN HCP CONVERSATION</vt:lpstr>
      <vt:lpstr>FOLLOWING UP ON AN HCP CONVERSATION</vt:lpstr>
      <vt:lpstr>HIDDEN SLIDE</vt:lpstr>
      <vt:lpstr>DIALOGUE DUOS</vt:lpstr>
      <vt:lpstr>DIALOGUE DUO PRACTICE</vt:lpstr>
      <vt:lpstr>Hidden SLIDE</vt:lpstr>
      <vt:lpstr>HIDDEN SLIDE</vt:lpstr>
      <vt:lpstr>PowerPoint Presentation</vt:lpstr>
      <vt:lpstr>PowerPoint Presentation</vt:lpstr>
      <vt:lpstr>PowerPoint Presentation</vt:lpstr>
      <vt:lpstr>Workshop At-A-Glance</vt:lpstr>
      <vt:lpstr>Workshop At-A-Glance</vt:lpstr>
      <vt:lpstr>How To Use This Guide</vt:lpstr>
      <vt:lpstr>RIGHT HEART catheterization AND OUR PATIENTS</vt:lpstr>
      <vt:lpstr>ENGERGIZER:  RECALL CONCENTRATION</vt:lpstr>
      <vt:lpstr>CLINICAL CULTIVATOR</vt:lpstr>
      <vt:lpstr>CLINICAL CULTIVATOR</vt:lpstr>
      <vt:lpstr>PATIENT IDENTIFIERS/  LEVERAGE YOUR EXPERTISE</vt:lpstr>
      <vt:lpstr>PATIENT IDENTIFIERS</vt:lpstr>
      <vt:lpstr>CHARISSE</vt:lpstr>
      <vt:lpstr>LORI</vt:lpstr>
      <vt:lpstr>MARK</vt:lpstr>
      <vt:lpstr>HIDDEN SLIDE</vt:lpstr>
      <vt:lpstr>HIDDEN SLIDE</vt:lpstr>
      <vt:lpstr>HIDDEN SLIDE</vt:lpstr>
      <vt:lpstr>PRESENT YOUR FINDINGS</vt:lpstr>
      <vt:lpstr>DATA FLASH-MATCH</vt:lpstr>
      <vt:lpstr>CHARISSE</vt:lpstr>
      <vt:lpstr>LORI</vt:lpstr>
      <vt:lpstr>MARK</vt:lpstr>
      <vt:lpstr>DATA FLASH-MATCH</vt:lpstr>
      <vt:lpstr>LUNCH</vt:lpstr>
      <vt:lpstr>LEAD THE DIALOGUE: Listening &amp; QUESTION-ASKING TECHNIQUES</vt:lpstr>
      <vt:lpstr>BUILDING HCP AWARENESS AND ENGAGEMENT</vt:lpstr>
      <vt:lpstr>LEAD THE DIALOGUE: LISTENING</vt:lpstr>
      <vt:lpstr>ACTIVE LISTENING: BALANCED</vt:lpstr>
      <vt:lpstr>ACTIVE LISTENING: UNBALANCED</vt:lpstr>
      <vt:lpstr>ACTIVE LISTENING: BALANCED</vt:lpstr>
      <vt:lpstr>WHAT TO CONSIDER WHEN ACTIVELY LISTENING</vt:lpstr>
      <vt:lpstr>USE SELECTIVE SILENCE</vt:lpstr>
      <vt:lpstr>WHEN ASKING QUESTIONS</vt:lpstr>
      <vt:lpstr>YOUR QUESTION TECHNIQUES</vt:lpstr>
      <vt:lpstr>QUESTION TECHNIQUES</vt:lpstr>
      <vt:lpstr>PURPOSEFUL QUESTIONING</vt:lpstr>
      <vt:lpstr>HIDDEN SLIDE</vt:lpstr>
      <vt:lpstr>HIDDEN SLIDE</vt:lpstr>
      <vt:lpstr>LET’S TAKE A BREAK</vt:lpstr>
      <vt:lpstr>MANAGING ‘RABBIT HOLES’</vt:lpstr>
      <vt:lpstr>REDIRECT FROM RABBIT HOLES</vt:lpstr>
      <vt:lpstr>THE IMPORTANCE OF TIMING</vt:lpstr>
      <vt:lpstr>WHEN YOU CAN’T CONTROL THE TIMING</vt:lpstr>
      <vt:lpstr>MANAGING THE SPIRAL</vt:lpstr>
      <vt:lpstr>HIDDEN SLIDE</vt:lpstr>
      <vt:lpstr>DIALOGUE DUOS</vt:lpstr>
      <vt:lpstr>DIALOGUE DUO PRACTICE</vt:lpstr>
      <vt:lpstr>Hidden SLIDE</vt:lpstr>
      <vt:lpstr>HIDDEN SLIDE</vt:lpstr>
      <vt:lpstr>PowerPoint Presentation</vt:lpstr>
      <vt:lpstr>PowerPoint Presentation</vt:lpstr>
      <vt:lpstr>PowerPoint Presentation</vt:lpstr>
      <vt:lpstr>Workshop At A Glance</vt:lpstr>
      <vt:lpstr>How To Use This Guide</vt:lpstr>
      <vt:lpstr>SOLVE MY PROBLEM</vt:lpstr>
      <vt:lpstr>SOLVE MY PROBLEM</vt:lpstr>
      <vt:lpstr>HCP Analysis profile</vt:lpstr>
      <vt:lpstr>GROW WORKSHEET</vt:lpstr>
      <vt:lpstr>Part 3</vt:lpstr>
      <vt:lpstr>OBSERVATION EVALUATION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2022-12-28T21:32:00Z</dcterms:created>
  <dcterms:modified xsi:type="dcterms:W3CDTF">2023-04-24T16:53:53Z</dcterms:modified>
</cp:coreProperties>
</file>