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69" r:id="rId7"/>
    <p:sldId id="261" r:id="rId8"/>
    <p:sldId id="278" r:id="rId9"/>
    <p:sldId id="262" r:id="rId10"/>
    <p:sldId id="279" r:id="rId11"/>
    <p:sldId id="277" r:id="rId12"/>
    <p:sldId id="259" r:id="rId13"/>
    <p:sldId id="304" r:id="rId14"/>
    <p:sldId id="280" r:id="rId15"/>
    <p:sldId id="305" r:id="rId16"/>
    <p:sldId id="306" r:id="rId17"/>
    <p:sldId id="281" r:id="rId18"/>
    <p:sldId id="315" r:id="rId19"/>
    <p:sldId id="323" r:id="rId20"/>
    <p:sldId id="324" r:id="rId21"/>
    <p:sldId id="325" r:id="rId22"/>
    <p:sldId id="326" r:id="rId23"/>
    <p:sldId id="327" r:id="rId24"/>
    <p:sldId id="260" r:id="rId25"/>
    <p:sldId id="309" r:id="rId26"/>
    <p:sldId id="310" r:id="rId27"/>
    <p:sldId id="311" r:id="rId28"/>
    <p:sldId id="312" r:id="rId29"/>
    <p:sldId id="313" r:id="rId30"/>
    <p:sldId id="314" r:id="rId31"/>
    <p:sldId id="302" r:id="rId32"/>
    <p:sldId id="303" r:id="rId33"/>
    <p:sldId id="321" r:id="rId34"/>
    <p:sldId id="322" r:id="rId35"/>
    <p:sldId id="273" r:id="rId36"/>
  </p:sldIdLst>
  <p:sldSz cx="12192000" cy="6858000"/>
  <p:notesSz cx="9144000" cy="6858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pos="120" userDrawn="1">
          <p15:clr>
            <a:srgbClr val="A4A3A4"/>
          </p15:clr>
        </p15:guide>
        <p15:guide id="2" orient="horz"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Angel" initials="BA" lastIdx="1" clrIdx="0">
    <p:extLst>
      <p:ext uri="{19B8F6BF-5375-455C-9EA6-DF929625EA0E}">
        <p15:presenceInfo xmlns:p15="http://schemas.microsoft.com/office/powerpoint/2012/main" userId="S::bethangel@versadoteam.com::13d08a49-5234-4a7f-9ec2-09bb39eddc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BE2F4"/>
    <a:srgbClr val="CCE8F2"/>
    <a:srgbClr val="38C2ED"/>
    <a:srgbClr val="F6C243"/>
    <a:srgbClr val="DA1C5C"/>
    <a:srgbClr val="3B2C7D"/>
    <a:srgbClr val="303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137" autoAdjust="0"/>
  </p:normalViewPr>
  <p:slideViewPr>
    <p:cSldViewPr snapToGrid="0">
      <p:cViewPr varScale="1">
        <p:scale>
          <a:sx n="92" d="100"/>
          <a:sy n="92" d="100"/>
        </p:scale>
        <p:origin x="490" y="581"/>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475"/>
    </p:cViewPr>
  </p:sorterViewPr>
  <p:notesViewPr>
    <p:cSldViewPr snapToGrid="0" showGuides="1">
      <p:cViewPr varScale="1">
        <p:scale>
          <a:sx n="99" d="100"/>
          <a:sy n="99" d="100"/>
        </p:scale>
        <p:origin x="1728" y="490"/>
      </p:cViewPr>
      <p:guideLst>
        <p:guide pos="120"/>
        <p:guide orient="horz"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E9F6B2-E472-B6AB-D7BE-6EF0A7E87C77}"/>
              </a:ext>
            </a:extLst>
          </p:cNvPr>
          <p:cNvSpPr/>
          <p:nvPr/>
        </p:nvSpPr>
        <p:spPr>
          <a:xfrm>
            <a:off x="0" y="0"/>
            <a:ext cx="9144000" cy="324117"/>
          </a:xfrm>
          <a:prstGeom prst="rect">
            <a:avLst/>
          </a:prstGeom>
          <a:solidFill>
            <a:srgbClr val="38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Image Placeholder 3"/>
          <p:cNvSpPr>
            <a:spLocks noGrp="1" noRot="1" noChangeAspect="1"/>
          </p:cNvSpPr>
          <p:nvPr>
            <p:ph type="sldImg" idx="2"/>
          </p:nvPr>
        </p:nvSpPr>
        <p:spPr>
          <a:xfrm>
            <a:off x="226828" y="527641"/>
            <a:ext cx="4345172" cy="2444159"/>
          </a:xfrm>
          <a:prstGeom prst="rect">
            <a:avLst/>
          </a:prstGeom>
          <a:noFill/>
          <a:ln w="3175">
            <a:solidFill>
              <a:prstClr val="black"/>
            </a:solidFill>
          </a:ln>
        </p:spPr>
        <p:txBody>
          <a:bodyPr vert="horz" lIns="91440" tIns="45720" rIns="91440" bIns="45720" rtlCol="0" anchor="ctr"/>
          <a:lstStyle/>
          <a:p>
            <a:endParaRPr lang="en-US" dirty="0"/>
          </a:p>
        </p:txBody>
      </p:sp>
      <p:sp>
        <p:nvSpPr>
          <p:cNvPr id="9" name="Rectangle 8">
            <a:extLst>
              <a:ext uri="{FF2B5EF4-FFF2-40B4-BE49-F238E27FC236}">
                <a16:creationId xmlns:a16="http://schemas.microsoft.com/office/drawing/2014/main" id="{09EA2891-EE50-3FD8-A256-1798327DA115}"/>
              </a:ext>
            </a:extLst>
          </p:cNvPr>
          <p:cNvSpPr/>
          <p:nvPr/>
        </p:nvSpPr>
        <p:spPr>
          <a:xfrm>
            <a:off x="155050" y="7087"/>
            <a:ext cx="4908120" cy="339340"/>
          </a:xfrm>
          <a:prstGeom prst="rect">
            <a:avLst/>
          </a:prstGeom>
        </p:spPr>
        <p:txBody>
          <a:bodyPr wrap="square" lIns="92217" tIns="46109" rIns="92217" bIns="46109" anchor="ctr">
            <a:spAutoFit/>
          </a:bodyPr>
          <a:lstStyle/>
          <a:p>
            <a:pPr algn="l">
              <a:spcBef>
                <a:spcPts val="403"/>
              </a:spcBef>
            </a:pPr>
            <a:r>
              <a:rPr lang="en-US" sz="16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Objection Handling Workshop</a:t>
            </a:r>
          </a:p>
        </p:txBody>
      </p:sp>
      <p:sp>
        <p:nvSpPr>
          <p:cNvPr id="10" name="TextBox 9">
            <a:extLst>
              <a:ext uri="{FF2B5EF4-FFF2-40B4-BE49-F238E27FC236}">
                <a16:creationId xmlns:a16="http://schemas.microsoft.com/office/drawing/2014/main" id="{1FB2A986-61D0-4B5C-8A4A-05D6D2F3D1BE}"/>
              </a:ext>
            </a:extLst>
          </p:cNvPr>
          <p:cNvSpPr txBox="1"/>
          <p:nvPr/>
        </p:nvSpPr>
        <p:spPr>
          <a:xfrm>
            <a:off x="4783128" y="433554"/>
            <a:ext cx="417928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30368C"/>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Workshop Facilitator Instructions</a:t>
            </a:r>
          </a:p>
        </p:txBody>
      </p:sp>
      <p:sp>
        <p:nvSpPr>
          <p:cNvPr id="11" name="Notes Placeholder 4">
            <a:extLst>
              <a:ext uri="{FF2B5EF4-FFF2-40B4-BE49-F238E27FC236}">
                <a16:creationId xmlns:a16="http://schemas.microsoft.com/office/drawing/2014/main" id="{F28EAF93-EC58-9486-5135-2C28CDF4F5CA}"/>
              </a:ext>
            </a:extLst>
          </p:cNvPr>
          <p:cNvSpPr>
            <a:spLocks noGrp="1"/>
          </p:cNvSpPr>
          <p:nvPr>
            <p:ph type="body" sz="quarter" idx="3"/>
          </p:nvPr>
        </p:nvSpPr>
        <p:spPr>
          <a:xfrm>
            <a:off x="4758724" y="906791"/>
            <a:ext cx="4179286" cy="5517655"/>
          </a:xfrm>
          <a:prstGeom prst="rect">
            <a:avLst/>
          </a:prstGeom>
        </p:spPr>
        <p:txBody>
          <a:bodyPr vert="horz" lIns="91440" tIns="45720" rIns="91440" bIns="45720" rtlCol="0"/>
          <a:lstStyle/>
          <a:p>
            <a:pPr lvl="0"/>
            <a:r>
              <a:rPr lang="en-US" dirty="0"/>
              <a:t>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12" name="TextBox 11">
            <a:extLst>
              <a:ext uri="{FF2B5EF4-FFF2-40B4-BE49-F238E27FC236}">
                <a16:creationId xmlns:a16="http://schemas.microsoft.com/office/drawing/2014/main" id="{75A96CAA-0237-200D-3663-CE8C1A09CA3B}"/>
              </a:ext>
            </a:extLst>
          </p:cNvPr>
          <p:cNvSpPr txBox="1"/>
          <p:nvPr/>
        </p:nvSpPr>
        <p:spPr>
          <a:xfrm>
            <a:off x="192496" y="3217651"/>
            <a:ext cx="86882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3B2C7D"/>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Agenda</a:t>
            </a:r>
          </a:p>
        </p:txBody>
      </p:sp>
      <p:graphicFrame>
        <p:nvGraphicFramePr>
          <p:cNvPr id="13" name="Table 12">
            <a:extLst>
              <a:ext uri="{FF2B5EF4-FFF2-40B4-BE49-F238E27FC236}">
                <a16:creationId xmlns:a16="http://schemas.microsoft.com/office/drawing/2014/main" id="{6C7A9FD5-635F-C546-0A14-360B4B547D46}"/>
              </a:ext>
            </a:extLst>
          </p:cNvPr>
          <p:cNvGraphicFramePr>
            <a:graphicFrameLocks noGrp="1"/>
          </p:cNvGraphicFramePr>
          <p:nvPr>
            <p:extLst>
              <p:ext uri="{D42A27DB-BD31-4B8C-83A1-F6EECF244321}">
                <p14:modId xmlns:p14="http://schemas.microsoft.com/office/powerpoint/2010/main" val="3237926672"/>
              </p:ext>
            </p:extLst>
          </p:nvPr>
        </p:nvGraphicFramePr>
        <p:xfrm>
          <a:off x="226828" y="3612447"/>
          <a:ext cx="4366010" cy="1390650"/>
        </p:xfrm>
        <a:graphic>
          <a:graphicData uri="http://schemas.openxmlformats.org/drawingml/2006/table">
            <a:tbl>
              <a:tblPr firstRow="1" bandRow="1">
                <a:tableStyleId>{5C22544A-7EE6-4342-B048-85BDC9FD1C3A}</a:tableStyleId>
              </a:tblPr>
              <a:tblGrid>
                <a:gridCol w="853827">
                  <a:extLst>
                    <a:ext uri="{9D8B030D-6E8A-4147-A177-3AD203B41FA5}">
                      <a16:colId xmlns:a16="http://schemas.microsoft.com/office/drawing/2014/main" val="3460872777"/>
                    </a:ext>
                  </a:extLst>
                </a:gridCol>
                <a:gridCol w="3512183">
                  <a:extLst>
                    <a:ext uri="{9D8B030D-6E8A-4147-A177-3AD203B41FA5}">
                      <a16:colId xmlns:a16="http://schemas.microsoft.com/office/drawing/2014/main" val="3929844881"/>
                    </a:ext>
                  </a:extLst>
                </a:gridCol>
              </a:tblGrid>
              <a:tr h="278130">
                <a:tc>
                  <a:txBody>
                    <a:bodyPr/>
                    <a:lstStyle/>
                    <a:p>
                      <a:pPr algn="r"/>
                      <a:r>
                        <a:rPr lang="en-US" sz="1200" b="0" dirty="0">
                          <a:solidFill>
                            <a:srgbClr val="53565A"/>
                          </a:solidFill>
                          <a:latin typeface="Open Sans" panose="020B0606030504020204" pitchFamily="34" charset="0"/>
                          <a:ea typeface="Open Sans" panose="020B0606030504020204" pitchFamily="34" charset="0"/>
                          <a:cs typeface="Open Sans" panose="020B0606030504020204" pitchFamily="34" charset="0"/>
                        </a:rPr>
                        <a:t>5 min</a:t>
                      </a:r>
                    </a:p>
                  </a:txBody>
                  <a:tcPr marL="121920" marR="121920"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r>
                        <a:rPr lang="en-US" sz="1200" b="0" dirty="0">
                          <a:solidFill>
                            <a:srgbClr val="53565A"/>
                          </a:solidFill>
                          <a:latin typeface="Open Sans" panose="020B0606030504020204" pitchFamily="34" charset="0"/>
                          <a:ea typeface="Open Sans" panose="020B0606030504020204" pitchFamily="34" charset="0"/>
                          <a:cs typeface="Open Sans" panose="020B0606030504020204" pitchFamily="34" charset="0"/>
                        </a:rPr>
                        <a:t>Introduction</a:t>
                      </a:r>
                    </a:p>
                  </a:txBody>
                  <a:tcPr marL="121920" marR="121920" marT="34290" marB="3429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62979764"/>
                  </a:ext>
                </a:extLst>
              </a:tr>
              <a:tr h="278130">
                <a:tc>
                  <a:txBody>
                    <a:bodyPr/>
                    <a:lstStyle/>
                    <a:p>
                      <a:pPr algn="r"/>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rPr>
                        <a:t>20 min</a:t>
                      </a:r>
                    </a:p>
                  </a:txBody>
                  <a:tcPr marL="121920" marR="121920" marT="34290" marB="3429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sym typeface="Helvetica Light"/>
                        </a:rPr>
                        <a:t>Response Review</a:t>
                      </a:r>
                    </a:p>
                  </a:txBody>
                  <a:tcPr marL="121920" marR="121920"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9089221"/>
                  </a:ext>
                </a:extLst>
              </a:tr>
              <a:tr h="278130">
                <a:tc>
                  <a:txBody>
                    <a:bodyPr/>
                    <a:lstStyle/>
                    <a:p>
                      <a:pPr algn="r"/>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rPr>
                        <a:t>45 min</a:t>
                      </a:r>
                    </a:p>
                  </a:txBody>
                  <a:tcPr marL="121920" marR="121920" marT="34290" marB="3429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2F4"/>
                    </a:solidFill>
                  </a:tcPr>
                </a:tc>
                <a:tc>
                  <a:txBody>
                    <a:bodyPr/>
                    <a:lstStyle/>
                    <a:p>
                      <a:pPr algn="l"/>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sym typeface="Helvetica Light"/>
                        </a:rPr>
                        <a:t>Objection Handling</a:t>
                      </a:r>
                    </a:p>
                  </a:txBody>
                  <a:tcPr marL="121920" marR="121920"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2F4"/>
                    </a:solidFill>
                  </a:tcPr>
                </a:tc>
                <a:extLst>
                  <a:ext uri="{0D108BD9-81ED-4DB2-BD59-A6C34878D82A}">
                    <a16:rowId xmlns:a16="http://schemas.microsoft.com/office/drawing/2014/main" val="2528956634"/>
                  </a:ext>
                </a:extLst>
              </a:tr>
              <a:tr h="278130">
                <a:tc>
                  <a:txBody>
                    <a:bodyPr/>
                    <a:lstStyle/>
                    <a:p>
                      <a:pPr algn="r"/>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rPr>
                        <a:t>30 min</a:t>
                      </a:r>
                    </a:p>
                  </a:txBody>
                  <a:tcPr marL="121920" marR="121920" marT="34290" marB="3429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kern="1200" dirty="0">
                          <a:solidFill>
                            <a:srgbClr val="53565A"/>
                          </a:solidFill>
                          <a:latin typeface="Open Sans" panose="020B0606030504020204" pitchFamily="34" charset="0"/>
                          <a:ea typeface="Open Sans" panose="020B0606030504020204" pitchFamily="34" charset="0"/>
                          <a:cs typeface="Open Sans" panose="020B0606030504020204" pitchFamily="34" charset="0"/>
                          <a:sym typeface="Helvetica Light"/>
                        </a:rPr>
                        <a:t>“Press Your Luck” Challenge</a:t>
                      </a:r>
                    </a:p>
                  </a:txBody>
                  <a:tcPr marL="121920" marR="121920"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546221"/>
                  </a:ext>
                </a:extLst>
              </a:tr>
              <a:tr h="278130">
                <a:tc>
                  <a:txBody>
                    <a:bodyPr/>
                    <a:lstStyle/>
                    <a:p>
                      <a:pPr marL="0" marR="0" lvl="0" indent="0" algn="r" defTabSz="412016" rtl="0" eaLnBrk="1" fontAlgn="auto" latinLnBrk="0" hangingPunct="0">
                        <a:lnSpc>
                          <a:spcPct val="100000"/>
                        </a:lnSpc>
                        <a:spcBef>
                          <a:spcPts val="0"/>
                        </a:spcBef>
                        <a:spcAft>
                          <a:spcPts val="0"/>
                        </a:spcAft>
                        <a:buClrTx/>
                        <a:buSzTx/>
                        <a:buFontTx/>
                        <a:buNone/>
                        <a:tabLst/>
                        <a:defRPr/>
                      </a:pPr>
                      <a:r>
                        <a:rPr lang="en-US" sz="1200" dirty="0">
                          <a:solidFill>
                            <a:srgbClr val="53565A"/>
                          </a:solidFill>
                          <a:latin typeface="Open Sans" panose="020B0606030504020204" pitchFamily="34" charset="0"/>
                          <a:ea typeface="Open Sans" panose="020B0606030504020204" pitchFamily="34" charset="0"/>
                          <a:cs typeface="Open Sans" panose="020B0606030504020204" pitchFamily="34" charset="0"/>
                        </a:rPr>
                        <a:t>5 min</a:t>
                      </a:r>
                    </a:p>
                  </a:txBody>
                  <a:tcPr marL="121920" marR="121920" marT="34290" marB="3429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US" sz="1200" dirty="0">
                          <a:solidFill>
                            <a:srgbClr val="53565A"/>
                          </a:solidFill>
                          <a:latin typeface="Open Sans" panose="020B0606030504020204" pitchFamily="34" charset="0"/>
                          <a:ea typeface="Open Sans" panose="020B0606030504020204" pitchFamily="34" charset="0"/>
                          <a:cs typeface="Open Sans" panose="020B0606030504020204" pitchFamily="34" charset="0"/>
                        </a:rPr>
                        <a:t>Conclusion</a:t>
                      </a:r>
                    </a:p>
                  </a:txBody>
                  <a:tcPr marL="121920" marR="121920"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01434639"/>
                  </a:ext>
                </a:extLst>
              </a:tr>
            </a:tbl>
          </a:graphicData>
        </a:graphic>
      </p:graphicFrame>
      <p:sp>
        <p:nvSpPr>
          <p:cNvPr id="22" name="TextBox 21">
            <a:extLst>
              <a:ext uri="{FF2B5EF4-FFF2-40B4-BE49-F238E27FC236}">
                <a16:creationId xmlns:a16="http://schemas.microsoft.com/office/drawing/2014/main" id="{43D4C2DF-E9D9-071A-6ADE-3D6486B295E2}"/>
              </a:ext>
            </a:extLst>
          </p:cNvPr>
          <p:cNvSpPr txBox="1"/>
          <p:nvPr/>
        </p:nvSpPr>
        <p:spPr>
          <a:xfrm>
            <a:off x="4153785" y="5013844"/>
            <a:ext cx="2870052" cy="625874"/>
          </a:xfrm>
          <a:prstGeom prst="rect">
            <a:avLst/>
          </a:prstGeom>
          <a:noFill/>
        </p:spPr>
        <p:txBody>
          <a:bodyPr wrap="square" rtlCol="0">
            <a:no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 gradient can be created using Sunset Magenta and Amethyst</a:t>
            </a:r>
          </a:p>
        </p:txBody>
      </p:sp>
      <p:sp>
        <p:nvSpPr>
          <p:cNvPr id="5" name="TextBox 1">
            <a:extLst>
              <a:ext uri="{FF2B5EF4-FFF2-40B4-BE49-F238E27FC236}">
                <a16:creationId xmlns:a16="http://schemas.microsoft.com/office/drawing/2014/main" id="{6E8C2011-B00C-ADD3-4371-4792F417C6EC}"/>
              </a:ext>
            </a:extLst>
          </p:cNvPr>
          <p:cNvSpPr txBox="1"/>
          <p:nvPr/>
        </p:nvSpPr>
        <p:spPr>
          <a:xfrm>
            <a:off x="2091635" y="6468638"/>
            <a:ext cx="4932202" cy="341632"/>
          </a:xfrm>
          <a:prstGeom prst="rect">
            <a:avLst/>
          </a:prstGeom>
          <a:noFill/>
        </p:spPr>
        <p:txBody>
          <a:bodyPr wrap="square" rtlCol="0">
            <a:sp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fontAlgn="base"/>
            <a:r>
              <a:rPr lang="en-US" sz="9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Confidential. For Internal Training Purposes Only. </a:t>
            </a:r>
          </a:p>
          <a:p>
            <a:pPr algn="ctr" fontAlgn="base"/>
            <a:r>
              <a:rPr lang="en-US" sz="9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2023 Ironshore.  </a:t>
            </a:r>
            <a:r>
              <a:rPr lang="en-US" sz="900" b="0" i="0" dirty="0">
                <a:solidFill>
                  <a:schemeClr val="tx2"/>
                </a:solidFill>
                <a:effectLst/>
                <a:latin typeface="Open Sans" panose="020B0606030504020204" pitchFamily="34" charset="0"/>
              </a:rPr>
              <a:t> IP001741  05/23</a:t>
            </a:r>
            <a:endParaRPr lang="en-US" sz="9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4A50249-8983-F5D3-634D-51398AAD5138}"/>
              </a:ext>
            </a:extLst>
          </p:cNvPr>
          <p:cNvSpPr txBox="1"/>
          <p:nvPr/>
        </p:nvSpPr>
        <p:spPr>
          <a:xfrm>
            <a:off x="8481617" y="6467836"/>
            <a:ext cx="456393" cy="184666"/>
          </a:xfrm>
          <a:prstGeom prst="rect">
            <a:avLst/>
          </a:prstGeom>
          <a:noFill/>
        </p:spPr>
        <p:txBody>
          <a:bodyPr wrap="square" lIns="91440" tIns="0" rIns="0" bIns="0" rtlCol="0">
            <a:spAutoFit/>
          </a:bodyPr>
          <a:lstStyle/>
          <a:p>
            <a:pPr algn="r"/>
            <a:fld id="{53318EF9-42A4-4379-9E67-53CACA8F70E6}" type="slidenum">
              <a:rPr lang="en-US" sz="1200" b="1"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11690886-40F7-C947-B5FA-1EEB0056AA88}"/>
              </a:ext>
            </a:extLst>
          </p:cNvPr>
          <p:cNvPicPr>
            <a:picLocks noChangeAspect="1"/>
          </p:cNvPicPr>
          <p:nvPr/>
        </p:nvPicPr>
        <p:blipFill>
          <a:blip r:embed="rId2"/>
          <a:stretch>
            <a:fillRect/>
          </a:stretch>
        </p:blipFill>
        <p:spPr>
          <a:xfrm>
            <a:off x="241974" y="6196752"/>
            <a:ext cx="1155638" cy="561071"/>
          </a:xfrm>
          <a:prstGeom prst="rect">
            <a:avLst/>
          </a:prstGeom>
        </p:spPr>
      </p:pic>
    </p:spTree>
    <p:extLst>
      <p:ext uri="{BB962C8B-B14F-4D97-AF65-F5344CB8AC3E}">
        <p14:creationId xmlns:p14="http://schemas.microsoft.com/office/powerpoint/2010/main" val="29319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png"/></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03A49-17BF-E643-9957-FC2FB16C52BA}"/>
              </a:ext>
            </a:extLst>
          </p:cNvPr>
          <p:cNvSpPr/>
          <p:nvPr/>
        </p:nvSpPr>
        <p:spPr>
          <a:xfrm>
            <a:off x="-2" y="-1"/>
            <a:ext cx="9144000" cy="612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4BA9241-3322-51A9-73B2-3B7FCEE5AFFD}"/>
              </a:ext>
            </a:extLst>
          </p:cNvPr>
          <p:cNvSpPr txBox="1">
            <a:spLocks/>
          </p:cNvSpPr>
          <p:nvPr/>
        </p:nvSpPr>
        <p:spPr>
          <a:xfrm>
            <a:off x="536975" y="5414505"/>
            <a:ext cx="5028253" cy="718202"/>
          </a:xfrm>
          <a:prstGeom prst="rect">
            <a:avLst/>
          </a:prstGeom>
        </p:spPr>
        <p:txBody>
          <a:bodyPr anchor="ctr">
            <a:noAutofit/>
          </a:bodyPr>
          <a:lstStyle>
            <a:lvl1pPr algn="l" defTabSz="914306" rtl="0" eaLnBrk="1" latinLnBrk="0" hangingPunct="1">
              <a:lnSpc>
                <a:spcPct val="90000"/>
              </a:lnSpc>
              <a:spcBef>
                <a:spcPct val="0"/>
              </a:spcBef>
              <a:buNone/>
              <a:defRPr sz="4399" kern="1200">
                <a:solidFill>
                  <a:schemeClr val="tx1"/>
                </a:solidFill>
                <a:latin typeface="+mj-lt"/>
                <a:ea typeface="+mj-ea"/>
                <a:cs typeface="+mj-cs"/>
              </a:defRPr>
            </a:lvl1pPr>
          </a:lstStyle>
          <a:p>
            <a:r>
              <a:rPr lang="en-US" sz="3600" b="1" dirty="0">
                <a:solidFill>
                  <a:srgbClr val="3B2C7D"/>
                </a:solidFill>
                <a:latin typeface="Open Sans" panose="020B0606030504020204" pitchFamily="34" charset="0"/>
                <a:ea typeface="Open Sans" panose="020B0606030504020204" pitchFamily="34" charset="0"/>
                <a:cs typeface="Open Sans" panose="020B0606030504020204" pitchFamily="34" charset="0"/>
              </a:rPr>
              <a:t>Objection Handling Workshop</a:t>
            </a:r>
          </a:p>
        </p:txBody>
      </p:sp>
      <p:sp>
        <p:nvSpPr>
          <p:cNvPr id="9" name="Subtitle 2">
            <a:extLst>
              <a:ext uri="{FF2B5EF4-FFF2-40B4-BE49-F238E27FC236}">
                <a16:creationId xmlns:a16="http://schemas.microsoft.com/office/drawing/2014/main" id="{6D61960E-3CEA-4409-C1FA-494A33175ED8}"/>
              </a:ext>
            </a:extLst>
          </p:cNvPr>
          <p:cNvSpPr txBox="1">
            <a:spLocks/>
          </p:cNvSpPr>
          <p:nvPr/>
        </p:nvSpPr>
        <p:spPr>
          <a:xfrm>
            <a:off x="6160575" y="5626247"/>
            <a:ext cx="2696705" cy="333335"/>
          </a:xfrm>
          <a:prstGeom prst="rect">
            <a:avLst/>
          </a:prstGeom>
        </p:spPr>
        <p:txBody>
          <a:bodyPr anchor="ctr">
            <a:noAutofit/>
          </a:bodyPr>
          <a:lstStyle>
            <a:lvl1pPr marL="228577" indent="-228577" algn="l" defTabSz="91430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29" indent="-228577" algn="l" defTabSz="9143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3" indent="-228577" algn="l" defTabSz="9143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36"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189"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343"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5"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9"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2" indent="-228577"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800" dirty="0">
                <a:solidFill>
                  <a:srgbClr val="38C2ED"/>
                </a:solidFill>
                <a:latin typeface="Open Sans" panose="020B0606030504020204" pitchFamily="34" charset="0"/>
                <a:ea typeface="Open Sans" panose="020B0606030504020204" pitchFamily="34" charset="0"/>
                <a:cs typeface="Open Sans" panose="020B0606030504020204" pitchFamily="34" charset="0"/>
              </a:rPr>
              <a:t>New Hire Training</a:t>
            </a:r>
          </a:p>
        </p:txBody>
      </p:sp>
      <p:pic>
        <p:nvPicPr>
          <p:cNvPr id="2" name="Picture 1" descr="A group of children in a classroom&#10;&#10;Description automatically generated with medium confidence">
            <a:extLst>
              <a:ext uri="{FF2B5EF4-FFF2-40B4-BE49-F238E27FC236}">
                <a16:creationId xmlns:a16="http://schemas.microsoft.com/office/drawing/2014/main" id="{0E19119B-BF3A-DBFF-774B-ED3162119693}"/>
              </a:ext>
            </a:extLst>
          </p:cNvPr>
          <p:cNvPicPr>
            <a:picLocks noChangeAspect="1"/>
          </p:cNvPicPr>
          <p:nvPr/>
        </p:nvPicPr>
        <p:blipFill rotWithShape="1">
          <a:blip r:embed="rId3">
            <a:extLst>
              <a:ext uri="{28A0092B-C50C-407E-A947-70E740481C1C}">
                <a14:useLocalDpi xmlns:a14="http://schemas.microsoft.com/office/drawing/2010/main" val="0"/>
              </a:ext>
            </a:extLst>
          </a:blip>
          <a:srcRect t="6873"/>
          <a:stretch/>
        </p:blipFill>
        <p:spPr>
          <a:xfrm>
            <a:off x="-2" y="579"/>
            <a:ext cx="9144002" cy="5143502"/>
          </a:xfrm>
          <a:prstGeom prst="rect">
            <a:avLst/>
          </a:prstGeom>
        </p:spPr>
      </p:pic>
      <p:sp>
        <p:nvSpPr>
          <p:cNvPr id="3" name="Flowchart: Delay 2">
            <a:extLst>
              <a:ext uri="{FF2B5EF4-FFF2-40B4-BE49-F238E27FC236}">
                <a16:creationId xmlns:a16="http://schemas.microsoft.com/office/drawing/2014/main" id="{A1874565-40B0-4803-2394-2720D17340A0}"/>
              </a:ext>
            </a:extLst>
          </p:cNvPr>
          <p:cNvSpPr/>
          <p:nvPr/>
        </p:nvSpPr>
        <p:spPr>
          <a:xfrm rot="5400000">
            <a:off x="524107" y="-811469"/>
            <a:ext cx="2337955" cy="2627864"/>
          </a:xfrm>
          <a:prstGeom prst="flowChartDelay">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66059CEF-B30F-D5D1-6E12-2544CE921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97" y="317497"/>
            <a:ext cx="1717159" cy="829841"/>
          </a:xfrm>
          <a:prstGeom prst="rect">
            <a:avLst/>
          </a:prstGeom>
        </p:spPr>
      </p:pic>
      <p:cxnSp>
        <p:nvCxnSpPr>
          <p:cNvPr id="12" name="Straight Connector 11">
            <a:extLst>
              <a:ext uri="{FF2B5EF4-FFF2-40B4-BE49-F238E27FC236}">
                <a16:creationId xmlns:a16="http://schemas.microsoft.com/office/drawing/2014/main" id="{F1E0CD82-E45D-127A-A803-569BE11B4F29}"/>
              </a:ext>
            </a:extLst>
          </p:cNvPr>
          <p:cNvCxnSpPr>
            <a:cxnSpLocks/>
          </p:cNvCxnSpPr>
          <p:nvPr/>
        </p:nvCxnSpPr>
        <p:spPr>
          <a:xfrm>
            <a:off x="-2" y="5144081"/>
            <a:ext cx="9144002" cy="0"/>
          </a:xfrm>
          <a:prstGeom prst="line">
            <a:avLst/>
          </a:prstGeom>
          <a:ln w="31750">
            <a:solidFill>
              <a:srgbClr val="38C2ED"/>
            </a:solidFill>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C550B55C-B772-822E-ECD8-946D55D02D1F}"/>
              </a:ext>
            </a:extLst>
          </p:cNvPr>
          <p:cNvSpPr/>
          <p:nvPr/>
        </p:nvSpPr>
        <p:spPr>
          <a:xfrm>
            <a:off x="1" y="6180083"/>
            <a:ext cx="1576552" cy="67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167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a:spcAft>
                <a:spcPts val="600"/>
              </a:spcAft>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Ask</a:t>
            </a:r>
            <a:r>
              <a:rPr lang="en-US" dirty="0"/>
              <a:t> the question on-screen and </a:t>
            </a:r>
            <a:r>
              <a:rPr lang="en-US" b="1" dirty="0"/>
              <a:t>allow</a:t>
            </a:r>
            <a:r>
              <a:rPr lang="en-US" dirty="0"/>
              <a:t> participants to answer.</a:t>
            </a:r>
          </a:p>
          <a:p>
            <a:pPr marL="628650" lvl="1" indent="-171450">
              <a:spcAft>
                <a:spcPts val="600"/>
              </a:spcAft>
              <a:buFont typeface="Arial" panose="020B0604020202020204" pitchFamily="34" charset="0"/>
              <a:buChar char="•"/>
            </a:pPr>
            <a:r>
              <a:rPr lang="en-US" dirty="0"/>
              <a:t>Be sure to </a:t>
            </a:r>
            <a:r>
              <a:rPr lang="en-US" b="1" dirty="0"/>
              <a:t>guide</a:t>
            </a:r>
            <a:r>
              <a:rPr lang="en-US" dirty="0"/>
              <a:t> conversation towards the following reasons:</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True objection</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Curiosity (genuine interest)</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Personal experience</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Misconception about the product</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Loyalty and emotional connection to another product/company</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Sense of responsibility</a:t>
            </a:r>
          </a:p>
          <a:p>
            <a:pPr marL="171450" indent="-171450">
              <a:spcAft>
                <a:spcPts val="600"/>
              </a:spcAft>
              <a:buFont typeface="Arial" panose="020B0604020202020204" pitchFamily="34" charset="0"/>
              <a:buChar char="•"/>
            </a:pPr>
            <a:r>
              <a:rPr lang="en-US" b="1" dirty="0"/>
              <a:t>Emphasize: </a:t>
            </a:r>
            <a:r>
              <a:rPr lang="en-US" dirty="0"/>
              <a:t>When customers express concerns, view them as opportunities to learn more about your customer or present the right approved selling and educational messages to them.</a:t>
            </a:r>
          </a:p>
          <a:p>
            <a:pPr marL="171450" indent="-171450">
              <a:spcAft>
                <a:spcPts val="600"/>
              </a:spcAft>
              <a:buFont typeface="Arial" panose="020B0604020202020204" pitchFamily="34" charset="0"/>
              <a:buChar char="•"/>
            </a:pPr>
            <a:r>
              <a:rPr lang="en-US" b="1" dirty="0"/>
              <a:t>Advance</a:t>
            </a:r>
            <a:r>
              <a:rPr lang="en-US" dirty="0"/>
              <a:t> the slide to display each of the above reasons.</a:t>
            </a:r>
          </a:p>
          <a:p>
            <a:pPr>
              <a:spcAft>
                <a:spcPts val="600"/>
              </a:spcAft>
            </a:pPr>
            <a:endParaRPr lang="en-US" dirty="0"/>
          </a:p>
          <a:p>
            <a:endParaRPr lang="en-US" dirty="0"/>
          </a:p>
        </p:txBody>
      </p:sp>
      <p:sp>
        <p:nvSpPr>
          <p:cNvPr id="5" name="Isosceles Triangle 2">
            <a:extLst>
              <a:ext uri="{FF2B5EF4-FFF2-40B4-BE49-F238E27FC236}">
                <a16:creationId xmlns:a16="http://schemas.microsoft.com/office/drawing/2014/main" id="{6530E3B7-BFCC-FC99-CA9D-89E3752EDCC2}"/>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81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Reintroduce </a:t>
            </a:r>
            <a:r>
              <a:rPr lang="en-US" dirty="0"/>
              <a:t>the Ironshore Sales Framework </a:t>
            </a:r>
            <a:br>
              <a:rPr lang="en-US" dirty="0"/>
            </a:br>
            <a:r>
              <a:rPr lang="en-US" dirty="0"/>
              <a:t>on-screen at a high level, </a:t>
            </a:r>
            <a:r>
              <a:rPr lang="en-US" b="1" dirty="0"/>
              <a:t>highlighting</a:t>
            </a:r>
            <a:r>
              <a:rPr lang="en-US" dirty="0"/>
              <a:t> the Respond step.</a:t>
            </a:r>
          </a:p>
          <a:p>
            <a:endParaRPr lang="en-US" dirty="0"/>
          </a:p>
          <a:p>
            <a:endParaRPr lang="en-US" dirty="0"/>
          </a:p>
        </p:txBody>
      </p:sp>
      <p:sp>
        <p:nvSpPr>
          <p:cNvPr id="5" name="Isosceles Triangle 2">
            <a:extLst>
              <a:ext uri="{FF2B5EF4-FFF2-40B4-BE49-F238E27FC236}">
                <a16:creationId xmlns:a16="http://schemas.microsoft.com/office/drawing/2014/main" id="{B368AD9C-0BE5-D484-EA8B-B2ADF3994992}"/>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917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Review</a:t>
            </a:r>
            <a:r>
              <a:rPr lang="en-US" dirty="0"/>
              <a:t> content on-screen.</a:t>
            </a:r>
          </a:p>
          <a:p>
            <a:pPr marL="628650" lvl="1" indent="-171450">
              <a:spcAft>
                <a:spcPts val="600"/>
              </a:spcAft>
              <a:buFont typeface="Arial" panose="020B0604020202020204" pitchFamily="34" charset="0"/>
              <a:buChar char="•"/>
            </a:pPr>
            <a:r>
              <a:rPr lang="en-US" b="1" dirty="0"/>
              <a:t>Emphasize</a:t>
            </a:r>
            <a:r>
              <a:rPr lang="en-US" dirty="0"/>
              <a:t> the importance of uncovering an HCP challenge to find an opportunity.</a:t>
            </a:r>
          </a:p>
        </p:txBody>
      </p:sp>
      <p:sp>
        <p:nvSpPr>
          <p:cNvPr id="4" name="Isosceles Triangle 2">
            <a:extLst>
              <a:ext uri="{FF2B5EF4-FFF2-40B4-BE49-F238E27FC236}">
                <a16:creationId xmlns:a16="http://schemas.microsoft.com/office/drawing/2014/main" id="{6A7B17DD-3DCF-3087-B57D-F8172037A714}"/>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3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Advance </a:t>
            </a:r>
            <a:r>
              <a:rPr lang="en-US" dirty="0"/>
              <a:t>the slide to display each part of the A.C.S.T. technique.</a:t>
            </a:r>
          </a:p>
          <a:p>
            <a:pPr marL="171450" indent="-171450">
              <a:spcAft>
                <a:spcPts val="600"/>
              </a:spcAft>
              <a:buFont typeface="Arial" panose="020B0604020202020204" pitchFamily="34" charset="0"/>
              <a:buChar char="•"/>
            </a:pPr>
            <a:r>
              <a:rPr lang="en-US" dirty="0"/>
              <a:t>As each step is reviewed, </a:t>
            </a:r>
            <a:r>
              <a:rPr lang="en-US" b="1" dirty="0"/>
              <a:t>ask</a:t>
            </a:r>
            <a:r>
              <a:rPr lang="en-US" dirty="0"/>
              <a:t> participants to give examples of what that step might sound like when interacting with an HCP.</a:t>
            </a:r>
          </a:p>
          <a:p>
            <a:pPr marL="628650" lvl="1" indent="-171450">
              <a:spcAft>
                <a:spcPts val="600"/>
              </a:spcAft>
              <a:buFont typeface="Arial" panose="020B0604020202020204" pitchFamily="34" charset="0"/>
              <a:buChar char="•"/>
            </a:pPr>
            <a:r>
              <a:rPr lang="en-US" b="1" dirty="0"/>
              <a:t>Guide</a:t>
            </a:r>
            <a:r>
              <a:rPr lang="en-US" dirty="0"/>
              <a:t> conversation toward:</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Acknowledge:</a:t>
            </a:r>
          </a:p>
          <a:p>
            <a:pPr marL="1543050" lvl="3" indent="-171450">
              <a:spcAft>
                <a:spcPts val="600"/>
              </a:spcAft>
              <a:buFont typeface="Arial" panose="020B0604020202020204" pitchFamily="34" charset="0"/>
              <a:buChar char="•"/>
            </a:pPr>
            <a:r>
              <a:rPr lang="en-US" dirty="0"/>
              <a:t>“Thanks for bringing that up.”</a:t>
            </a:r>
          </a:p>
          <a:p>
            <a:pPr marL="1543050" lvl="3" indent="-171450">
              <a:spcAft>
                <a:spcPts val="600"/>
              </a:spcAft>
              <a:buFont typeface="Arial" panose="020B0604020202020204" pitchFamily="34" charset="0"/>
              <a:buChar char="•"/>
            </a:pPr>
            <a:r>
              <a:rPr lang="en-US" dirty="0"/>
              <a:t>“I’m glad you mentioned that.”</a:t>
            </a:r>
          </a:p>
          <a:p>
            <a:pPr marL="1543050" lvl="3" indent="-171450">
              <a:spcAft>
                <a:spcPts val="600"/>
              </a:spcAft>
              <a:buFont typeface="Arial" panose="020B0604020202020204" pitchFamily="34" charset="0"/>
              <a:buChar char="•"/>
            </a:pPr>
            <a:r>
              <a:rPr lang="en-US" dirty="0"/>
              <a:t>“I appreciate your interest in this.”</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Clarify:</a:t>
            </a:r>
          </a:p>
          <a:p>
            <a:pPr marL="1543050" lvl="3" indent="-171450">
              <a:spcAft>
                <a:spcPts val="600"/>
              </a:spcAft>
              <a:buFont typeface="Arial" panose="020B0604020202020204" pitchFamily="34" charset="0"/>
              <a:buChar char="•"/>
            </a:pPr>
            <a:r>
              <a:rPr lang="en-US" dirty="0"/>
              <a:t>“Does that answer your question?”</a:t>
            </a:r>
          </a:p>
          <a:p>
            <a:pPr marL="1543050" lvl="3" indent="-171450">
              <a:spcAft>
                <a:spcPts val="600"/>
              </a:spcAft>
              <a:buFont typeface="Arial" panose="020B0604020202020204" pitchFamily="34" charset="0"/>
              <a:buChar char="•"/>
            </a:pPr>
            <a:r>
              <a:rPr lang="en-US" dirty="0"/>
              <a:t>“Does this information help you see…?”</a:t>
            </a:r>
          </a:p>
          <a:p>
            <a:pPr marL="1543050" lvl="3" indent="-171450">
              <a:spcAft>
                <a:spcPts val="600"/>
              </a:spcAft>
              <a:buFont typeface="Arial" panose="020B0604020202020204" pitchFamily="34" charset="0"/>
              <a:buChar char="•"/>
            </a:pPr>
            <a:r>
              <a:rPr lang="en-US" dirty="0"/>
              <a:t>“What further questions might you have?”</a:t>
            </a:r>
          </a:p>
          <a:p>
            <a:pPr marL="171450" indent="-171450">
              <a:spcAft>
                <a:spcPts val="600"/>
              </a:spcAft>
              <a:buFont typeface="Arial" panose="020B0604020202020204" pitchFamily="34" charset="0"/>
              <a:buChar char="•"/>
            </a:pPr>
            <a:r>
              <a:rPr lang="en-US" b="1" dirty="0"/>
              <a:t>Record</a:t>
            </a:r>
            <a:r>
              <a:rPr lang="en-US" dirty="0"/>
              <a:t> these examples on sticky note easel paper for participants to refer to throughout the workshop.</a:t>
            </a:r>
          </a:p>
          <a:p>
            <a:pPr marL="171450" indent="-171450">
              <a:spcAft>
                <a:spcPts val="600"/>
              </a:spcAft>
              <a:buFont typeface="Arial" panose="020B0604020202020204" pitchFamily="34" charset="0"/>
              <a:buChar char="•"/>
            </a:pPr>
            <a:r>
              <a:rPr lang="en-US" b="1" dirty="0"/>
              <a:t>Review</a:t>
            </a:r>
            <a:r>
              <a:rPr lang="en-US" dirty="0"/>
              <a:t> content on-screen.</a:t>
            </a:r>
          </a:p>
          <a:p>
            <a:endParaRPr lang="en-US" dirty="0"/>
          </a:p>
        </p:txBody>
      </p:sp>
      <p:sp>
        <p:nvSpPr>
          <p:cNvPr id="8" name="Isosceles Triangle 2">
            <a:extLst>
              <a:ext uri="{FF2B5EF4-FFF2-40B4-BE49-F238E27FC236}">
                <a16:creationId xmlns:a16="http://schemas.microsoft.com/office/drawing/2014/main" id="{FAF027E8-6D23-C6B1-1B71-CF8B1CF48F8E}"/>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61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Tell</a:t>
            </a:r>
            <a:r>
              <a:rPr lang="en-US" dirty="0"/>
              <a:t> participants that in the second part of this workshop, they will begin applying the A.C.S.T technique to specific questions and objections.</a:t>
            </a:r>
          </a:p>
          <a:p>
            <a:pPr marL="171450" indent="-171450">
              <a:spcAft>
                <a:spcPts val="600"/>
              </a:spcAft>
              <a:buFont typeface="Arial" panose="020B0604020202020204" pitchFamily="34" charset="0"/>
              <a:buChar char="•"/>
            </a:pPr>
            <a:r>
              <a:rPr lang="en-US" b="1" dirty="0"/>
              <a:t>Advance</a:t>
            </a:r>
            <a:r>
              <a:rPr lang="en-US" dirty="0"/>
              <a:t> the slide to continue.</a:t>
            </a:r>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559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tools,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9221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tools,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a:p>
            <a:pPr marL="628650" lvl="1"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239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tools,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a:p>
            <a:pPr marL="628650" lvl="1"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58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a:p>
            <a:pPr marL="628650" lvl="1"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471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tools,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a:p>
            <a:pPr marL="628650" lvl="1"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68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88963"/>
            <a:ext cx="4344987" cy="2444750"/>
          </a:xfrm>
        </p:spPr>
      </p:sp>
      <p:sp>
        <p:nvSpPr>
          <p:cNvPr id="5" name="Rectangle 4">
            <a:extLst>
              <a:ext uri="{FF2B5EF4-FFF2-40B4-BE49-F238E27FC236}">
                <a16:creationId xmlns:a16="http://schemas.microsoft.com/office/drawing/2014/main" id="{8F90D910-BBF3-9908-B8A1-556C673C094B}"/>
              </a:ext>
            </a:extLst>
          </p:cNvPr>
          <p:cNvSpPr/>
          <p:nvPr/>
        </p:nvSpPr>
        <p:spPr>
          <a:xfrm>
            <a:off x="0" y="0"/>
            <a:ext cx="9144000" cy="615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Notes Placeholder 2">
            <a:extLst>
              <a:ext uri="{FF2B5EF4-FFF2-40B4-BE49-F238E27FC236}">
                <a16:creationId xmlns:a16="http://schemas.microsoft.com/office/drawing/2014/main" id="{D8133376-2CBE-4304-B017-DEC135DBD2BE}"/>
              </a:ext>
            </a:extLst>
          </p:cNvPr>
          <p:cNvSpPr txBox="1">
            <a:spLocks/>
          </p:cNvSpPr>
          <p:nvPr/>
        </p:nvSpPr>
        <p:spPr>
          <a:xfrm>
            <a:off x="4806885" y="712545"/>
            <a:ext cx="3250735" cy="337051"/>
          </a:xfrm>
          <a:prstGeom prst="rect">
            <a:avLst/>
          </a:prstGeom>
        </p:spPr>
        <p:txBody>
          <a:bodyPr vert="horz" lIns="93969" tIns="46985" rIns="93969" bIns="46985" rtlCol="0"/>
          <a:lstStyle>
            <a:lvl1pPr marL="0" indent="-137160" algn="l" defTabSz="457120" rtl="0" eaLnBrk="1" latinLnBrk="0" hangingPunct="1">
              <a:spcBef>
                <a:spcPts val="400"/>
              </a:spcBef>
              <a:buFont typeface="Wingdings" panose="05000000000000000000" pitchFamily="2" charset="2"/>
              <a:buChar char="§"/>
              <a:defRPr sz="1200" kern="1200">
                <a:solidFill>
                  <a:schemeClr val="tx1"/>
                </a:solidFill>
                <a:latin typeface="Segoe UI"/>
                <a:ea typeface="+mn-ea"/>
                <a:cs typeface="+mn-cs"/>
              </a:defRPr>
            </a:lvl1pPr>
            <a:lvl2pPr marL="365760" indent="-137160" algn="l" defTabSz="457120" rtl="0" eaLnBrk="1" latinLnBrk="0" hangingPunct="1">
              <a:spcBef>
                <a:spcPts val="200"/>
              </a:spcBef>
              <a:buFont typeface="Arial" panose="020B0604020202020204" pitchFamily="34" charset="0"/>
              <a:buChar char="•"/>
              <a:defRPr sz="1200" kern="1200">
                <a:solidFill>
                  <a:schemeClr val="tx1"/>
                </a:solidFill>
                <a:latin typeface="Segoe UI"/>
                <a:ea typeface="+mn-ea"/>
                <a:cs typeface="+mn-cs"/>
              </a:defRPr>
            </a:lvl2pPr>
            <a:lvl3pPr marL="640080" indent="-137160" algn="l" defTabSz="457120" rtl="0" eaLnBrk="1" latinLnBrk="0" hangingPunct="1">
              <a:spcBef>
                <a:spcPts val="200"/>
              </a:spcBef>
              <a:buFont typeface="Courier New" panose="02070309020205020404" pitchFamily="49" charset="0"/>
              <a:buChar char="o"/>
              <a:defRPr sz="1200" kern="1200">
                <a:solidFill>
                  <a:schemeClr val="tx1"/>
                </a:solidFill>
                <a:latin typeface="Segoe UI"/>
                <a:ea typeface="+mn-ea"/>
                <a:cs typeface="+mn-cs"/>
              </a:defRPr>
            </a:lvl3pPr>
            <a:lvl4pPr marL="914400" indent="-137160" algn="l" defTabSz="457120" rtl="0" eaLnBrk="1" latinLnBrk="0" hangingPunct="1">
              <a:buFont typeface="Wingdings" panose="05000000000000000000" pitchFamily="2" charset="2"/>
              <a:buChar char="§"/>
              <a:defRPr sz="1200" kern="1200">
                <a:solidFill>
                  <a:schemeClr val="tx1"/>
                </a:solidFill>
                <a:latin typeface="Segoe UI"/>
                <a:ea typeface="+mn-ea"/>
                <a:cs typeface="+mn-cs"/>
              </a:defRPr>
            </a:lvl4pPr>
            <a:lvl5pPr marL="1188720" indent="-137160" algn="l" defTabSz="457120" rtl="0" eaLnBrk="1" latinLnBrk="0" hangingPunct="1">
              <a:buFont typeface="Arial" panose="020B0604020202020204" pitchFamily="34" charset="0"/>
              <a:buChar char="•"/>
              <a:defRPr sz="1200" kern="1200">
                <a:solidFill>
                  <a:schemeClr val="tx1"/>
                </a:solidFill>
                <a:latin typeface="Segoe UI"/>
                <a:ea typeface="+mn-ea"/>
                <a:cs typeface="+mn-cs"/>
              </a:defRPr>
            </a:lvl5pPr>
            <a:lvl6pPr marL="2285600" algn="l" defTabSz="457120" rtl="0" eaLnBrk="1" latinLnBrk="0" hangingPunct="1">
              <a:defRPr sz="1200" kern="1200">
                <a:solidFill>
                  <a:schemeClr val="tx1"/>
                </a:solidFill>
                <a:latin typeface="+mn-lt"/>
                <a:ea typeface="+mn-ea"/>
                <a:cs typeface="+mn-cs"/>
              </a:defRPr>
            </a:lvl6pPr>
            <a:lvl7pPr marL="2742720" algn="l" defTabSz="457120" rtl="0" eaLnBrk="1" latinLnBrk="0" hangingPunct="1">
              <a:defRPr sz="1200" kern="1200">
                <a:solidFill>
                  <a:schemeClr val="tx1"/>
                </a:solidFill>
                <a:latin typeface="+mn-lt"/>
                <a:ea typeface="+mn-ea"/>
                <a:cs typeface="+mn-cs"/>
              </a:defRPr>
            </a:lvl7pPr>
            <a:lvl8pPr marL="3199840" algn="l" defTabSz="457120" rtl="0" eaLnBrk="1" latinLnBrk="0" hangingPunct="1">
              <a:defRPr sz="1200" kern="1200">
                <a:solidFill>
                  <a:schemeClr val="tx1"/>
                </a:solidFill>
                <a:latin typeface="+mn-lt"/>
                <a:ea typeface="+mn-ea"/>
                <a:cs typeface="+mn-cs"/>
              </a:defRPr>
            </a:lvl8pPr>
            <a:lvl9pPr marL="3656960" algn="l" defTabSz="457120" rtl="0" eaLnBrk="1" latinLnBrk="0" hangingPunct="1">
              <a:defRPr sz="1200" kern="1200">
                <a:solidFill>
                  <a:schemeClr val="tx1"/>
                </a:solidFill>
                <a:latin typeface="+mn-lt"/>
                <a:ea typeface="+mn-ea"/>
                <a:cs typeface="+mn-cs"/>
              </a:defRPr>
            </a:lvl9pPr>
          </a:lstStyle>
          <a:p>
            <a:pPr indent="0">
              <a:buNone/>
            </a:pPr>
            <a:r>
              <a:rPr lang="en-US" sz="14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Agenda</a:t>
            </a:r>
            <a:r>
              <a:rPr lang="en-US" sz="1400" b="1" dirty="0">
                <a:solidFill>
                  <a:srgbClr val="007CC5"/>
                </a:solidFill>
                <a:latin typeface="Open Sans" panose="020B0606030504020204" pitchFamily="34" charset="0"/>
                <a:ea typeface="Open Sans" panose="020B0606030504020204" pitchFamily="34" charset="0"/>
                <a:cs typeface="Open Sans" panose="020B0606030504020204" pitchFamily="34" charset="0"/>
              </a:rPr>
              <a:t> </a:t>
            </a:r>
          </a:p>
          <a:p>
            <a:pPr indent="0">
              <a:buNone/>
            </a:pPr>
            <a:endParaRPr lang="en-US" sz="1400" dirty="0">
              <a:solidFill>
                <a:srgbClr val="007CC5"/>
              </a:solidFill>
              <a:latin typeface="Open Sans" panose="020B0606030504020204" pitchFamily="34" charset="0"/>
              <a:ea typeface="Open Sans" panose="020B0606030504020204" pitchFamily="34" charset="0"/>
              <a:cs typeface="Open Sans" panose="020B0606030504020204" pitchFamily="34" charset="0"/>
            </a:endParaRPr>
          </a:p>
          <a:p>
            <a:pPr indent="0">
              <a:buNone/>
            </a:pPr>
            <a:endParaRPr lang="en-US" sz="1400" dirty="0">
              <a:solidFill>
                <a:srgbClr val="007CC5"/>
              </a:solidFill>
              <a:latin typeface="Open Sans" panose="020B0606030504020204" pitchFamily="34" charset="0"/>
              <a:ea typeface="Open Sans" panose="020B0606030504020204" pitchFamily="34" charset="0"/>
              <a:cs typeface="Open Sans" panose="020B0606030504020204" pitchFamily="34" charset="0"/>
            </a:endParaRPr>
          </a:p>
          <a:p>
            <a:pPr indent="0">
              <a:buNone/>
            </a:pPr>
            <a:endParaRPr lang="en-US" sz="1400" dirty="0">
              <a:solidFill>
                <a:srgbClr val="007CC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AF7F8C6D-1436-B10B-818E-540492097399}"/>
              </a:ext>
            </a:extLst>
          </p:cNvPr>
          <p:cNvSpPr/>
          <p:nvPr/>
        </p:nvSpPr>
        <p:spPr>
          <a:xfrm>
            <a:off x="267990" y="255451"/>
            <a:ext cx="8058778" cy="400895"/>
          </a:xfrm>
          <a:prstGeom prst="rect">
            <a:avLst/>
          </a:prstGeom>
          <a:effectLst/>
        </p:spPr>
        <p:txBody>
          <a:bodyPr wrap="square" lIns="92217" tIns="46109" rIns="92217" bIns="46109">
            <a:spAutoFit/>
          </a:bodyPr>
          <a:lstStyle/>
          <a:p>
            <a:pPr algn="l">
              <a:spcBef>
                <a:spcPts val="403"/>
              </a:spcBef>
            </a:pPr>
            <a:r>
              <a:rPr lang="en-US" sz="2000" b="1" dirty="0">
                <a:solidFill>
                  <a:srgbClr val="3B2C7D"/>
                </a:solidFill>
                <a:latin typeface="Open Sans" panose="020B0606030504020204" pitchFamily="34" charset="0"/>
                <a:ea typeface="Open Sans" panose="020B0606030504020204" pitchFamily="34" charset="0"/>
                <a:cs typeface="Open Sans" panose="020B0606030504020204" pitchFamily="34" charset="0"/>
              </a:rPr>
              <a:t>Workshop At-A-Glance</a:t>
            </a:r>
            <a:endParaRPr lang="en-US" sz="2000" dirty="0">
              <a:solidFill>
                <a:srgbClr val="3B2C7D"/>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Table 8">
            <a:extLst>
              <a:ext uri="{FF2B5EF4-FFF2-40B4-BE49-F238E27FC236}">
                <a16:creationId xmlns:a16="http://schemas.microsoft.com/office/drawing/2014/main" id="{2CE38E8A-C173-E415-A2E1-9F57DCCF5415}"/>
              </a:ext>
            </a:extLst>
          </p:cNvPr>
          <p:cNvGraphicFramePr>
            <a:graphicFrameLocks noGrp="1"/>
          </p:cNvGraphicFramePr>
          <p:nvPr>
            <p:extLst>
              <p:ext uri="{D42A27DB-BD31-4B8C-83A1-F6EECF244321}">
                <p14:modId xmlns:p14="http://schemas.microsoft.com/office/powerpoint/2010/main" val="3632713023"/>
              </p:ext>
            </p:extLst>
          </p:nvPr>
        </p:nvGraphicFramePr>
        <p:xfrm>
          <a:off x="4905735" y="1054312"/>
          <a:ext cx="3841920" cy="1946910"/>
        </p:xfrm>
        <a:graphic>
          <a:graphicData uri="http://schemas.openxmlformats.org/drawingml/2006/table">
            <a:tbl>
              <a:tblPr firstRow="1" bandRow="1">
                <a:tableStyleId>{5C22544A-7EE6-4342-B048-85BDC9FD1C3A}</a:tableStyleId>
              </a:tblPr>
              <a:tblGrid>
                <a:gridCol w="924148">
                  <a:extLst>
                    <a:ext uri="{9D8B030D-6E8A-4147-A177-3AD203B41FA5}">
                      <a16:colId xmlns:a16="http://schemas.microsoft.com/office/drawing/2014/main" val="3460872777"/>
                    </a:ext>
                  </a:extLst>
                </a:gridCol>
                <a:gridCol w="2917772">
                  <a:extLst>
                    <a:ext uri="{9D8B030D-6E8A-4147-A177-3AD203B41FA5}">
                      <a16:colId xmlns:a16="http://schemas.microsoft.com/office/drawing/2014/main" val="3929844881"/>
                    </a:ext>
                  </a:extLst>
                </a:gridCol>
              </a:tblGrid>
              <a:tr h="27813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Time</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C2ED"/>
                    </a:solidFill>
                  </a:tcPr>
                </a:tc>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Segment</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C2ED"/>
                    </a:solidFill>
                  </a:tcPr>
                </a:tc>
                <a:extLst>
                  <a:ext uri="{0D108BD9-81ED-4DB2-BD59-A6C34878D82A}">
                    <a16:rowId xmlns:a16="http://schemas.microsoft.com/office/drawing/2014/main" val="2630808236"/>
                  </a:ext>
                </a:extLst>
              </a:tr>
              <a:tr h="278130">
                <a:tc>
                  <a:txBody>
                    <a:bodyPr/>
                    <a:lstStyle/>
                    <a:p>
                      <a:pPr algn="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5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tc>
                  <a:txBody>
                    <a:bodyPr/>
                    <a:lstStyle/>
                    <a:p>
                      <a:pPr algn="l"/>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Workshop Introduction</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extLst>
                  <a:ext uri="{0D108BD9-81ED-4DB2-BD59-A6C34878D82A}">
                    <a16:rowId xmlns:a16="http://schemas.microsoft.com/office/drawing/2014/main" val="762979764"/>
                  </a:ext>
                </a:extLst>
              </a:tr>
              <a:tr h="278130">
                <a:tc>
                  <a:txBody>
                    <a:bodyPr/>
                    <a:lstStyle/>
                    <a:p>
                      <a:pPr algn="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20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0" i="0" u="none" strike="noStrike" cap="none" spc="0" normalizeH="0" baseline="0" dirty="0">
                          <a:ln>
                            <a:noFill/>
                          </a:ln>
                          <a:solidFill>
                            <a:srgbClr val="53565A"/>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Response Review</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9089221"/>
                  </a:ext>
                </a:extLst>
              </a:tr>
              <a:tr h="278130">
                <a:tc>
                  <a:txBody>
                    <a:bodyPr/>
                    <a:lstStyle/>
                    <a:p>
                      <a:pPr algn="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45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tc>
                  <a:txBody>
                    <a:bodyPr/>
                    <a:lstStyle/>
                    <a:p>
                      <a:pPr algn="l"/>
                      <a:r>
                        <a:rPr kumimoji="0" lang="en-US" sz="1100" b="0" i="0" u="none" strike="noStrike" cap="none" spc="0" normalizeH="0" baseline="0" dirty="0">
                          <a:ln>
                            <a:noFill/>
                          </a:ln>
                          <a:solidFill>
                            <a:srgbClr val="53565A"/>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Objection Handling</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extLst>
                  <a:ext uri="{0D108BD9-81ED-4DB2-BD59-A6C34878D82A}">
                    <a16:rowId xmlns:a16="http://schemas.microsoft.com/office/drawing/2014/main" val="1714608057"/>
                  </a:ext>
                </a:extLst>
              </a:tr>
              <a:tr h="278130">
                <a:tc>
                  <a:txBody>
                    <a:bodyPr/>
                    <a:lstStyle/>
                    <a:p>
                      <a:pPr algn="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30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0" i="0" u="none" strike="noStrike" cap="none" spc="0" normalizeH="0" baseline="0" dirty="0">
                          <a:ln>
                            <a:noFill/>
                          </a:ln>
                          <a:solidFill>
                            <a:srgbClr val="53565A"/>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“Press Your Luck” Challenge</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896684"/>
                  </a:ext>
                </a:extLst>
              </a:tr>
              <a:tr h="278130">
                <a:tc>
                  <a:txBody>
                    <a:bodyPr/>
                    <a:lstStyle/>
                    <a:p>
                      <a:pPr marL="0" marR="0" lvl="0" indent="0" algn="r" defTabSz="412016" rtl="0" eaLnBrk="1" fontAlgn="auto" latinLnBrk="0" hangingPunct="0">
                        <a:lnSpc>
                          <a:spcPct val="100000"/>
                        </a:lnSpc>
                        <a:spcBef>
                          <a:spcPts val="0"/>
                        </a:spcBef>
                        <a:spcAft>
                          <a:spcPts val="0"/>
                        </a:spcAft>
                        <a:buClrTx/>
                        <a:buSzTx/>
                        <a:buFontTx/>
                        <a:buNone/>
                        <a:tabLst/>
                        <a:defRP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5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tc>
                  <a:txBody>
                    <a:bodyPr/>
                    <a:lstStyle/>
                    <a:p>
                      <a:pPr algn="l"/>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Workshop Conclusion</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2"/>
                    </a:solidFill>
                  </a:tcPr>
                </a:tc>
                <a:extLst>
                  <a:ext uri="{0D108BD9-81ED-4DB2-BD59-A6C34878D82A}">
                    <a16:rowId xmlns:a16="http://schemas.microsoft.com/office/drawing/2014/main" val="2901434639"/>
                  </a:ext>
                </a:extLst>
              </a:tr>
              <a:tr h="278130">
                <a:tc>
                  <a:txBody>
                    <a:bodyPr/>
                    <a:lstStyle/>
                    <a:p>
                      <a:pPr algn="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 min</a:t>
                      </a:r>
                    </a:p>
                  </a:txBody>
                  <a:tcPr marL="121920" marR="121920" marT="34290" marB="3429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8C2ED"/>
                    </a:solidFill>
                  </a:tcPr>
                </a:tc>
                <a:tc>
                  <a:txBody>
                    <a:bodyPr/>
                    <a:lstStyle/>
                    <a:p>
                      <a:pPr algn="l"/>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TIME</a:t>
                      </a:r>
                    </a:p>
                  </a:txBody>
                  <a:tcPr marL="121920" marR="121920" marT="34290" marB="3429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8C2ED"/>
                    </a:solidFill>
                  </a:tcPr>
                </a:tc>
                <a:extLst>
                  <a:ext uri="{0D108BD9-81ED-4DB2-BD59-A6C34878D82A}">
                    <a16:rowId xmlns:a16="http://schemas.microsoft.com/office/drawing/2014/main" val="4897116"/>
                  </a:ext>
                </a:extLst>
              </a:tr>
            </a:tbl>
          </a:graphicData>
        </a:graphic>
      </p:graphicFrame>
      <p:sp>
        <p:nvSpPr>
          <p:cNvPr id="10" name="Notes Placeholder 2">
            <a:extLst>
              <a:ext uri="{FF2B5EF4-FFF2-40B4-BE49-F238E27FC236}">
                <a16:creationId xmlns:a16="http://schemas.microsoft.com/office/drawing/2014/main" id="{D98F555F-4D78-B3D3-F7FB-8B5C654E72A0}"/>
              </a:ext>
            </a:extLst>
          </p:cNvPr>
          <p:cNvSpPr txBox="1">
            <a:spLocks/>
          </p:cNvSpPr>
          <p:nvPr/>
        </p:nvSpPr>
        <p:spPr>
          <a:xfrm>
            <a:off x="281779" y="710620"/>
            <a:ext cx="4424795" cy="5628496"/>
          </a:xfrm>
          <a:prstGeom prst="rect">
            <a:avLst/>
          </a:prstGeom>
          <a:noFill/>
          <a:ln>
            <a:noFill/>
          </a:ln>
        </p:spPr>
        <p:txBody>
          <a:bodyPr vert="horz" lIns="93177" tIns="46589" rIns="93177" bIns="46589" rtlCol="0"/>
          <a:lstStyle>
            <a:lvl1pPr algn="l" defTabSz="455613" rtl="0" fontAlgn="base">
              <a:spcBef>
                <a:spcPct val="30000"/>
              </a:spcBef>
              <a:spcAft>
                <a:spcPct val="0"/>
              </a:spcAft>
              <a:defRPr sz="1200" kern="1200">
                <a:solidFill>
                  <a:srgbClr val="574319"/>
                </a:solidFill>
                <a:latin typeface="Segoe UI"/>
                <a:ea typeface="Geneva" pitchFamily="123" charset="-128"/>
                <a:cs typeface="+mn-cs"/>
              </a:defRPr>
            </a:lvl1pPr>
            <a:lvl2pPr marL="455613" algn="l" defTabSz="455613" rtl="0" fontAlgn="base">
              <a:spcBef>
                <a:spcPct val="30000"/>
              </a:spcBef>
              <a:spcAft>
                <a:spcPct val="0"/>
              </a:spcAft>
              <a:defRPr sz="1200" kern="1200">
                <a:solidFill>
                  <a:srgbClr val="574319"/>
                </a:solidFill>
                <a:latin typeface="Segoe UI"/>
                <a:ea typeface="Geneva" pitchFamily="123" charset="-128"/>
                <a:cs typeface="+mn-cs"/>
              </a:defRPr>
            </a:lvl2pPr>
            <a:lvl3pPr marL="912813" algn="l" defTabSz="455613" rtl="0" fontAlgn="base">
              <a:spcBef>
                <a:spcPct val="30000"/>
              </a:spcBef>
              <a:spcAft>
                <a:spcPct val="0"/>
              </a:spcAft>
              <a:defRPr sz="1200" kern="1200">
                <a:solidFill>
                  <a:srgbClr val="574319"/>
                </a:solidFill>
                <a:latin typeface="Segoe UI"/>
                <a:ea typeface="Geneva" pitchFamily="123" charset="-128"/>
                <a:cs typeface="+mn-cs"/>
              </a:defRPr>
            </a:lvl3pPr>
            <a:lvl4pPr marL="1370013" algn="l" defTabSz="455613" rtl="0" fontAlgn="base">
              <a:spcBef>
                <a:spcPct val="30000"/>
              </a:spcBef>
              <a:spcAft>
                <a:spcPct val="0"/>
              </a:spcAft>
              <a:defRPr sz="1200" kern="1200">
                <a:solidFill>
                  <a:srgbClr val="574319"/>
                </a:solidFill>
                <a:latin typeface="Segoe UI"/>
                <a:ea typeface="Geneva" pitchFamily="123" charset="-128"/>
                <a:cs typeface="+mn-cs"/>
              </a:defRPr>
            </a:lvl4pPr>
            <a:lvl5pPr marL="1827213" algn="l" defTabSz="455613" rtl="0" fontAlgn="base">
              <a:spcBef>
                <a:spcPct val="30000"/>
              </a:spcBef>
              <a:spcAft>
                <a:spcPct val="0"/>
              </a:spcAft>
              <a:defRPr sz="1200" kern="1200">
                <a:solidFill>
                  <a:srgbClr val="574319"/>
                </a:solidFill>
                <a:latin typeface="Segoe UI"/>
                <a:ea typeface="Geneva" pitchFamily="123" charset="-128"/>
                <a:cs typeface="+mn-cs"/>
              </a:defRPr>
            </a:lvl5pPr>
            <a:lvl6pPr marL="2285600" algn="l" defTabSz="457120" rtl="0" eaLnBrk="1" latinLnBrk="0" hangingPunct="1">
              <a:defRPr sz="1200" kern="1200">
                <a:solidFill>
                  <a:schemeClr val="tx1"/>
                </a:solidFill>
                <a:latin typeface="+mn-lt"/>
                <a:ea typeface="+mn-ea"/>
                <a:cs typeface="+mn-cs"/>
              </a:defRPr>
            </a:lvl6pPr>
            <a:lvl7pPr marL="2742720" algn="l" defTabSz="457120" rtl="0" eaLnBrk="1" latinLnBrk="0" hangingPunct="1">
              <a:defRPr sz="1200" kern="1200">
                <a:solidFill>
                  <a:schemeClr val="tx1"/>
                </a:solidFill>
                <a:latin typeface="+mn-lt"/>
                <a:ea typeface="+mn-ea"/>
                <a:cs typeface="+mn-cs"/>
              </a:defRPr>
            </a:lvl7pPr>
            <a:lvl8pPr marL="3199840" algn="l" defTabSz="457120" rtl="0" eaLnBrk="1" latinLnBrk="0" hangingPunct="1">
              <a:defRPr sz="1200" kern="1200">
                <a:solidFill>
                  <a:schemeClr val="tx1"/>
                </a:solidFill>
                <a:latin typeface="+mn-lt"/>
                <a:ea typeface="+mn-ea"/>
                <a:cs typeface="+mn-cs"/>
              </a:defRPr>
            </a:lvl8pPr>
            <a:lvl9pPr marL="3656960" algn="l" defTabSz="457120" rtl="0" eaLnBrk="1" latinLnBrk="0" hangingPunct="1">
              <a:defRPr sz="1200" kern="1200">
                <a:solidFill>
                  <a:schemeClr val="tx1"/>
                </a:solidFill>
                <a:latin typeface="+mn-lt"/>
                <a:ea typeface="+mn-ea"/>
                <a:cs typeface="+mn-cs"/>
              </a:defRPr>
            </a:lvl9pPr>
          </a:lstStyle>
          <a:p>
            <a:pPr>
              <a:spcBef>
                <a:spcPts val="0"/>
              </a:spcBef>
              <a:spcAft>
                <a:spcPts val="300"/>
              </a:spcAft>
            </a:pPr>
            <a:r>
              <a:rPr lang="en-US" sz="14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Workshop Goal</a:t>
            </a:r>
            <a:endParaRPr lang="en-US" sz="1400" dirty="0">
              <a:solidFill>
                <a:srgbClr val="15A4DD"/>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buClr>
                <a:srgbClr val="53565A"/>
              </a:buClr>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This workshop is designed to enable learners to respond to HCP objections and questions confidently and compliantly.</a:t>
            </a:r>
          </a:p>
          <a:p>
            <a:pPr>
              <a:spcBef>
                <a:spcPts val="300"/>
              </a:spcBef>
              <a:buClr>
                <a:srgbClr val="53565A"/>
              </a:buClr>
            </a:pPr>
            <a:endPar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spcAft>
                <a:spcPts val="300"/>
              </a:spcAft>
            </a:pPr>
            <a:r>
              <a:rPr lang="en-US" sz="14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Learning Objective</a:t>
            </a:r>
          </a:p>
          <a:p>
            <a:pPr>
              <a:spcBef>
                <a:spcPts val="300"/>
              </a:spcBef>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Upon</a:t>
            </a:r>
            <a:r>
              <a:rPr lang="en-US" sz="1050" b="1" dirty="0">
                <a:solidFill>
                  <a:srgbClr val="53565A"/>
                </a:solidFill>
                <a:latin typeface="Open Sans" panose="020B0606030504020204" pitchFamily="34" charset="0"/>
                <a:ea typeface="Open Sans" panose="020B0606030504020204" pitchFamily="34" charset="0"/>
                <a:cs typeface="Open Sans" panose="020B0606030504020204" pitchFamily="34" charset="0"/>
              </a:rPr>
              <a:t> </a:t>
            </a: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completion of this workshop, participants will be able to:</a:t>
            </a:r>
          </a:p>
          <a:p>
            <a:pPr marL="172907" indent="-172907">
              <a:spcBef>
                <a:spcPts val="300"/>
              </a:spcBef>
              <a:buClr>
                <a:srgbClr val="113372"/>
              </a:buClr>
              <a:buFont typeface="Wingdings" panose="05000000000000000000" pitchFamily="2" charset="2"/>
              <a:buChar char="ü"/>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Confidently and compliantly deliver appropriate responses to potential HCP objections and questions using the A.C.S.T. format</a:t>
            </a:r>
          </a:p>
          <a:p>
            <a:pPr lvl="0">
              <a:spcBef>
                <a:spcPts val="300"/>
              </a:spcBef>
              <a:spcAft>
                <a:spcPts val="0"/>
              </a:spcAft>
            </a:pPr>
            <a:endParaRPr lang="en-US" sz="1100" b="1" dirty="0">
              <a:solidFill>
                <a:srgbClr val="0076A5"/>
              </a:solidFill>
              <a:latin typeface="Open Sans" panose="020B0606030504020204" pitchFamily="34" charset="0"/>
              <a:ea typeface="Open Sans" panose="020B0606030504020204" pitchFamily="34" charset="0"/>
              <a:cs typeface="Open Sans" panose="020B0606030504020204" pitchFamily="34" charset="0"/>
            </a:endParaRPr>
          </a:p>
          <a:p>
            <a:pPr lvl="0">
              <a:spcBef>
                <a:spcPts val="0"/>
              </a:spcBef>
              <a:spcAft>
                <a:spcPts val="300"/>
              </a:spcAft>
            </a:pPr>
            <a:r>
              <a:rPr lang="en-US" sz="14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Materials Needed</a:t>
            </a:r>
          </a:p>
          <a:p>
            <a:pPr marL="285750" lvl="1"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Sticky note easel paper </a:t>
            </a:r>
          </a:p>
          <a:p>
            <a:pPr marL="285750" lvl="1"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Frequently Asked Questions: Reference Document (IP000793)</a:t>
            </a:r>
          </a:p>
          <a:p>
            <a:pPr marL="285750" lvl="1"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Onboarding Workbook:</a:t>
            </a:r>
          </a:p>
          <a:p>
            <a:pPr marL="742950" lvl="2"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Resolving Questions and Objections Road Map Worksheet</a:t>
            </a:r>
          </a:p>
          <a:p>
            <a:pPr marL="285750" lvl="1"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Markers</a:t>
            </a:r>
          </a:p>
          <a:p>
            <a:pPr marL="285750" lvl="1" indent="-285750">
              <a:spcBef>
                <a:spcPts val="300"/>
              </a:spcBef>
              <a:buClr>
                <a:srgbClr val="113372"/>
              </a:buClr>
              <a:buFont typeface="Wingdings" panose="05000000000000000000" pitchFamily="2" charset="2"/>
              <a:buChar char="q"/>
            </a:pPr>
            <a:r>
              <a:rPr lang="en-US" sz="1050" dirty="0">
                <a:solidFill>
                  <a:srgbClr val="53565A"/>
                </a:solidFill>
                <a:latin typeface="Open Sans" panose="020B0606030504020204" pitchFamily="34" charset="0"/>
                <a:ea typeface="Open Sans" panose="020B0606030504020204" pitchFamily="34" charset="0"/>
                <a:cs typeface="Open Sans" panose="020B0606030504020204" pitchFamily="34" charset="0"/>
              </a:rPr>
              <a:t>2 buzzers</a:t>
            </a:r>
          </a:p>
          <a:p>
            <a:pPr eaLnBrk="1">
              <a:spcBef>
                <a:spcPts val="300"/>
              </a:spcBef>
              <a:spcAft>
                <a:spcPts val="0"/>
              </a:spcAft>
              <a:defRPr/>
            </a:pPr>
            <a:endParaRPr lang="en-US" sz="1100" b="1" dirty="0">
              <a:solidFill>
                <a:srgbClr val="471D7C"/>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spcAft>
                <a:spcPts val="300"/>
              </a:spcAft>
            </a:pPr>
            <a:r>
              <a:rPr lang="en-US" sz="16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Key Reminders for Facilitator</a:t>
            </a:r>
            <a:endParaRPr lang="en-US" sz="1600" dirty="0">
              <a:solidFill>
                <a:srgbClr val="15A4DD"/>
              </a:solidFill>
              <a:latin typeface="Open Sans" panose="020B0606030504020204" pitchFamily="34" charset="0"/>
              <a:ea typeface="Open Sans" panose="020B0606030504020204" pitchFamily="34" charset="0"/>
              <a:cs typeface="Open Sans" panose="020B0606030504020204" pitchFamily="34" charset="0"/>
            </a:endParaRPr>
          </a:p>
          <a:p>
            <a:pPr marL="227013" indent="-166688" defTabSz="914354" fontAlgn="auto">
              <a:spcBef>
                <a:spcPts val="600"/>
              </a:spcBef>
              <a:spcAft>
                <a:spcPts val="0"/>
              </a:spcAft>
              <a:buClr>
                <a:srgbClr val="53565A"/>
              </a:buClr>
              <a:buFont typeface="Arial" panose="020B0604020202020204" pitchFamily="34" charset="0"/>
              <a:buChar cha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Test your technology prior to the meeting.</a:t>
            </a:r>
            <a:endParaRPr lang="en-US" sz="12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endParaRPr lang="en-US" sz="12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eaLnBrk="1">
              <a:spcBef>
                <a:spcPts val="0"/>
              </a:spcBef>
              <a:spcAft>
                <a:spcPts val="0"/>
              </a:spcAft>
              <a:defRPr/>
            </a:pPr>
            <a:endParaRPr lang="en-US" sz="1100" b="1" dirty="0">
              <a:solidFill>
                <a:srgbClr val="471D7C"/>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endPar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Notes Placeholder 2">
            <a:extLst>
              <a:ext uri="{FF2B5EF4-FFF2-40B4-BE49-F238E27FC236}">
                <a16:creationId xmlns:a16="http://schemas.microsoft.com/office/drawing/2014/main" id="{82B5A9F1-4C99-0751-D8DF-9D5CCBB04161}"/>
              </a:ext>
            </a:extLst>
          </p:cNvPr>
          <p:cNvSpPr txBox="1">
            <a:spLocks/>
          </p:cNvSpPr>
          <p:nvPr/>
        </p:nvSpPr>
        <p:spPr>
          <a:xfrm>
            <a:off x="4819287" y="3311558"/>
            <a:ext cx="4145526" cy="1687484"/>
          </a:xfrm>
          <a:prstGeom prst="rect">
            <a:avLst/>
          </a:prstGeom>
          <a:noFill/>
          <a:ln>
            <a:noFill/>
          </a:ln>
        </p:spPr>
        <p:txBody>
          <a:bodyPr vert="horz" lIns="93177" tIns="46589" rIns="93177" bIns="46589" rtlCol="0"/>
          <a:lstStyle>
            <a:lvl1pPr algn="l" defTabSz="455613" rtl="0" fontAlgn="base">
              <a:spcBef>
                <a:spcPct val="30000"/>
              </a:spcBef>
              <a:spcAft>
                <a:spcPct val="0"/>
              </a:spcAft>
              <a:defRPr sz="1200" kern="1200">
                <a:solidFill>
                  <a:srgbClr val="574319"/>
                </a:solidFill>
                <a:latin typeface="Segoe UI"/>
                <a:ea typeface="Geneva" pitchFamily="123" charset="-128"/>
                <a:cs typeface="+mn-cs"/>
              </a:defRPr>
            </a:lvl1pPr>
            <a:lvl2pPr marL="455613" algn="l" defTabSz="455613" rtl="0" fontAlgn="base">
              <a:spcBef>
                <a:spcPct val="30000"/>
              </a:spcBef>
              <a:spcAft>
                <a:spcPct val="0"/>
              </a:spcAft>
              <a:defRPr sz="1200" kern="1200">
                <a:solidFill>
                  <a:srgbClr val="574319"/>
                </a:solidFill>
                <a:latin typeface="Segoe UI"/>
                <a:ea typeface="Geneva" pitchFamily="123" charset="-128"/>
                <a:cs typeface="+mn-cs"/>
              </a:defRPr>
            </a:lvl2pPr>
            <a:lvl3pPr marL="912813" algn="l" defTabSz="455613" rtl="0" fontAlgn="base">
              <a:spcBef>
                <a:spcPct val="30000"/>
              </a:spcBef>
              <a:spcAft>
                <a:spcPct val="0"/>
              </a:spcAft>
              <a:defRPr sz="1200" kern="1200">
                <a:solidFill>
                  <a:srgbClr val="574319"/>
                </a:solidFill>
                <a:latin typeface="Segoe UI"/>
                <a:ea typeface="Geneva" pitchFamily="123" charset="-128"/>
                <a:cs typeface="+mn-cs"/>
              </a:defRPr>
            </a:lvl3pPr>
            <a:lvl4pPr marL="1370013" algn="l" defTabSz="455613" rtl="0" fontAlgn="base">
              <a:spcBef>
                <a:spcPct val="30000"/>
              </a:spcBef>
              <a:spcAft>
                <a:spcPct val="0"/>
              </a:spcAft>
              <a:defRPr sz="1200" kern="1200">
                <a:solidFill>
                  <a:srgbClr val="574319"/>
                </a:solidFill>
                <a:latin typeface="Segoe UI"/>
                <a:ea typeface="Geneva" pitchFamily="123" charset="-128"/>
                <a:cs typeface="+mn-cs"/>
              </a:defRPr>
            </a:lvl4pPr>
            <a:lvl5pPr marL="1827213" algn="l" defTabSz="455613" rtl="0" fontAlgn="base">
              <a:spcBef>
                <a:spcPct val="30000"/>
              </a:spcBef>
              <a:spcAft>
                <a:spcPct val="0"/>
              </a:spcAft>
              <a:defRPr sz="1200" kern="1200">
                <a:solidFill>
                  <a:srgbClr val="574319"/>
                </a:solidFill>
                <a:latin typeface="Segoe UI"/>
                <a:ea typeface="Geneva" pitchFamily="123" charset="-128"/>
                <a:cs typeface="+mn-cs"/>
              </a:defRPr>
            </a:lvl5pPr>
            <a:lvl6pPr marL="2285600" algn="l" defTabSz="457120" rtl="0" eaLnBrk="1" latinLnBrk="0" hangingPunct="1">
              <a:defRPr sz="1200" kern="1200">
                <a:solidFill>
                  <a:schemeClr val="tx1"/>
                </a:solidFill>
                <a:latin typeface="+mn-lt"/>
                <a:ea typeface="+mn-ea"/>
                <a:cs typeface="+mn-cs"/>
              </a:defRPr>
            </a:lvl6pPr>
            <a:lvl7pPr marL="2742720" algn="l" defTabSz="457120" rtl="0" eaLnBrk="1" latinLnBrk="0" hangingPunct="1">
              <a:defRPr sz="1200" kern="1200">
                <a:solidFill>
                  <a:schemeClr val="tx1"/>
                </a:solidFill>
                <a:latin typeface="+mn-lt"/>
                <a:ea typeface="+mn-ea"/>
                <a:cs typeface="+mn-cs"/>
              </a:defRPr>
            </a:lvl7pPr>
            <a:lvl8pPr marL="3199840" algn="l" defTabSz="457120" rtl="0" eaLnBrk="1" latinLnBrk="0" hangingPunct="1">
              <a:defRPr sz="1200" kern="1200">
                <a:solidFill>
                  <a:schemeClr val="tx1"/>
                </a:solidFill>
                <a:latin typeface="+mn-lt"/>
                <a:ea typeface="+mn-ea"/>
                <a:cs typeface="+mn-cs"/>
              </a:defRPr>
            </a:lvl8pPr>
            <a:lvl9pPr marL="3656960" algn="l" defTabSz="457120" rtl="0" eaLnBrk="1" latinLnBrk="0" hangingPunct="1">
              <a:defRPr sz="1200" kern="1200">
                <a:solidFill>
                  <a:schemeClr val="tx1"/>
                </a:solidFill>
                <a:latin typeface="+mn-lt"/>
                <a:ea typeface="+mn-ea"/>
                <a:cs typeface="+mn-cs"/>
              </a:defRPr>
            </a:lvl9p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6D11B59-17BA-D3AF-8DDC-FD3A274F7101}"/>
              </a:ext>
            </a:extLst>
          </p:cNvPr>
          <p:cNvSpPr txBox="1"/>
          <p:nvPr/>
        </p:nvSpPr>
        <p:spPr>
          <a:xfrm>
            <a:off x="4901949" y="3179579"/>
            <a:ext cx="4145526" cy="3362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15A4DD"/>
                </a:solidFill>
                <a:effectLst/>
                <a:uLnTx/>
                <a:uFillTx/>
                <a:latin typeface="Open Sans" panose="020B0606030504020204" pitchFamily="34" charset="0"/>
                <a:ea typeface="Open Sans" panose="020B0606030504020204" pitchFamily="34" charset="0"/>
                <a:cs typeface="Open Sans" panose="020B0606030504020204" pitchFamily="34" charset="0"/>
              </a:rPr>
              <a:t>Facilitation Tips</a:t>
            </a:r>
            <a:endParaRPr kumimoji="0" lang="en-US" sz="1400" b="0" i="0" u="none" strike="noStrike" kern="1200" cap="none" spc="0" normalizeH="0" baseline="0" noProof="0" dirty="0">
              <a:ln>
                <a:noFill/>
              </a:ln>
              <a:solidFill>
                <a:srgbClr val="15A4D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7013" marR="0" lvl="0" indent="-166688" algn="l" defTabSz="914354" rtl="0" eaLnBrk="1" fontAlgn="auto" latinLnBrk="0" hangingPunct="1">
              <a:lnSpc>
                <a:spcPct val="100000"/>
              </a:lnSpc>
              <a:spcBef>
                <a:spcPts val="600"/>
              </a:spcBef>
              <a:spcAft>
                <a:spcPts val="0"/>
              </a:spcAft>
              <a:buClr>
                <a:srgbClr val="53565A"/>
              </a:buClr>
              <a:buSzTx/>
              <a:buFont typeface="Arial" panose="020B0604020202020204" pitchFamily="34" charset="0"/>
              <a:buChar char="•"/>
              <a:tabLst/>
              <a:defRP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Changes to the workshop may need to be made d</a:t>
            </a:r>
            <a:r>
              <a:rPr kumimoji="0" lang="en-US" sz="11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epending on the number of attending participants and whether the workshop will be held in-person or virtually.</a:t>
            </a:r>
          </a:p>
          <a:p>
            <a:pPr marL="227013" marR="0" lvl="0" indent="-166688" algn="l" defTabSz="914354" rtl="0" eaLnBrk="1" fontAlgn="auto" latinLnBrk="0" hangingPunct="1">
              <a:lnSpc>
                <a:spcPct val="100000"/>
              </a:lnSpc>
              <a:spcBef>
                <a:spcPts val="600"/>
              </a:spcBef>
              <a:spcAft>
                <a:spcPts val="0"/>
              </a:spcAft>
              <a:buClr>
                <a:srgbClr val="53565A"/>
              </a:buClr>
              <a:buSzTx/>
              <a:buFont typeface="Arial" panose="020B0604020202020204" pitchFamily="34" charset="0"/>
              <a:buChar char="•"/>
              <a:tabLst/>
              <a:defRP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Throughout the workshop, you will see </a:t>
            </a:r>
            <a:r>
              <a:rPr lang="en-US" sz="1100" b="1" dirty="0">
                <a:solidFill>
                  <a:srgbClr val="53565A"/>
                </a:solidFill>
                <a:latin typeface="Open Sans" panose="020B0606030504020204" pitchFamily="34" charset="0"/>
                <a:ea typeface="Open Sans" panose="020B0606030504020204" pitchFamily="34" charset="0"/>
                <a:cs typeface="Open Sans" panose="020B0606030504020204" pitchFamily="34" charset="0"/>
              </a:rPr>
              <a:t>Facilitation Tips </a:t>
            </a: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that provide suggestions of how to tailor activities to accommodate differing group sizes and delivery modalities.</a:t>
            </a:r>
          </a:p>
          <a:p>
            <a:pPr marL="227013" indent="-166688" defTabSz="914354">
              <a:spcBef>
                <a:spcPts val="600"/>
              </a:spcBef>
              <a:buClr>
                <a:srgbClr val="53565A"/>
              </a:buClr>
              <a:buFont typeface="Arial" panose="020B0604020202020204" pitchFamily="34" charset="0"/>
              <a:buChar char="•"/>
              <a:defRP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The time dedicated to each segment in the agenda above may be modified depending on the experience level of the new hire(s). Please adjust activities and time dedicated to each accordingly.</a:t>
            </a:r>
          </a:p>
          <a:p>
            <a:pPr marL="684213" lvl="1" indent="-166688" defTabSz="914354">
              <a:spcBef>
                <a:spcPts val="600"/>
              </a:spcBef>
              <a:buClr>
                <a:srgbClr val="53565A"/>
              </a:buClr>
              <a:buFont typeface="Arial" panose="020B0604020202020204" pitchFamily="34" charset="0"/>
              <a:buChar char="•"/>
              <a:defRPr/>
            </a:pPr>
            <a:r>
              <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rPr>
              <a:t>Note: Decide when/if to take breaks dependent upon participant engagement and needs.</a:t>
            </a:r>
          </a:p>
          <a:p>
            <a:pPr marL="684213" lvl="1" indent="-166688" defTabSz="914354">
              <a:spcBef>
                <a:spcPts val="600"/>
              </a:spcBef>
              <a:buClr>
                <a:srgbClr val="53565A"/>
              </a:buClr>
              <a:buFont typeface="Arial" panose="020B0604020202020204" pitchFamily="34" charset="0"/>
              <a:buChar char="•"/>
              <a:defRPr/>
            </a:pPr>
            <a:endParaRPr lang="en-US" sz="11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a:p>
            <a:pPr marL="227013" marR="0" lvl="0" indent="-166688" algn="l" defTabSz="914354" rtl="0" eaLnBrk="1" fontAlgn="auto" latinLnBrk="0" hangingPunct="1">
              <a:lnSpc>
                <a:spcPct val="100000"/>
              </a:lnSpc>
              <a:spcBef>
                <a:spcPts val="600"/>
              </a:spcBef>
              <a:spcAft>
                <a:spcPts val="0"/>
              </a:spcAft>
              <a:buClr>
                <a:srgbClr val="53565A"/>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056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Review </a:t>
            </a:r>
            <a:r>
              <a:rPr lang="en-US" dirty="0"/>
              <a:t>the objection and response summary on-screen.</a:t>
            </a:r>
          </a:p>
          <a:p>
            <a:pPr marL="628650" lvl="1" indent="-171450">
              <a:spcAft>
                <a:spcPts val="600"/>
              </a:spcAft>
              <a:buFont typeface="Arial" panose="020B0604020202020204" pitchFamily="34" charset="0"/>
              <a:buChar char="•"/>
            </a:pPr>
            <a:r>
              <a:rPr lang="en-US" b="1" dirty="0"/>
              <a:t>Emphasize</a:t>
            </a:r>
            <a:r>
              <a:rPr lang="en-US" dirty="0"/>
              <a:t> that in any situation where an HCP is requesting a deeper level of information about JORNAY PM or any of the topics on-screen, initiate the MIRF process.</a:t>
            </a:r>
          </a:p>
          <a:p>
            <a:pPr marL="628650" lvl="1"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5EF25BD4-4326-E090-A852-DD7B4B0DC123}"/>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22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a:xfrm>
            <a:off x="4758724" y="906791"/>
            <a:ext cx="4044314" cy="5602497"/>
          </a:xfrm>
        </p:spPr>
        <p:txBody>
          <a:bodyPr/>
          <a:lstStyle/>
          <a:p>
            <a:pPr marL="171450" indent="-171450">
              <a:spcAft>
                <a:spcPts val="300"/>
              </a:spcAft>
              <a:buFont typeface="Arial" panose="020B0604020202020204" pitchFamily="34" charset="0"/>
              <a:buChar char="•"/>
            </a:pPr>
            <a:r>
              <a:rPr lang="en-US" b="1" dirty="0"/>
              <a:t>Note: This is a build slide. Advancing the slide will display new content.</a:t>
            </a:r>
          </a:p>
          <a:p>
            <a:pPr marL="171450" indent="-171450">
              <a:spcAft>
                <a:spcPts val="300"/>
              </a:spcAft>
              <a:buFont typeface="Arial" panose="020B0604020202020204" pitchFamily="34" charset="0"/>
              <a:buChar char="•"/>
            </a:pPr>
            <a:r>
              <a:rPr lang="en-US" b="1" dirty="0"/>
              <a:t>Explain</a:t>
            </a:r>
            <a:r>
              <a:rPr lang="en-US" dirty="0"/>
              <a:t> the activity directions on-screen.</a:t>
            </a:r>
          </a:p>
          <a:p>
            <a:pPr marL="171450" indent="-171450">
              <a:spcAft>
                <a:spcPts val="300"/>
              </a:spcAft>
              <a:buFont typeface="Arial" panose="020B0604020202020204" pitchFamily="34" charset="0"/>
              <a:buChar char="•"/>
            </a:pPr>
            <a:r>
              <a:rPr lang="en-US" b="1" dirty="0"/>
              <a:t>Ensure</a:t>
            </a:r>
            <a:r>
              <a:rPr lang="en-US" dirty="0"/>
              <a:t> participants have accessed the Frequently Asked Questions: Reference Document.</a:t>
            </a:r>
          </a:p>
          <a:p>
            <a:pPr marL="171450" indent="-171450">
              <a:spcAft>
                <a:spcPts val="300"/>
              </a:spcAft>
              <a:buFont typeface="Arial" panose="020B0604020202020204" pitchFamily="34" charset="0"/>
              <a:buChar char="•"/>
            </a:pPr>
            <a:r>
              <a:rPr lang="en-US" b="1" dirty="0"/>
              <a:t>Advance </a:t>
            </a:r>
            <a:r>
              <a:rPr lang="en-US" dirty="0"/>
              <a:t>slide to display Customer Questions.</a:t>
            </a:r>
          </a:p>
          <a:p>
            <a:pPr marL="171450" indent="-171450">
              <a:spcAft>
                <a:spcPts val="300"/>
              </a:spcAft>
              <a:buFont typeface="Arial" panose="020B0604020202020204" pitchFamily="34" charset="0"/>
              <a:buChar char="•"/>
            </a:pPr>
            <a:r>
              <a:rPr lang="en-US" b="1" dirty="0"/>
              <a:t>Facilitate</a:t>
            </a:r>
            <a:r>
              <a:rPr lang="en-US" dirty="0"/>
              <a:t> the creation of 6 equal groups; </a:t>
            </a:r>
            <a:r>
              <a:rPr lang="en-US" b="1" dirty="0"/>
              <a:t>assign </a:t>
            </a:r>
            <a:r>
              <a:rPr lang="en-US" dirty="0"/>
              <a:t>a customer question to each group.</a:t>
            </a:r>
          </a:p>
          <a:p>
            <a:pPr marL="171450" indent="-171450">
              <a:spcAft>
                <a:spcPts val="300"/>
              </a:spcAft>
              <a:buFont typeface="Arial" panose="020B0604020202020204" pitchFamily="34" charset="0"/>
              <a:buChar char="•"/>
            </a:pPr>
            <a:r>
              <a:rPr lang="en-US" b="1" dirty="0"/>
              <a:t>Answer </a:t>
            </a:r>
            <a:r>
              <a:rPr lang="en-US" dirty="0"/>
              <a:t>any participant questions.</a:t>
            </a:r>
          </a:p>
          <a:p>
            <a:pPr marL="171450" indent="-171450">
              <a:spcAft>
                <a:spcPts val="300"/>
              </a:spcAft>
              <a:buFont typeface="Arial" panose="020B0604020202020204" pitchFamily="34" charset="0"/>
              <a:buChar char="•"/>
            </a:pPr>
            <a:r>
              <a:rPr lang="en-US" b="1" dirty="0"/>
              <a:t>Announce </a:t>
            </a:r>
            <a:r>
              <a:rPr lang="en-US" dirty="0"/>
              <a:t>how much time participants will have to complete the task and </a:t>
            </a:r>
            <a:r>
              <a:rPr lang="en-US" b="1" dirty="0"/>
              <a:t>tell</a:t>
            </a:r>
            <a:r>
              <a:rPr lang="en-US" dirty="0"/>
              <a:t> them to begin.</a:t>
            </a:r>
          </a:p>
          <a:p>
            <a:pPr marL="628650" lvl="1" indent="-171450">
              <a:spcAft>
                <a:spcPts val="300"/>
              </a:spcAft>
              <a:buFont typeface="Arial" panose="020B0604020202020204" pitchFamily="34" charset="0"/>
              <a:buChar char="•"/>
            </a:pPr>
            <a:r>
              <a:rPr lang="en-US" dirty="0"/>
              <a:t>15 minutes is recommended </a:t>
            </a:r>
          </a:p>
          <a:p>
            <a:pPr marL="171450" indent="-171450">
              <a:spcAft>
                <a:spcPts val="300"/>
              </a:spcAft>
              <a:buFont typeface="Arial" panose="020B0604020202020204" pitchFamily="34" charset="0"/>
              <a:buChar char="•"/>
            </a:pPr>
            <a:r>
              <a:rPr lang="en-US" dirty="0"/>
              <a:t>When time is up, </a:t>
            </a:r>
            <a:r>
              <a:rPr lang="en-US" b="1" dirty="0"/>
              <a:t>advance</a:t>
            </a:r>
            <a:r>
              <a:rPr lang="en-US" dirty="0"/>
              <a:t> the slide to continue.</a:t>
            </a:r>
          </a:p>
          <a:p>
            <a:pPr>
              <a:spcAft>
                <a:spcPts val="300"/>
              </a:spcAft>
            </a:pPr>
            <a:endParaRPr lang="en-US" dirty="0"/>
          </a:p>
          <a:p>
            <a:pPr>
              <a:spcAft>
                <a:spcPts val="300"/>
              </a:spcAft>
            </a:pPr>
            <a:r>
              <a:rPr lang="en-US" sz="1200" b="1" dirty="0">
                <a:solidFill>
                  <a:srgbClr val="38C2ED"/>
                </a:solidFill>
              </a:rPr>
              <a:t>Facilitation Tip:</a:t>
            </a:r>
          </a:p>
          <a:p>
            <a:pPr marL="171450" indent="-171450">
              <a:spcAft>
                <a:spcPts val="300"/>
              </a:spcAft>
              <a:buFont typeface="Arial" panose="020B0604020202020204" pitchFamily="34" charset="0"/>
              <a:buChar char="•"/>
            </a:pPr>
            <a:r>
              <a:rPr lang="en-US" dirty="0"/>
              <a:t>If you are not able to create 6 equal groups, you will need to assign each group more than one Customer Question.</a:t>
            </a:r>
          </a:p>
          <a:p>
            <a:pPr marL="628650" lvl="1" indent="-171450">
              <a:spcAft>
                <a:spcPts val="300"/>
              </a:spcAft>
              <a:buFont typeface="Arial" panose="020B0604020202020204" pitchFamily="34" charset="0"/>
              <a:buChar char="•"/>
            </a:pPr>
            <a:r>
              <a:rPr lang="en-US" dirty="0"/>
              <a:t>Create groups of equal size that also allows </a:t>
            </a:r>
            <a:br>
              <a:rPr lang="en-US" dirty="0"/>
            </a:br>
            <a:r>
              <a:rPr lang="en-US" dirty="0"/>
              <a:t>them to have the same number of Customer Questions.</a:t>
            </a:r>
          </a:p>
          <a:p>
            <a:pPr marL="171450" indent="-171450">
              <a:spcAft>
                <a:spcPts val="300"/>
              </a:spcAft>
              <a:buFont typeface="Arial" panose="020B0604020202020204" pitchFamily="34" charset="0"/>
              <a:buChar char="•"/>
            </a:pPr>
            <a:r>
              <a:rPr lang="en-US" dirty="0"/>
              <a:t>If the workshop is virtual:</a:t>
            </a:r>
          </a:p>
          <a:p>
            <a:pPr marL="628650" lvl="1" indent="-171450">
              <a:spcAft>
                <a:spcPts val="300"/>
              </a:spcAft>
              <a:buFont typeface="Arial" panose="020B0604020202020204" pitchFamily="34" charset="0"/>
              <a:buChar char="•"/>
            </a:pPr>
            <a:r>
              <a:rPr lang="en-US" dirty="0"/>
              <a:t>Dismiss groups into breakout rooms once they have been created and assigned Customer Question(s)</a:t>
            </a:r>
          </a:p>
          <a:p>
            <a:pPr marL="628650" lvl="1" indent="-171450">
              <a:spcAft>
                <a:spcPts val="300"/>
              </a:spcAft>
              <a:buFont typeface="Arial" panose="020B0604020202020204" pitchFamily="34" charset="0"/>
              <a:buChar char="•"/>
            </a:pPr>
            <a:r>
              <a:rPr lang="en-US" dirty="0"/>
              <a:t>Encourage groups to build their road map on a PowerPoint or Google Slide (or similar)</a:t>
            </a:r>
          </a:p>
        </p:txBody>
      </p:sp>
      <p:sp>
        <p:nvSpPr>
          <p:cNvPr id="5" name="Isosceles Triangle 2">
            <a:extLst>
              <a:ext uri="{FF2B5EF4-FFF2-40B4-BE49-F238E27FC236}">
                <a16:creationId xmlns:a16="http://schemas.microsoft.com/office/drawing/2014/main" id="{432ECFD9-EB59-01A9-0E18-BF3B567F0C1D}"/>
              </a:ext>
            </a:extLst>
          </p:cNvPr>
          <p:cNvSpPr/>
          <p:nvPr/>
        </p:nvSpPr>
        <p:spPr>
          <a:xfrm rot="5400000">
            <a:off x="-26138" y="414267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69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1402" y="418519"/>
            <a:ext cx="8833921"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600" b="1" dirty="0">
                <a:solidFill>
                  <a:srgbClr val="38C2ED"/>
                </a:solidFill>
              </a:rPr>
              <a:t>1. Does the product cause insomnia?</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42159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4378" y="418519"/>
            <a:ext cx="8830945"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600" b="1" dirty="0">
                <a:solidFill>
                  <a:srgbClr val="38C2ED"/>
                </a:solidFill>
              </a:rPr>
              <a:t>2. Does the product cause decreased appetite?</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3077287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6304" y="418519"/>
            <a:ext cx="8824494"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600" b="1" dirty="0">
                <a:solidFill>
                  <a:srgbClr val="38C2ED"/>
                </a:solidFill>
              </a:rPr>
              <a:t>3. How long does JPM last?</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344300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6304" y="418519"/>
            <a:ext cx="8796214"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600" b="1" dirty="0">
                <a:solidFill>
                  <a:srgbClr val="38C2ED"/>
                </a:solidFill>
              </a:rPr>
              <a:t>4. I heard JPM is hard to get and probably expensive.</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43936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1402" y="418519"/>
            <a:ext cx="8833921"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600" b="1" dirty="0">
                <a:solidFill>
                  <a:srgbClr val="38C2ED"/>
                </a:solidFill>
              </a:rPr>
              <a:t>5. Will I get more side effects as I increase the dose?</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374159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6304" y="418519"/>
            <a:ext cx="8871628" cy="5715951"/>
          </a:xfrm>
          <a:solidFill>
            <a:schemeClr val="bg1"/>
          </a:solidFill>
        </p:spPr>
        <p:txBody>
          <a:bodyPr/>
          <a:lstStyle/>
          <a:p>
            <a:r>
              <a:rPr lang="en-US" sz="2000" b="1" dirty="0">
                <a:solidFill>
                  <a:schemeClr val="dk1"/>
                </a:solidFill>
                <a:latin typeface="Open Sans"/>
                <a:ea typeface="+mn-ea"/>
                <a:cs typeface="+mn-cs"/>
              </a:rPr>
              <a:t>Resolving Questions and Objections Road Map Worksheet</a:t>
            </a:r>
          </a:p>
          <a:p>
            <a:endParaRPr lang="en-US" sz="1050" dirty="0"/>
          </a:p>
          <a:p>
            <a:r>
              <a:rPr lang="en-US" sz="1500" b="1" dirty="0">
                <a:solidFill>
                  <a:srgbClr val="38C2ED"/>
                </a:solidFill>
              </a:rPr>
              <a:t>6. What if my patient has gastrointestinal (GI) issues, such as constipation or diarrhea?</a:t>
            </a:r>
          </a:p>
        </p:txBody>
      </p:sp>
      <p:graphicFrame>
        <p:nvGraphicFramePr>
          <p:cNvPr id="5" name="Table 9">
            <a:extLst>
              <a:ext uri="{FF2B5EF4-FFF2-40B4-BE49-F238E27FC236}">
                <a16:creationId xmlns:a16="http://schemas.microsoft.com/office/drawing/2014/main" id="{3BA1C554-56DB-196D-0F58-6895E532F9A7}"/>
              </a:ext>
            </a:extLst>
          </p:cNvPr>
          <p:cNvGraphicFramePr>
            <a:graphicFrameLocks noGrp="1"/>
          </p:cNvGraphicFramePr>
          <p:nvPr>
            <p:extLst>
              <p:ext uri="{D42A27DB-BD31-4B8C-83A1-F6EECF244321}">
                <p14:modId xmlns:p14="http://schemas.microsoft.com/office/powerpoint/2010/main" val="2182086196"/>
              </p:ext>
            </p:extLst>
          </p:nvPr>
        </p:nvGraphicFramePr>
        <p:xfrm>
          <a:off x="359016" y="1242873"/>
          <a:ext cx="8425968" cy="4862654"/>
        </p:xfrm>
        <a:graphic>
          <a:graphicData uri="http://schemas.openxmlformats.org/drawingml/2006/table">
            <a:tbl>
              <a:tblPr firstRow="1" bandRow="1"/>
              <a:tblGrid>
                <a:gridCol w="8425968">
                  <a:extLst>
                    <a:ext uri="{9D8B030D-6E8A-4147-A177-3AD203B41FA5}">
                      <a16:colId xmlns:a16="http://schemas.microsoft.com/office/drawing/2014/main" val="3471842651"/>
                    </a:ext>
                  </a:extLst>
                </a:gridCol>
              </a:tblGrid>
              <a:tr h="27432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l"/>
                      <a:r>
                        <a:rPr lang="en-US" sz="1400" b="1" dirty="0">
                          <a:solidFill>
                            <a:schemeClr val="tx1"/>
                          </a:solidFill>
                        </a:rPr>
                        <a:t>Tools</a:t>
                      </a:r>
                    </a:p>
                  </a:txBody>
                  <a:tcPr anchor="ct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417290426"/>
                  </a:ext>
                </a:extLst>
              </a:tr>
              <a:tr h="8757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endParaRPr lang="en-US" sz="1600" b="1" dirty="0"/>
                    </a:p>
                  </a:txBody>
                  <a:tcPr anchor="ct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8662961"/>
                  </a:ext>
                </a:extLst>
              </a:tr>
              <a:tr h="274320">
                <a:tc>
                  <a:txBody>
                    <a:bodyPr/>
                    <a:lstStyle/>
                    <a:p>
                      <a:pPr algn="l"/>
                      <a:r>
                        <a:rPr lang="en-US" sz="1400" b="1" kern="1200" dirty="0">
                          <a:solidFill>
                            <a:schemeClr val="tx1"/>
                          </a:solidFill>
                          <a:latin typeface="Open Sans"/>
                          <a:ea typeface="+mn-ea"/>
                          <a:cs typeface="+mn-cs"/>
                        </a:rPr>
                        <a:t>Response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rgbClr val="F6C243"/>
                    </a:solidFill>
                  </a:tcPr>
                </a:tc>
                <a:extLst>
                  <a:ext uri="{0D108BD9-81ED-4DB2-BD59-A6C34878D82A}">
                    <a16:rowId xmlns:a16="http://schemas.microsoft.com/office/drawing/2014/main" val="3547169862"/>
                  </a:ext>
                </a:extLst>
              </a:tr>
              <a:tr h="844334">
                <a:tc>
                  <a:txBody>
                    <a:bodyPr/>
                    <a:lstStyle/>
                    <a:p>
                      <a:pPr algn="l"/>
                      <a:r>
                        <a:rPr lang="en-US" sz="1600" b="0" dirty="0"/>
                        <a:t>Acknowledge</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060558"/>
                  </a:ext>
                </a:extLst>
              </a:tr>
              <a:tr h="844334">
                <a:tc>
                  <a:txBody>
                    <a:bodyPr/>
                    <a:lstStyle/>
                    <a:p>
                      <a:pPr algn="l"/>
                      <a:r>
                        <a:rPr lang="en-US" sz="1600" b="0" dirty="0"/>
                        <a:t>Clarify</a:t>
                      </a:r>
                      <a:endParaRPr lang="en-US" sz="1600" b="1" dirty="0"/>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711405"/>
                  </a:ext>
                </a:extLst>
              </a:tr>
              <a:tr h="844334">
                <a:tc>
                  <a:txBody>
                    <a:bodyPr/>
                    <a:lstStyle/>
                    <a:p>
                      <a:pPr algn="l"/>
                      <a:r>
                        <a:rPr lang="en-US" sz="1600" b="0" dirty="0"/>
                        <a:t>Support</a:t>
                      </a:r>
                    </a:p>
                  </a:txBody>
                  <a:tcPr>
                    <a:lnL w="12700" cmpd="sng">
                      <a:solidFill>
                        <a:srgbClr val="F6C243"/>
                      </a:solidFill>
                    </a:lnL>
                    <a:lnR w="12700" cmpd="sng">
                      <a:solidFill>
                        <a:srgbClr val="F6C243"/>
                      </a:solidFill>
                    </a:lnR>
                    <a:lnT w="12700" cmpd="sng">
                      <a:solidFill>
                        <a:srgbClr val="F6C243"/>
                      </a:solidFill>
                    </a:lnT>
                    <a:lnB w="12700" cap="flat" cmpd="sng" algn="ctr">
                      <a:solidFill>
                        <a:srgbClr val="F6C24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129689"/>
                  </a:ext>
                </a:extLst>
              </a:tr>
              <a:tr h="844334">
                <a:tc>
                  <a:txBody>
                    <a:bodyPr/>
                    <a:lstStyle/>
                    <a:p>
                      <a:pPr algn="l"/>
                      <a:r>
                        <a:rPr lang="en-US" sz="1600" b="0" dirty="0"/>
                        <a:t>Transition back to dialogue</a:t>
                      </a:r>
                    </a:p>
                  </a:txBody>
                  <a:tcPr>
                    <a:lnL w="12700" cmpd="sng">
                      <a:solidFill>
                        <a:srgbClr val="F6C243"/>
                      </a:solidFill>
                    </a:lnL>
                    <a:lnR w="12700" cmpd="sng">
                      <a:solidFill>
                        <a:srgbClr val="F6C243"/>
                      </a:solidFill>
                    </a:lnR>
                    <a:lnT w="12700" cmpd="sng">
                      <a:solidFill>
                        <a:srgbClr val="F6C243"/>
                      </a:solidFill>
                    </a:lnT>
                    <a:lnB w="12700" cmpd="sng">
                      <a:solidFill>
                        <a:srgbClr val="F6C243"/>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154945"/>
                  </a:ext>
                </a:extLst>
              </a:tr>
            </a:tbl>
          </a:graphicData>
        </a:graphic>
      </p:graphicFrame>
    </p:spTree>
    <p:extLst>
      <p:ext uri="{BB962C8B-B14F-4D97-AF65-F5344CB8AC3E}">
        <p14:creationId xmlns:p14="http://schemas.microsoft.com/office/powerpoint/2010/main" val="3378158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Tell</a:t>
            </a:r>
            <a:r>
              <a:rPr lang="en-US" dirty="0"/>
              <a:t> participants that in the third and last part of this workshop they will practice responding to anticipated questions/concerns.</a:t>
            </a:r>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44148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8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Review</a:t>
            </a:r>
            <a:r>
              <a:rPr lang="en-US" dirty="0"/>
              <a:t> the activity instructions shown on-screen.</a:t>
            </a:r>
          </a:p>
          <a:p>
            <a:pPr marL="171450" indent="-171450">
              <a:spcAft>
                <a:spcPts val="600"/>
              </a:spcAft>
              <a:buFont typeface="Arial" panose="020B0604020202020204" pitchFamily="34" charset="0"/>
              <a:buChar char="•"/>
            </a:pPr>
            <a:r>
              <a:rPr lang="en-US" b="1" dirty="0"/>
              <a:t>Answer</a:t>
            </a:r>
            <a:r>
              <a:rPr lang="en-US" dirty="0"/>
              <a:t> participant questions.</a:t>
            </a:r>
          </a:p>
          <a:p>
            <a:pPr marL="171450" indent="-171450">
              <a:spcAft>
                <a:spcPts val="600"/>
              </a:spcAft>
              <a:buFont typeface="Arial" panose="020B0604020202020204" pitchFamily="34" charset="0"/>
              <a:buChar char="•"/>
            </a:pPr>
            <a:r>
              <a:rPr lang="en-US" b="1" dirty="0"/>
              <a:t>Divide</a:t>
            </a:r>
            <a:r>
              <a:rPr lang="en-US" dirty="0"/>
              <a:t> participants into 2 teams and ask each team to decide the order of their players.</a:t>
            </a:r>
          </a:p>
          <a:p>
            <a:pPr marL="171450" indent="-171450">
              <a:spcAft>
                <a:spcPts val="600"/>
              </a:spcAft>
              <a:buFont typeface="Arial" panose="020B0604020202020204" pitchFamily="34" charset="0"/>
              <a:buChar char="•"/>
            </a:pPr>
            <a:r>
              <a:rPr lang="en-US" b="1" dirty="0"/>
              <a:t>Ask</a:t>
            </a:r>
            <a:r>
              <a:rPr lang="en-US" dirty="0"/>
              <a:t> the first players for each team to come forward; </a:t>
            </a:r>
            <a:r>
              <a:rPr lang="en-US" b="1" dirty="0"/>
              <a:t>give</a:t>
            </a:r>
            <a:r>
              <a:rPr lang="en-US" dirty="0"/>
              <a:t> each a buzzer.</a:t>
            </a:r>
          </a:p>
          <a:p>
            <a:pPr marL="171450" indent="-171450">
              <a:spcAft>
                <a:spcPts val="600"/>
              </a:spcAft>
              <a:buFont typeface="Arial" panose="020B0604020202020204" pitchFamily="34" charset="0"/>
              <a:buChar char="•"/>
            </a:pPr>
            <a:r>
              <a:rPr lang="en-US" b="1" dirty="0"/>
              <a:t>Advance</a:t>
            </a:r>
            <a:r>
              <a:rPr lang="en-US" dirty="0"/>
              <a:t> the slide to continue the activity.</a:t>
            </a:r>
          </a:p>
          <a:p>
            <a:pPr marL="171450" indent="-171450">
              <a:spcAft>
                <a:spcPts val="600"/>
              </a:spcAft>
              <a:buFont typeface="Arial" panose="020B0604020202020204" pitchFamily="34" charset="0"/>
              <a:buChar char="•"/>
            </a:pPr>
            <a:endParaRPr lang="en-US" dirty="0"/>
          </a:p>
          <a:p>
            <a:pPr>
              <a:spcAft>
                <a:spcPts val="300"/>
              </a:spcAft>
            </a:pPr>
            <a:r>
              <a:rPr lang="en-US" sz="1200" b="1" dirty="0">
                <a:solidFill>
                  <a:srgbClr val="38C2ED"/>
                </a:solidFill>
              </a:rPr>
              <a:t>Facilitation Tip:</a:t>
            </a:r>
          </a:p>
          <a:p>
            <a:pPr marL="171450" indent="-171450">
              <a:spcAft>
                <a:spcPts val="300"/>
              </a:spcAft>
              <a:buFont typeface="Arial" panose="020B0604020202020204" pitchFamily="34" charset="0"/>
              <a:buChar char="•"/>
            </a:pPr>
            <a:r>
              <a:rPr lang="en-US" dirty="0"/>
              <a:t>If the workshop is virtual:</a:t>
            </a:r>
          </a:p>
          <a:p>
            <a:pPr marL="628650" lvl="1" indent="-171450">
              <a:spcAft>
                <a:spcPts val="300"/>
              </a:spcAft>
              <a:buFont typeface="Arial" panose="020B0604020202020204" pitchFamily="34" charset="0"/>
              <a:buChar char="•"/>
            </a:pPr>
            <a:r>
              <a:rPr lang="en-US" dirty="0"/>
              <a:t>Display each team in the chat feature; the order in which the names appear will also be the order of play</a:t>
            </a:r>
          </a:p>
          <a:p>
            <a:pPr marL="628650" lvl="1" indent="-171450">
              <a:spcAft>
                <a:spcPts val="300"/>
              </a:spcAft>
              <a:buFont typeface="Arial" panose="020B0604020202020204" pitchFamily="34" charset="0"/>
              <a:buChar char="•"/>
            </a:pPr>
            <a:r>
              <a:rPr lang="en-US" dirty="0"/>
              <a:t>Instead of asking players to buzz in, tell them they must say their name first in order to answer the challenge</a:t>
            </a:r>
          </a:p>
          <a:p>
            <a:pPr marL="171450" indent="-171450">
              <a:spcAft>
                <a:spcPts val="600"/>
              </a:spcAft>
              <a:buFont typeface="Arial" panose="020B0604020202020204" pitchFamily="34" charset="0"/>
              <a:buChar char="•"/>
            </a:pPr>
            <a:endParaRPr lang="en-US" dirty="0"/>
          </a:p>
        </p:txBody>
      </p:sp>
      <p:sp>
        <p:nvSpPr>
          <p:cNvPr id="4" name="Isosceles Triangle 2">
            <a:extLst>
              <a:ext uri="{FF2B5EF4-FFF2-40B4-BE49-F238E27FC236}">
                <a16:creationId xmlns:a16="http://schemas.microsoft.com/office/drawing/2014/main" id="{1656EB9B-6307-5D74-51A0-F6EAA4BBA4FA}"/>
              </a:ext>
            </a:extLst>
          </p:cNvPr>
          <p:cNvSpPr/>
          <p:nvPr/>
        </p:nvSpPr>
        <p:spPr>
          <a:xfrm rot="5400000">
            <a:off x="-26138" y="44148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43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88D4F1-4001-4C59-062B-8C9C1E0C3391}"/>
              </a:ext>
            </a:extLst>
          </p:cNvPr>
          <p:cNvSpPr/>
          <p:nvPr/>
        </p:nvSpPr>
        <p:spPr>
          <a:xfrm>
            <a:off x="0" y="0"/>
            <a:ext cx="9144000" cy="5952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Notes Placeholder 2">
            <a:extLst>
              <a:ext uri="{FF2B5EF4-FFF2-40B4-BE49-F238E27FC236}">
                <a16:creationId xmlns:a16="http://schemas.microsoft.com/office/drawing/2014/main" id="{5BBF61B7-0A4A-3DB8-DF86-933C6E01B94E}"/>
              </a:ext>
            </a:extLst>
          </p:cNvPr>
          <p:cNvSpPr txBox="1">
            <a:spLocks/>
          </p:cNvSpPr>
          <p:nvPr/>
        </p:nvSpPr>
        <p:spPr>
          <a:xfrm>
            <a:off x="272358" y="746462"/>
            <a:ext cx="8224108" cy="448244"/>
          </a:xfrm>
          <a:prstGeom prst="rect">
            <a:avLst/>
          </a:prstGeom>
          <a:noFill/>
          <a:ln>
            <a:noFill/>
          </a:ln>
        </p:spPr>
        <p:txBody>
          <a:bodyPr vert="horz" lIns="93177" tIns="46589" rIns="93177" bIns="46589" rtlCol="0"/>
          <a:lstStyle>
            <a:lvl1pPr algn="l" defTabSz="455613" rtl="0" fontAlgn="base">
              <a:spcBef>
                <a:spcPct val="30000"/>
              </a:spcBef>
              <a:spcAft>
                <a:spcPct val="0"/>
              </a:spcAft>
              <a:defRPr sz="1200" kern="1200">
                <a:solidFill>
                  <a:srgbClr val="574319"/>
                </a:solidFill>
                <a:latin typeface="Segoe UI"/>
                <a:ea typeface="Geneva" pitchFamily="123" charset="-128"/>
                <a:cs typeface="+mn-cs"/>
              </a:defRPr>
            </a:lvl1pPr>
            <a:lvl2pPr marL="455613" algn="l" defTabSz="455613" rtl="0" fontAlgn="base">
              <a:spcBef>
                <a:spcPct val="30000"/>
              </a:spcBef>
              <a:spcAft>
                <a:spcPct val="0"/>
              </a:spcAft>
              <a:defRPr sz="1200" kern="1200">
                <a:solidFill>
                  <a:srgbClr val="574319"/>
                </a:solidFill>
                <a:latin typeface="Segoe UI"/>
                <a:ea typeface="Geneva" pitchFamily="123" charset="-128"/>
                <a:cs typeface="+mn-cs"/>
              </a:defRPr>
            </a:lvl2pPr>
            <a:lvl3pPr marL="912813" algn="l" defTabSz="455613" rtl="0" fontAlgn="base">
              <a:spcBef>
                <a:spcPct val="30000"/>
              </a:spcBef>
              <a:spcAft>
                <a:spcPct val="0"/>
              </a:spcAft>
              <a:defRPr sz="1200" kern="1200">
                <a:solidFill>
                  <a:srgbClr val="574319"/>
                </a:solidFill>
                <a:latin typeface="Segoe UI"/>
                <a:ea typeface="Geneva" pitchFamily="123" charset="-128"/>
                <a:cs typeface="+mn-cs"/>
              </a:defRPr>
            </a:lvl3pPr>
            <a:lvl4pPr marL="1370013" algn="l" defTabSz="455613" rtl="0" fontAlgn="base">
              <a:spcBef>
                <a:spcPct val="30000"/>
              </a:spcBef>
              <a:spcAft>
                <a:spcPct val="0"/>
              </a:spcAft>
              <a:defRPr sz="1200" kern="1200">
                <a:solidFill>
                  <a:srgbClr val="574319"/>
                </a:solidFill>
                <a:latin typeface="Segoe UI"/>
                <a:ea typeface="Geneva" pitchFamily="123" charset="-128"/>
                <a:cs typeface="+mn-cs"/>
              </a:defRPr>
            </a:lvl4pPr>
            <a:lvl5pPr marL="1827213" algn="l" defTabSz="455613" rtl="0" fontAlgn="base">
              <a:spcBef>
                <a:spcPct val="30000"/>
              </a:spcBef>
              <a:spcAft>
                <a:spcPct val="0"/>
              </a:spcAft>
              <a:defRPr sz="1200" kern="1200">
                <a:solidFill>
                  <a:srgbClr val="574319"/>
                </a:solidFill>
                <a:latin typeface="Segoe UI"/>
                <a:ea typeface="Geneva" pitchFamily="123" charset="-128"/>
                <a:cs typeface="+mn-cs"/>
              </a:defRPr>
            </a:lvl5pPr>
            <a:lvl6pPr marL="2285600" algn="l" defTabSz="457120" rtl="0" eaLnBrk="1" latinLnBrk="0" hangingPunct="1">
              <a:defRPr sz="1200" kern="1200">
                <a:solidFill>
                  <a:schemeClr val="tx1"/>
                </a:solidFill>
                <a:latin typeface="+mn-lt"/>
                <a:ea typeface="+mn-ea"/>
                <a:cs typeface="+mn-cs"/>
              </a:defRPr>
            </a:lvl6pPr>
            <a:lvl7pPr marL="2742720" algn="l" defTabSz="457120" rtl="0" eaLnBrk="1" latinLnBrk="0" hangingPunct="1">
              <a:defRPr sz="1200" kern="1200">
                <a:solidFill>
                  <a:schemeClr val="tx1"/>
                </a:solidFill>
                <a:latin typeface="+mn-lt"/>
                <a:ea typeface="+mn-ea"/>
                <a:cs typeface="+mn-cs"/>
              </a:defRPr>
            </a:lvl7pPr>
            <a:lvl8pPr marL="3199840" algn="l" defTabSz="457120" rtl="0" eaLnBrk="1" latinLnBrk="0" hangingPunct="1">
              <a:defRPr sz="1200" kern="1200">
                <a:solidFill>
                  <a:schemeClr val="tx1"/>
                </a:solidFill>
                <a:latin typeface="+mn-lt"/>
                <a:ea typeface="+mn-ea"/>
                <a:cs typeface="+mn-cs"/>
              </a:defRPr>
            </a:lvl8pPr>
            <a:lvl9pPr marL="3656960" algn="l" defTabSz="457120" rtl="0" eaLnBrk="1" latinLnBrk="0" hangingPunct="1">
              <a:defRPr sz="1200" kern="1200">
                <a:solidFill>
                  <a:schemeClr val="tx1"/>
                </a:solidFill>
                <a:latin typeface="+mn-lt"/>
                <a:ea typeface="+mn-ea"/>
                <a:cs typeface="+mn-cs"/>
              </a:defRPr>
            </a:lvl9pPr>
          </a:lstStyle>
          <a:p>
            <a:pPr>
              <a:spcBef>
                <a:spcPts val="300"/>
              </a:spcBef>
              <a:buClr>
                <a:srgbClr val="53565A"/>
              </a:buClr>
            </a:pPr>
            <a:r>
              <a:rPr lang="en-US" sz="1100" dirty="0">
                <a:solidFill>
                  <a:srgbClr val="113372"/>
                </a:solidFill>
                <a:latin typeface="Open Sans" panose="020B0606030504020204" pitchFamily="34" charset="0"/>
                <a:ea typeface="Open Sans" panose="020B0606030504020204" pitchFamily="34" charset="0"/>
                <a:cs typeface="Open Sans" panose="020B0606030504020204" pitchFamily="34" charset="0"/>
              </a:rPr>
              <a:t>This workshop is developed in PowerPoint (PPT) to function as both a Facilitator Guide and presentation slides. Prior to the workshop, review this page to familiarize yourself with how to navigate the PPT seamlessly during the session. </a:t>
            </a:r>
          </a:p>
        </p:txBody>
      </p:sp>
      <p:graphicFrame>
        <p:nvGraphicFramePr>
          <p:cNvPr id="17" name="Table 16">
            <a:extLst>
              <a:ext uri="{FF2B5EF4-FFF2-40B4-BE49-F238E27FC236}">
                <a16:creationId xmlns:a16="http://schemas.microsoft.com/office/drawing/2014/main" id="{16216CE3-FF26-C340-1CA2-3686E2020602}"/>
              </a:ext>
            </a:extLst>
          </p:cNvPr>
          <p:cNvGraphicFramePr>
            <a:graphicFrameLocks noGrp="1"/>
          </p:cNvGraphicFramePr>
          <p:nvPr>
            <p:extLst>
              <p:ext uri="{D42A27DB-BD31-4B8C-83A1-F6EECF244321}">
                <p14:modId xmlns:p14="http://schemas.microsoft.com/office/powerpoint/2010/main" val="4026943991"/>
              </p:ext>
            </p:extLst>
          </p:nvPr>
        </p:nvGraphicFramePr>
        <p:xfrm>
          <a:off x="377677" y="1170260"/>
          <a:ext cx="8239083" cy="4888902"/>
        </p:xfrm>
        <a:graphic>
          <a:graphicData uri="http://schemas.openxmlformats.org/drawingml/2006/table">
            <a:tbl>
              <a:tblPr firstRow="1" bandRow="1"/>
              <a:tblGrid>
                <a:gridCol w="1312729">
                  <a:extLst>
                    <a:ext uri="{9D8B030D-6E8A-4147-A177-3AD203B41FA5}">
                      <a16:colId xmlns:a16="http://schemas.microsoft.com/office/drawing/2014/main" val="2162366912"/>
                    </a:ext>
                  </a:extLst>
                </a:gridCol>
                <a:gridCol w="1573427">
                  <a:extLst>
                    <a:ext uri="{9D8B030D-6E8A-4147-A177-3AD203B41FA5}">
                      <a16:colId xmlns:a16="http://schemas.microsoft.com/office/drawing/2014/main" val="1902616275"/>
                    </a:ext>
                  </a:extLst>
                </a:gridCol>
                <a:gridCol w="1837038">
                  <a:extLst>
                    <a:ext uri="{9D8B030D-6E8A-4147-A177-3AD203B41FA5}">
                      <a16:colId xmlns:a16="http://schemas.microsoft.com/office/drawing/2014/main" val="20001"/>
                    </a:ext>
                  </a:extLst>
                </a:gridCol>
                <a:gridCol w="3515889">
                  <a:extLst>
                    <a:ext uri="{9D8B030D-6E8A-4147-A177-3AD203B41FA5}">
                      <a16:colId xmlns:a16="http://schemas.microsoft.com/office/drawing/2014/main" val="20002"/>
                    </a:ext>
                  </a:extLst>
                </a:gridCol>
              </a:tblGrid>
              <a:tr h="340362">
                <a:tc>
                  <a:txBody>
                    <a:bodyPr/>
                    <a:lstStyle/>
                    <a:p>
                      <a:pPr algn="ctr"/>
                      <a:r>
                        <a:rPr lang="en-US" sz="11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View</a:t>
                      </a:r>
                    </a:p>
                  </a:txBody>
                  <a:tcPr>
                    <a:lnL w="12700" cap="flat" cmpd="sng" algn="ctr">
                      <a:no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Primary Audience</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457154" rtl="0" eaLnBrk="1" latinLnBrk="0" hangingPunct="1">
                        <a:defRPr sz="1799" b="1" kern="1200">
                          <a:solidFill>
                            <a:schemeClr val="lt1"/>
                          </a:solidFill>
                          <a:latin typeface="Calibri" panose="020F0502020204030204"/>
                        </a:defRPr>
                      </a:lvl1pPr>
                      <a:lvl2pPr marL="457154" algn="l" defTabSz="457154" rtl="0" eaLnBrk="1" latinLnBrk="0" hangingPunct="1">
                        <a:defRPr sz="1799" b="1" kern="1200">
                          <a:solidFill>
                            <a:schemeClr val="lt1"/>
                          </a:solidFill>
                          <a:latin typeface="Calibri" panose="020F0502020204030204"/>
                        </a:defRPr>
                      </a:lvl2pPr>
                      <a:lvl3pPr marL="914306" algn="l" defTabSz="457154" rtl="0" eaLnBrk="1" latinLnBrk="0" hangingPunct="1">
                        <a:defRPr sz="1799" b="1" kern="1200">
                          <a:solidFill>
                            <a:schemeClr val="lt1"/>
                          </a:solidFill>
                          <a:latin typeface="Calibri" panose="020F0502020204030204"/>
                        </a:defRPr>
                      </a:lvl3pPr>
                      <a:lvl4pPr marL="1371460" algn="l" defTabSz="457154" rtl="0" eaLnBrk="1" latinLnBrk="0" hangingPunct="1">
                        <a:defRPr sz="1799" b="1" kern="1200">
                          <a:solidFill>
                            <a:schemeClr val="lt1"/>
                          </a:solidFill>
                          <a:latin typeface="Calibri" panose="020F0502020204030204"/>
                        </a:defRPr>
                      </a:lvl4pPr>
                      <a:lvl5pPr marL="1828612" algn="l" defTabSz="457154" rtl="0" eaLnBrk="1" latinLnBrk="0" hangingPunct="1">
                        <a:defRPr sz="1799" b="1" kern="1200">
                          <a:solidFill>
                            <a:schemeClr val="lt1"/>
                          </a:solidFill>
                          <a:latin typeface="Calibri" panose="020F0502020204030204"/>
                        </a:defRPr>
                      </a:lvl5pPr>
                      <a:lvl6pPr marL="2285766" algn="l" defTabSz="457154" rtl="0" eaLnBrk="1" latinLnBrk="0" hangingPunct="1">
                        <a:defRPr sz="1799" b="1" kern="1200">
                          <a:solidFill>
                            <a:schemeClr val="lt1"/>
                          </a:solidFill>
                          <a:latin typeface="Calibri" panose="020F0502020204030204"/>
                        </a:defRPr>
                      </a:lvl6pPr>
                      <a:lvl7pPr marL="2742919" algn="l" defTabSz="457154" rtl="0" eaLnBrk="1" latinLnBrk="0" hangingPunct="1">
                        <a:defRPr sz="1799" b="1" kern="1200">
                          <a:solidFill>
                            <a:schemeClr val="lt1"/>
                          </a:solidFill>
                          <a:latin typeface="Calibri" panose="020F0502020204030204"/>
                        </a:defRPr>
                      </a:lvl7pPr>
                      <a:lvl8pPr marL="3200072" algn="l" defTabSz="457154" rtl="0" eaLnBrk="1" latinLnBrk="0" hangingPunct="1">
                        <a:defRPr sz="1799" b="1" kern="1200">
                          <a:solidFill>
                            <a:schemeClr val="lt1"/>
                          </a:solidFill>
                          <a:latin typeface="Calibri" panose="020F0502020204030204"/>
                        </a:defRPr>
                      </a:lvl8pPr>
                      <a:lvl9pPr marL="3657226" algn="l" defTabSz="457154" rtl="0" eaLnBrk="1" latinLnBrk="0" hangingPunct="1">
                        <a:defRPr sz="1799" b="1" kern="1200">
                          <a:solidFill>
                            <a:schemeClr val="lt1"/>
                          </a:solidFill>
                          <a:latin typeface="Calibri" panose="020F0502020204030204"/>
                        </a:defRPr>
                      </a:lvl9pPr>
                    </a:lstStyle>
                    <a:p>
                      <a:pPr algn="ctr"/>
                      <a:r>
                        <a:rPr lang="en-US" sz="11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Primary Audience Sees</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457154" rtl="0" eaLnBrk="1" latinLnBrk="0" hangingPunct="1">
                        <a:defRPr sz="1799" b="1" kern="1200">
                          <a:solidFill>
                            <a:schemeClr val="lt1"/>
                          </a:solidFill>
                          <a:latin typeface="Calibri" panose="020F0502020204030204"/>
                        </a:defRPr>
                      </a:lvl1pPr>
                      <a:lvl2pPr marL="457154" algn="l" defTabSz="457154" rtl="0" eaLnBrk="1" latinLnBrk="0" hangingPunct="1">
                        <a:defRPr sz="1799" b="1" kern="1200">
                          <a:solidFill>
                            <a:schemeClr val="lt1"/>
                          </a:solidFill>
                          <a:latin typeface="Calibri" panose="020F0502020204030204"/>
                        </a:defRPr>
                      </a:lvl2pPr>
                      <a:lvl3pPr marL="914306" algn="l" defTabSz="457154" rtl="0" eaLnBrk="1" latinLnBrk="0" hangingPunct="1">
                        <a:defRPr sz="1799" b="1" kern="1200">
                          <a:solidFill>
                            <a:schemeClr val="lt1"/>
                          </a:solidFill>
                          <a:latin typeface="Calibri" panose="020F0502020204030204"/>
                        </a:defRPr>
                      </a:lvl3pPr>
                      <a:lvl4pPr marL="1371460" algn="l" defTabSz="457154" rtl="0" eaLnBrk="1" latinLnBrk="0" hangingPunct="1">
                        <a:defRPr sz="1799" b="1" kern="1200">
                          <a:solidFill>
                            <a:schemeClr val="lt1"/>
                          </a:solidFill>
                          <a:latin typeface="Calibri" panose="020F0502020204030204"/>
                        </a:defRPr>
                      </a:lvl4pPr>
                      <a:lvl5pPr marL="1828612" algn="l" defTabSz="457154" rtl="0" eaLnBrk="1" latinLnBrk="0" hangingPunct="1">
                        <a:defRPr sz="1799" b="1" kern="1200">
                          <a:solidFill>
                            <a:schemeClr val="lt1"/>
                          </a:solidFill>
                          <a:latin typeface="Calibri" panose="020F0502020204030204"/>
                        </a:defRPr>
                      </a:lvl5pPr>
                      <a:lvl6pPr marL="2285766" algn="l" defTabSz="457154" rtl="0" eaLnBrk="1" latinLnBrk="0" hangingPunct="1">
                        <a:defRPr sz="1799" b="1" kern="1200">
                          <a:solidFill>
                            <a:schemeClr val="lt1"/>
                          </a:solidFill>
                          <a:latin typeface="Calibri" panose="020F0502020204030204"/>
                        </a:defRPr>
                      </a:lvl6pPr>
                      <a:lvl7pPr marL="2742919" algn="l" defTabSz="457154" rtl="0" eaLnBrk="1" latinLnBrk="0" hangingPunct="1">
                        <a:defRPr sz="1799" b="1" kern="1200">
                          <a:solidFill>
                            <a:schemeClr val="lt1"/>
                          </a:solidFill>
                          <a:latin typeface="Calibri" panose="020F0502020204030204"/>
                        </a:defRPr>
                      </a:lvl7pPr>
                      <a:lvl8pPr marL="3200072" algn="l" defTabSz="457154" rtl="0" eaLnBrk="1" latinLnBrk="0" hangingPunct="1">
                        <a:defRPr sz="1799" b="1" kern="1200">
                          <a:solidFill>
                            <a:schemeClr val="lt1"/>
                          </a:solidFill>
                          <a:latin typeface="Calibri" panose="020F0502020204030204"/>
                        </a:defRPr>
                      </a:lvl8pPr>
                      <a:lvl9pPr marL="3657226" algn="l" defTabSz="457154" rtl="0" eaLnBrk="1" latinLnBrk="0" hangingPunct="1">
                        <a:defRPr sz="1799" b="1" kern="1200">
                          <a:solidFill>
                            <a:schemeClr val="lt1"/>
                          </a:solidFill>
                          <a:latin typeface="Calibri" panose="020F0502020204030204"/>
                        </a:defRPr>
                      </a:lvl9pPr>
                    </a:lstStyle>
                    <a:p>
                      <a:pPr algn="ctr"/>
                      <a:r>
                        <a:rPr lang="en-US" sz="1100" b="1" dirty="0">
                          <a:solidFill>
                            <a:srgbClr val="15A4DD"/>
                          </a:solidFill>
                          <a:latin typeface="Open Sans" panose="020B0606030504020204" pitchFamily="34" charset="0"/>
                          <a:ea typeface="Open Sans" panose="020B0606030504020204" pitchFamily="34" charset="0"/>
                          <a:cs typeface="Open Sans" panose="020B0606030504020204" pitchFamily="34" charset="0"/>
                        </a:rPr>
                        <a:t>How to Access This View</a:t>
                      </a:r>
                    </a:p>
                  </a:txBody>
                  <a:tcPr>
                    <a:lnL w="12700" cap="flat" cmpd="sng" algn="ctr">
                      <a:solidFill>
                        <a:srgbClr val="11337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9540">
                <a:tc>
                  <a:txBody>
                    <a:bodyPr/>
                    <a:lstStyle/>
                    <a:p>
                      <a:pPr marL="0" indent="0">
                        <a:buFont typeface="Arial" panose="020B0604020202020204" pitchFamily="34" charset="0"/>
                        <a:buNone/>
                      </a:pP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Slideshow</a:t>
                      </a:r>
                    </a:p>
                  </a:txBody>
                  <a:tcPr>
                    <a:lnL w="12700" cap="flat" cmpd="sng" algn="ctr">
                      <a:noFill/>
                      <a:prstDash val="solid"/>
                      <a:round/>
                      <a:headEnd type="none" w="med" len="med"/>
                      <a:tailEnd type="none" w="med" len="med"/>
                    </a:lnL>
                    <a:lnR w="12700" cap="flat" cmpd="sng" algn="ctr">
                      <a:solidFill>
                        <a:srgbClr val="11337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Participants</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112713" indent="-112713">
                        <a:buFont typeface="Arial" panose="020B0604020202020204" pitchFamily="34"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Full-screen slides</a:t>
                      </a:r>
                    </a:p>
                    <a:p>
                      <a:pPr marL="112713" indent="-112713">
                        <a:buFont typeface="Arial" panose="020B0604020202020204" pitchFamily="34"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Share this view with participants on the big screen (in person) or on screenshare (virtual)</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112713" indent="-112713">
                        <a:buFont typeface="Arial" charset="0"/>
                        <a:buChar char="•"/>
                      </a:pPr>
                      <a:r>
                        <a:rPr lang="en-US" sz="1000" b="0" dirty="0">
                          <a:solidFill>
                            <a:srgbClr val="113372"/>
                          </a:solidFill>
                          <a:latin typeface="Open Sans" panose="020B0606030504020204" pitchFamily="34" charset="0"/>
                          <a:ea typeface="Open Sans" panose="020B0606030504020204" pitchFamily="34" charset="0"/>
                          <a:cs typeface="Open Sans" panose="020B0606030504020204" pitchFamily="34" charset="0"/>
                        </a:rPr>
                        <a:t>Click the </a:t>
                      </a: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slideshow icon </a:t>
                      </a:r>
                      <a:r>
                        <a:rPr lang="en-US" sz="1000" b="0" dirty="0">
                          <a:solidFill>
                            <a:srgbClr val="113372"/>
                          </a:solidFill>
                          <a:latin typeface="Open Sans" panose="020B0606030504020204" pitchFamily="34" charset="0"/>
                          <a:ea typeface="Open Sans" panose="020B0606030504020204" pitchFamily="34" charset="0"/>
                          <a:cs typeface="Open Sans" panose="020B0606030504020204" pitchFamily="34" charset="0"/>
                        </a:rPr>
                        <a:t>in the </a:t>
                      </a:r>
                      <a:r>
                        <a:rPr lang="en-US" sz="1000" b="0" i="1" dirty="0">
                          <a:solidFill>
                            <a:srgbClr val="113372"/>
                          </a:solidFill>
                          <a:latin typeface="Open Sans" panose="020B0606030504020204" pitchFamily="34" charset="0"/>
                          <a:ea typeface="Open Sans" panose="020B0606030504020204" pitchFamily="34" charset="0"/>
                          <a:cs typeface="Open Sans" panose="020B0606030504020204" pitchFamily="34" charset="0"/>
                        </a:rPr>
                        <a:t>Display Settings </a:t>
                      </a: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on the right side of the bottom bar</a:t>
                      </a:r>
                    </a:p>
                    <a:p>
                      <a:pPr marL="0" indent="0">
                        <a:buFont typeface="Arial" charset="0"/>
                        <a:buNone/>
                      </a:pPr>
                      <a:endPar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112713" indent="-112713">
                        <a:spcBef>
                          <a:spcPts val="1800"/>
                        </a:spcBef>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OR, click </a:t>
                      </a: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Slide Show</a:t>
                      </a: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 on the top menu bar and select </a:t>
                      </a: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From the Beginning</a:t>
                      </a: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 or </a:t>
                      </a: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From Current Slide</a:t>
                      </a:r>
                    </a:p>
                  </a:txBody>
                  <a:tcPr>
                    <a:lnL w="12700" cap="flat" cmpd="sng" algn="ctr">
                      <a:solidFill>
                        <a:srgbClr val="11337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250558">
                <a:tc>
                  <a:txBody>
                    <a:bodyPr/>
                    <a:lstStyle/>
                    <a:p>
                      <a:pPr marL="0" indent="0">
                        <a:buFont typeface="Arial" charset="0"/>
                        <a:buNone/>
                      </a:pP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Facilitation Notes</a:t>
                      </a:r>
                    </a:p>
                  </a:txBody>
                  <a:tcPr>
                    <a:lnL w="12700" cap="flat" cmpd="sng" algn="ctr">
                      <a:no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charset="0"/>
                        <a:buNone/>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Facilitator(s)</a:t>
                      </a:r>
                      <a:endParaRPr lang="en-US" sz="1000" i="1"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112713" indent="-112713">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Slide thumbnail </a:t>
                      </a:r>
                    </a:p>
                    <a:p>
                      <a:pPr marL="112713" indent="-112713">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Facilitator directions for that slide</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112713" indent="-112713">
                        <a:buFont typeface="Arial" charset="0"/>
                        <a:buChar char="•"/>
                      </a:pP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Click</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 View</a:t>
                      </a:r>
                      <a:r>
                        <a:rPr lang="en-US" sz="100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on the top menu bar</a:t>
                      </a:r>
                      <a:endPar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112713" indent="-112713">
                        <a:buFont typeface="Arial" charset="0"/>
                        <a:buChar char="•"/>
                      </a:pP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Select</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 Notes Page </a:t>
                      </a: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(not Notes Master)</a:t>
                      </a:r>
                    </a:p>
                    <a:p>
                      <a:pPr marL="112713" indent="-112713">
                        <a:buFont typeface="Arial" charset="0"/>
                        <a:buChar char="•"/>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112713" indent="-112713">
                        <a:buFont typeface="Arial" charset="0"/>
                        <a:buChar char="•"/>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charset="0"/>
                        <a:buNone/>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Font typeface="Arial" charset="0"/>
                        <a:buNone/>
                      </a:pPr>
                      <a:r>
                        <a:rPr lang="en-US" sz="900" b="0" i="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Note: This same view appears in your PDF Facilitator Guide for printing and mark-up prior to the workshop.</a:t>
                      </a:r>
                      <a:endParaRPr lang="en-US" sz="900" b="0" i="1"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11337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2926">
                <a:tc>
                  <a:txBody>
                    <a:bodyPr/>
                    <a:lstStyle/>
                    <a:p>
                      <a:pPr marL="0" indent="0">
                        <a:buFont typeface="Arial" charset="0"/>
                        <a:buNone/>
                      </a:pP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Presenter View (with multiple screens)</a:t>
                      </a:r>
                      <a:b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br>
                      <a:endPar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indent="0">
                        <a:buFont typeface="Arial" charset="0"/>
                        <a:buNone/>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Facilitator(s)</a:t>
                      </a: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0" indent="0">
                        <a:buFont typeface="Arial" charset="0"/>
                        <a:buNone/>
                      </a:pP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On presenting screen:</a:t>
                      </a:r>
                    </a:p>
                    <a:p>
                      <a:pPr marL="112713" indent="-112713" algn="l" defTabSz="457154" rtl="0" eaLnBrk="1" latinLnBrk="0" hangingPunct="1">
                        <a:buFont typeface="Arial" charset="0"/>
                        <a:buChar char="•"/>
                      </a:pPr>
                      <a:r>
                        <a:rPr lang="en-US" sz="1000" kern="1200" dirty="0">
                          <a:solidFill>
                            <a:srgbClr val="113372"/>
                          </a:solidFill>
                          <a:latin typeface="Open Sans" panose="020B0606030504020204" pitchFamily="34" charset="0"/>
                          <a:ea typeface="Open Sans" panose="020B0606030504020204" pitchFamily="34" charset="0"/>
                          <a:cs typeface="Open Sans" panose="020B0606030504020204" pitchFamily="34" charset="0"/>
                        </a:rPr>
                        <a:t>Full-screen slides for participants to view</a:t>
                      </a:r>
                    </a:p>
                    <a:p>
                      <a:pPr marL="0" indent="0">
                        <a:buFont typeface="Arial" charset="0"/>
                        <a:buNone/>
                      </a:pPr>
                      <a:endPar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charset="0"/>
                        <a:buNone/>
                      </a:pP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On 2</a:t>
                      </a:r>
                      <a:r>
                        <a:rPr lang="en-US" sz="1000" b="1" baseline="30000" dirty="0">
                          <a:solidFill>
                            <a:srgbClr val="113372"/>
                          </a:solidFill>
                          <a:latin typeface="Open Sans" panose="020B0606030504020204" pitchFamily="34" charset="0"/>
                          <a:ea typeface="Open Sans" panose="020B0606030504020204" pitchFamily="34" charset="0"/>
                          <a:cs typeface="Open Sans" panose="020B0606030504020204" pitchFamily="34" charset="0"/>
                        </a:rPr>
                        <a:t>nd</a:t>
                      </a:r>
                      <a:r>
                        <a:rPr lang="en-US" sz="1000" b="1" dirty="0">
                          <a:solidFill>
                            <a:srgbClr val="113372"/>
                          </a:solidFill>
                          <a:latin typeface="Open Sans" panose="020B0606030504020204" pitchFamily="34" charset="0"/>
                          <a:ea typeface="Open Sans" panose="020B0606030504020204" pitchFamily="34" charset="0"/>
                          <a:cs typeface="Open Sans" panose="020B0606030504020204" pitchFamily="34" charset="0"/>
                        </a:rPr>
                        <a:t> screen:</a:t>
                      </a:r>
                    </a:p>
                    <a:p>
                      <a:pPr marL="112713" indent="-112713">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On left:</a:t>
                      </a:r>
                    </a:p>
                    <a:p>
                      <a:pPr marL="285750" lvl="1" indent="-112713">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Current slide </a:t>
                      </a:r>
                    </a:p>
                    <a:p>
                      <a:pPr marL="112713" indent="-112713">
                        <a:buFont typeface="Arial" charset="0"/>
                        <a:buChar char="•"/>
                      </a:pPr>
                      <a:r>
                        <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rPr>
                        <a:t>On right:</a:t>
                      </a:r>
                    </a:p>
                    <a:p>
                      <a:pPr marL="285750" lvl="1" indent="-112713" algn="l" defTabSz="457154" rtl="0" eaLnBrk="1" latinLnBrk="0" hangingPunct="1">
                        <a:buFont typeface="Arial" charset="0"/>
                        <a:buChar char="•"/>
                      </a:pPr>
                      <a:r>
                        <a:rPr lang="en-US" sz="1000" kern="1200" dirty="0">
                          <a:solidFill>
                            <a:srgbClr val="113372"/>
                          </a:solidFill>
                          <a:latin typeface="Open Sans" panose="020B0606030504020204" pitchFamily="34" charset="0"/>
                          <a:ea typeface="Open Sans" panose="020B0606030504020204" pitchFamily="34" charset="0"/>
                          <a:cs typeface="Open Sans" panose="020B0606030504020204" pitchFamily="34" charset="0"/>
                        </a:rPr>
                        <a:t>Next slide thumbnail</a:t>
                      </a:r>
                    </a:p>
                    <a:p>
                      <a:pPr marL="285750" lvl="1" indent="-112713" algn="l" defTabSz="457154" rtl="0" eaLnBrk="1" latinLnBrk="0" hangingPunct="1">
                        <a:buFont typeface="Arial" charset="0"/>
                        <a:buChar char="•"/>
                      </a:pPr>
                      <a:r>
                        <a:rPr lang="en-US" sz="1000" kern="1200" dirty="0">
                          <a:solidFill>
                            <a:srgbClr val="113372"/>
                          </a:solidFill>
                          <a:latin typeface="Open Sans" panose="020B0606030504020204" pitchFamily="34" charset="0"/>
                          <a:ea typeface="Open Sans" panose="020B0606030504020204" pitchFamily="34" charset="0"/>
                          <a:cs typeface="Open Sans" panose="020B0606030504020204" pitchFamily="34" charset="0"/>
                        </a:rPr>
                        <a:t>Facilitator directions </a:t>
                      </a:r>
                      <a:br>
                        <a:rPr lang="en-US" sz="1000" kern="1200" dirty="0">
                          <a:solidFill>
                            <a:srgbClr val="113372"/>
                          </a:solidFill>
                          <a:latin typeface="Open Sans" panose="020B0606030504020204" pitchFamily="34" charset="0"/>
                          <a:ea typeface="Open Sans" panose="020B0606030504020204" pitchFamily="34" charset="0"/>
                          <a:cs typeface="Open Sans" panose="020B0606030504020204" pitchFamily="34" charset="0"/>
                        </a:rPr>
                      </a:br>
                      <a:r>
                        <a:rPr lang="en-US" sz="1000" kern="1200" dirty="0">
                          <a:solidFill>
                            <a:srgbClr val="113372"/>
                          </a:solidFill>
                          <a:latin typeface="Open Sans" panose="020B0606030504020204" pitchFamily="34" charset="0"/>
                          <a:ea typeface="Open Sans" panose="020B0606030504020204" pitchFamily="34" charset="0"/>
                          <a:cs typeface="Open Sans" panose="020B0606030504020204" pitchFamily="34" charset="0"/>
                        </a:rPr>
                        <a:t>for current slide (under next slide thumbnail)</a:t>
                      </a:r>
                      <a:endParaRPr lang="en-US" sz="100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113372"/>
                      </a:solidFill>
                      <a:prstDash val="solid"/>
                      <a:round/>
                      <a:headEnd type="none" w="med" len="med"/>
                      <a:tailEnd type="none" w="med" len="med"/>
                    </a:lnL>
                    <a:lnR w="12700" cap="flat" cmpd="sng" algn="ctr">
                      <a:solidFill>
                        <a:srgbClr val="11337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lvl1pPr marL="0" algn="l" defTabSz="457154" rtl="0" eaLnBrk="1" latinLnBrk="0" hangingPunct="1">
                        <a:defRPr sz="1799" kern="1200">
                          <a:solidFill>
                            <a:schemeClr val="dk1"/>
                          </a:solidFill>
                          <a:latin typeface="Calibri" panose="020F0502020204030204"/>
                        </a:defRPr>
                      </a:lvl1pPr>
                      <a:lvl2pPr marL="457154" algn="l" defTabSz="457154" rtl="0" eaLnBrk="1" latinLnBrk="0" hangingPunct="1">
                        <a:defRPr sz="1799" kern="1200">
                          <a:solidFill>
                            <a:schemeClr val="dk1"/>
                          </a:solidFill>
                          <a:latin typeface="Calibri" panose="020F0502020204030204"/>
                        </a:defRPr>
                      </a:lvl2pPr>
                      <a:lvl3pPr marL="914306" algn="l" defTabSz="457154" rtl="0" eaLnBrk="1" latinLnBrk="0" hangingPunct="1">
                        <a:defRPr sz="1799" kern="1200">
                          <a:solidFill>
                            <a:schemeClr val="dk1"/>
                          </a:solidFill>
                          <a:latin typeface="Calibri" panose="020F0502020204030204"/>
                        </a:defRPr>
                      </a:lvl3pPr>
                      <a:lvl4pPr marL="1371460" algn="l" defTabSz="457154" rtl="0" eaLnBrk="1" latinLnBrk="0" hangingPunct="1">
                        <a:defRPr sz="1799" kern="1200">
                          <a:solidFill>
                            <a:schemeClr val="dk1"/>
                          </a:solidFill>
                          <a:latin typeface="Calibri" panose="020F0502020204030204"/>
                        </a:defRPr>
                      </a:lvl4pPr>
                      <a:lvl5pPr marL="1828612" algn="l" defTabSz="457154" rtl="0" eaLnBrk="1" latinLnBrk="0" hangingPunct="1">
                        <a:defRPr sz="1799" kern="1200">
                          <a:solidFill>
                            <a:schemeClr val="dk1"/>
                          </a:solidFill>
                          <a:latin typeface="Calibri" panose="020F0502020204030204"/>
                        </a:defRPr>
                      </a:lvl5pPr>
                      <a:lvl6pPr marL="2285766" algn="l" defTabSz="457154" rtl="0" eaLnBrk="1" latinLnBrk="0" hangingPunct="1">
                        <a:defRPr sz="1799" kern="1200">
                          <a:solidFill>
                            <a:schemeClr val="dk1"/>
                          </a:solidFill>
                          <a:latin typeface="Calibri" panose="020F0502020204030204"/>
                        </a:defRPr>
                      </a:lvl6pPr>
                      <a:lvl7pPr marL="2742919" algn="l" defTabSz="457154" rtl="0" eaLnBrk="1" latinLnBrk="0" hangingPunct="1">
                        <a:defRPr sz="1799" kern="1200">
                          <a:solidFill>
                            <a:schemeClr val="dk1"/>
                          </a:solidFill>
                          <a:latin typeface="Calibri" panose="020F0502020204030204"/>
                        </a:defRPr>
                      </a:lvl7pPr>
                      <a:lvl8pPr marL="3200072" algn="l" defTabSz="457154" rtl="0" eaLnBrk="1" latinLnBrk="0" hangingPunct="1">
                        <a:defRPr sz="1799" kern="1200">
                          <a:solidFill>
                            <a:schemeClr val="dk1"/>
                          </a:solidFill>
                          <a:latin typeface="Calibri" panose="020F0502020204030204"/>
                        </a:defRPr>
                      </a:lvl8pPr>
                      <a:lvl9pPr marL="3657226" algn="l" defTabSz="457154" rtl="0" eaLnBrk="1" latinLnBrk="0" hangingPunct="1">
                        <a:defRPr sz="1799" kern="1200">
                          <a:solidFill>
                            <a:schemeClr val="dk1"/>
                          </a:solidFill>
                          <a:latin typeface="Calibri" panose="020F0502020204030204"/>
                        </a:defRPr>
                      </a:lvl9pPr>
                    </a:lstStyle>
                    <a:p>
                      <a:pPr marL="112713" indent="-112713">
                        <a:buFont typeface="Arial" charset="0"/>
                        <a:buChar char="•"/>
                      </a:pP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Click </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Slide Show </a:t>
                      </a: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on the top menu bar </a:t>
                      </a:r>
                    </a:p>
                    <a:p>
                      <a:pPr marL="112713" indent="-112713">
                        <a:buFont typeface="Arial" charset="0"/>
                        <a:buChar char="•"/>
                      </a:pP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Click</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 </a:t>
                      </a: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to select </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Use</a:t>
                      </a: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 </a:t>
                      </a:r>
                      <a:r>
                        <a:rPr lang="en-US" sz="1000" b="1"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Presenter View </a:t>
                      </a:r>
                      <a:r>
                        <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rPr>
                        <a:t>checkbox if you would like it to show on a different screen while the audience views your projecting/shared screen</a:t>
                      </a:r>
                    </a:p>
                    <a:p>
                      <a:pPr marL="0" indent="0">
                        <a:buFont typeface="Arial" charset="0"/>
                        <a:buNone/>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charset="0"/>
                        <a:buNone/>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charset="0"/>
                        <a:buNone/>
                      </a:pPr>
                      <a:endParaRPr lang="en-US" sz="1000" b="0" baseline="0" dirty="0">
                        <a:solidFill>
                          <a:srgbClr val="11337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154" rtl="0" eaLnBrk="1" fontAlgn="auto" latinLnBrk="0" hangingPunct="1">
                        <a:lnSpc>
                          <a:spcPct val="100000"/>
                        </a:lnSpc>
                        <a:spcBef>
                          <a:spcPts val="1200"/>
                        </a:spcBef>
                        <a:spcAft>
                          <a:spcPts val="0"/>
                        </a:spcAft>
                        <a:buClrTx/>
                        <a:buSzTx/>
                        <a:buFont typeface="Arial" charset="0"/>
                        <a:buNone/>
                        <a:tabLst/>
                        <a:defRPr/>
                      </a:pPr>
                      <a:r>
                        <a:rPr lang="en-US" sz="900" i="1" dirty="0">
                          <a:solidFill>
                            <a:srgbClr val="113372"/>
                          </a:solidFill>
                          <a:latin typeface="Open Sans" panose="020B0606030504020204" pitchFamily="34" charset="0"/>
                          <a:ea typeface="Open Sans" panose="020B0606030504020204" pitchFamily="34" charset="0"/>
                          <a:cs typeface="Open Sans" panose="020B0606030504020204" pitchFamily="34" charset="0"/>
                        </a:rPr>
                        <a:t>Note: Hidden slides (eg, Workshop At-A-Glance on the next page) will not show in Presenter View, so make sure to print those pages prior to facilitating. To determine hidden slides, click </a:t>
                      </a:r>
                      <a:r>
                        <a:rPr lang="en-US" sz="900" b="1" i="1" dirty="0">
                          <a:solidFill>
                            <a:srgbClr val="113372"/>
                          </a:solidFill>
                          <a:latin typeface="Open Sans" panose="020B0606030504020204" pitchFamily="34" charset="0"/>
                          <a:ea typeface="Open Sans" panose="020B0606030504020204" pitchFamily="34" charset="0"/>
                          <a:cs typeface="Open Sans" panose="020B0606030504020204" pitchFamily="34" charset="0"/>
                        </a:rPr>
                        <a:t>View</a:t>
                      </a:r>
                      <a:r>
                        <a:rPr lang="en-US" sz="900" i="1" dirty="0">
                          <a:solidFill>
                            <a:srgbClr val="113372"/>
                          </a:solidFill>
                          <a:latin typeface="Open Sans" panose="020B0606030504020204" pitchFamily="34" charset="0"/>
                          <a:ea typeface="Open Sans" panose="020B0606030504020204" pitchFamily="34" charset="0"/>
                          <a:cs typeface="Open Sans" panose="020B0606030504020204" pitchFamily="34" charset="0"/>
                        </a:rPr>
                        <a:t> on the top menu bar and select </a:t>
                      </a:r>
                      <a:r>
                        <a:rPr lang="en-US" sz="900" b="1" i="1" dirty="0">
                          <a:solidFill>
                            <a:srgbClr val="113372"/>
                          </a:solidFill>
                          <a:latin typeface="Open Sans" panose="020B0606030504020204" pitchFamily="34" charset="0"/>
                          <a:ea typeface="Open Sans" panose="020B0606030504020204" pitchFamily="34" charset="0"/>
                          <a:cs typeface="Open Sans" panose="020B0606030504020204" pitchFamily="34" charset="0"/>
                        </a:rPr>
                        <a:t>Normal</a:t>
                      </a:r>
                      <a:r>
                        <a:rPr lang="en-US" sz="900" i="1" dirty="0">
                          <a:solidFill>
                            <a:srgbClr val="113372"/>
                          </a:solidFill>
                          <a:latin typeface="Open Sans" panose="020B0606030504020204" pitchFamily="34" charset="0"/>
                          <a:ea typeface="Open Sans" panose="020B0606030504020204" pitchFamily="34" charset="0"/>
                          <a:cs typeface="Open Sans" panose="020B0606030504020204" pitchFamily="34" charset="0"/>
                        </a:rPr>
                        <a:t>. Hidden slides are dimmed in color and the slide number is crossed off. </a:t>
                      </a:r>
                    </a:p>
                  </a:txBody>
                  <a:tcPr>
                    <a:lnL w="12700" cap="flat" cmpd="sng" algn="ctr">
                      <a:solidFill>
                        <a:srgbClr val="11337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pic>
        <p:nvPicPr>
          <p:cNvPr id="18" name="Picture 17">
            <a:extLst>
              <a:ext uri="{FF2B5EF4-FFF2-40B4-BE49-F238E27FC236}">
                <a16:creationId xmlns:a16="http://schemas.microsoft.com/office/drawing/2014/main" id="{E8F5EDCA-8CE2-1FA3-634D-3C92A7A01367}"/>
              </a:ext>
            </a:extLst>
          </p:cNvPr>
          <p:cNvPicPr>
            <a:picLocks noChangeAspect="1"/>
          </p:cNvPicPr>
          <p:nvPr/>
        </p:nvPicPr>
        <p:blipFill rotWithShape="1">
          <a:blip r:embed="rId3"/>
          <a:srcRect t="1" r="14197" b="-1"/>
          <a:stretch/>
        </p:blipFill>
        <p:spPr>
          <a:xfrm>
            <a:off x="5330660" y="1904687"/>
            <a:ext cx="2875876" cy="242779"/>
          </a:xfrm>
          <a:prstGeom prst="rect">
            <a:avLst/>
          </a:prstGeom>
        </p:spPr>
      </p:pic>
      <p:pic>
        <p:nvPicPr>
          <p:cNvPr id="19" name="Picture 18">
            <a:extLst>
              <a:ext uri="{FF2B5EF4-FFF2-40B4-BE49-F238E27FC236}">
                <a16:creationId xmlns:a16="http://schemas.microsoft.com/office/drawing/2014/main" id="{BE3A8003-563D-D159-6AE2-99EC3D9DBA05}"/>
              </a:ext>
            </a:extLst>
          </p:cNvPr>
          <p:cNvPicPr>
            <a:picLocks noChangeAspect="1"/>
          </p:cNvPicPr>
          <p:nvPr/>
        </p:nvPicPr>
        <p:blipFill>
          <a:blip r:embed="rId4"/>
          <a:stretch>
            <a:fillRect/>
          </a:stretch>
        </p:blipFill>
        <p:spPr>
          <a:xfrm>
            <a:off x="5330660" y="3027351"/>
            <a:ext cx="3056872" cy="528991"/>
          </a:xfrm>
          <a:prstGeom prst="rect">
            <a:avLst/>
          </a:prstGeom>
          <a:ln>
            <a:solidFill>
              <a:schemeClr val="bg2">
                <a:lumMod val="90000"/>
              </a:schemeClr>
            </a:solidFill>
          </a:ln>
        </p:spPr>
      </p:pic>
      <p:pic>
        <p:nvPicPr>
          <p:cNvPr id="20" name="Picture 19">
            <a:extLst>
              <a:ext uri="{FF2B5EF4-FFF2-40B4-BE49-F238E27FC236}">
                <a16:creationId xmlns:a16="http://schemas.microsoft.com/office/drawing/2014/main" id="{D6BBB437-4BB9-88DB-8F30-4E2CF98E00C0}"/>
              </a:ext>
            </a:extLst>
          </p:cNvPr>
          <p:cNvPicPr>
            <a:picLocks noChangeAspect="1"/>
          </p:cNvPicPr>
          <p:nvPr/>
        </p:nvPicPr>
        <p:blipFill rotWithShape="1">
          <a:blip r:embed="rId5"/>
          <a:srcRect l="27614" r="-1"/>
          <a:stretch/>
        </p:blipFill>
        <p:spPr>
          <a:xfrm>
            <a:off x="5330660" y="4708068"/>
            <a:ext cx="2982114" cy="477188"/>
          </a:xfrm>
          <a:prstGeom prst="rect">
            <a:avLst/>
          </a:prstGeom>
          <a:ln>
            <a:solidFill>
              <a:schemeClr val="bg2">
                <a:lumMod val="90000"/>
              </a:schemeClr>
            </a:solidFill>
          </a:ln>
        </p:spPr>
      </p:pic>
      <p:sp>
        <p:nvSpPr>
          <p:cNvPr id="3" name="Rectangle 2">
            <a:extLst>
              <a:ext uri="{FF2B5EF4-FFF2-40B4-BE49-F238E27FC236}">
                <a16:creationId xmlns:a16="http://schemas.microsoft.com/office/drawing/2014/main" id="{95B879AE-2F49-46FB-0D7A-70CD1A1856C9}"/>
              </a:ext>
            </a:extLst>
          </p:cNvPr>
          <p:cNvSpPr/>
          <p:nvPr/>
        </p:nvSpPr>
        <p:spPr>
          <a:xfrm>
            <a:off x="272358" y="249384"/>
            <a:ext cx="8058778" cy="400895"/>
          </a:xfrm>
          <a:prstGeom prst="rect">
            <a:avLst/>
          </a:prstGeom>
          <a:effectLst/>
        </p:spPr>
        <p:txBody>
          <a:bodyPr wrap="square" lIns="92217" tIns="46109" rIns="92217" bIns="46109">
            <a:spAutoFit/>
          </a:bodyPr>
          <a:lstStyle/>
          <a:p>
            <a:pPr algn="l">
              <a:spcBef>
                <a:spcPts val="403"/>
              </a:spcBef>
            </a:pPr>
            <a:r>
              <a:rPr lang="en-US" sz="2000" b="1" dirty="0">
                <a:solidFill>
                  <a:srgbClr val="3B2C7D"/>
                </a:solidFill>
                <a:latin typeface="Open Sans" panose="020B0606030504020204" pitchFamily="34" charset="0"/>
                <a:ea typeface="Open Sans" panose="020B0606030504020204" pitchFamily="34" charset="0"/>
                <a:cs typeface="Open Sans" panose="020B0606030504020204" pitchFamily="34" charset="0"/>
              </a:rPr>
              <a:t>How to use this guide</a:t>
            </a:r>
            <a:endParaRPr lang="en-US" sz="2000" dirty="0">
              <a:solidFill>
                <a:srgbClr val="3B2C7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6893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Advance</a:t>
            </a:r>
            <a:r>
              <a:rPr lang="en-US" dirty="0"/>
              <a:t> the slide to start the randomizer.</a:t>
            </a:r>
          </a:p>
          <a:p>
            <a:pPr marL="628650" lvl="1" indent="-171450">
              <a:spcAft>
                <a:spcPts val="600"/>
              </a:spcAft>
              <a:buFont typeface="Arial" panose="020B0604020202020204" pitchFamily="34" charset="0"/>
              <a:buChar char="•"/>
            </a:pPr>
            <a:r>
              <a:rPr lang="en-US" dirty="0"/>
              <a:t>Note: You do NOT need to click to stop the randomizer; it will stop automatically</a:t>
            </a:r>
          </a:p>
          <a:p>
            <a:pPr marL="171450" indent="-171450">
              <a:spcAft>
                <a:spcPts val="600"/>
              </a:spcAft>
              <a:buFont typeface="Arial" panose="020B0604020202020204" pitchFamily="34" charset="0"/>
              <a:buChar char="•"/>
            </a:pPr>
            <a:r>
              <a:rPr lang="en-US" dirty="0"/>
              <a:t>When the randomizer stops on a topic, a challenge will display in the center of the gameboard.</a:t>
            </a:r>
          </a:p>
          <a:p>
            <a:pPr marL="171450" indent="-171450">
              <a:spcAft>
                <a:spcPts val="600"/>
              </a:spcAft>
              <a:buFont typeface="Arial" panose="020B0604020202020204" pitchFamily="34" charset="0"/>
              <a:buChar char="•"/>
            </a:pPr>
            <a:r>
              <a:rPr lang="en-US" b="1" dirty="0"/>
              <a:t>Read</a:t>
            </a:r>
            <a:r>
              <a:rPr lang="en-US" dirty="0"/>
              <a:t> the on-screen challenge aloud.</a:t>
            </a:r>
          </a:p>
          <a:p>
            <a:pPr marL="171450" indent="-171450">
              <a:spcAft>
                <a:spcPts val="600"/>
              </a:spcAft>
              <a:buFont typeface="Arial" panose="020B0604020202020204" pitchFamily="34" charset="0"/>
              <a:buChar char="•"/>
            </a:pPr>
            <a:r>
              <a:rPr lang="en-US" b="1" dirty="0"/>
              <a:t>Instruct</a:t>
            </a:r>
            <a:r>
              <a:rPr lang="en-US" dirty="0"/>
              <a:t> the player who buzzes in first to respond to the challenge.</a:t>
            </a:r>
          </a:p>
          <a:p>
            <a:pPr marL="628650" lvl="3"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If they answer the challenge correctly, they earn a point for their team; keep track of their score on a flip chart</a:t>
            </a:r>
          </a:p>
          <a:p>
            <a:pPr marL="628650" lvl="3"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If they answer the challenge incorrectly, they lose a point for their team and the other team has the opportunity to answer; keep track of their score on a flip chart</a:t>
            </a:r>
          </a:p>
          <a:p>
            <a:pPr marL="171450" lvl="2" indent="-171450">
              <a:spcAft>
                <a:spcPts val="600"/>
              </a:spcAft>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Repeat</a:t>
            </a:r>
            <a:r>
              <a:rPr lang="en-US" dirty="0">
                <a:latin typeface="Open Sans" panose="020B0606030504020204" pitchFamily="34" charset="0"/>
                <a:ea typeface="Open Sans" panose="020B0606030504020204" pitchFamily="34" charset="0"/>
                <a:cs typeface="Open Sans" panose="020B0606030504020204" pitchFamily="34" charset="0"/>
              </a:rPr>
              <a:t> the above cadence for a total of 10 rounds.</a:t>
            </a:r>
          </a:p>
          <a:p>
            <a:pPr marL="171450" lvl="2" indent="-171450">
              <a:spcAft>
                <a:spcPts val="600"/>
              </a:spcAft>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spcAft>
                <a:spcPts val="600"/>
              </a:spcAft>
              <a:buFont typeface="Arial" panose="020B0604020202020204" pitchFamily="34" charset="0"/>
              <a:buChar char="•"/>
            </a:pPr>
            <a:endParaRPr lang="en-US" dirty="0"/>
          </a:p>
        </p:txBody>
      </p:sp>
      <p:sp>
        <p:nvSpPr>
          <p:cNvPr id="6" name="Isosceles Triangle 2">
            <a:extLst>
              <a:ext uri="{FF2B5EF4-FFF2-40B4-BE49-F238E27FC236}">
                <a16:creationId xmlns:a16="http://schemas.microsoft.com/office/drawing/2014/main" id="{E05A0DEA-1FDB-E89E-E3A2-9A83E63A9390}"/>
              </a:ext>
            </a:extLst>
          </p:cNvPr>
          <p:cNvSpPr/>
          <p:nvPr/>
        </p:nvSpPr>
        <p:spPr>
          <a:xfrm rot="5400000">
            <a:off x="-26138" y="44148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9834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84526" y="418519"/>
            <a:ext cx="8753089" cy="5715951"/>
          </a:xfrm>
          <a:solidFill>
            <a:schemeClr val="bg1"/>
          </a:solidFill>
        </p:spPr>
        <p:txBody>
          <a:bodyPr/>
          <a:lstStyle/>
          <a:p>
            <a:r>
              <a:rPr lang="en-US" sz="2000" b="1" dirty="0">
                <a:solidFill>
                  <a:schemeClr val="dk1"/>
                </a:solidFill>
                <a:latin typeface="Open Sans"/>
                <a:ea typeface="+mn-ea"/>
                <a:cs typeface="+mn-cs"/>
              </a:rPr>
              <a:t>“Press Your Luck” Challenges</a:t>
            </a:r>
          </a:p>
          <a:p>
            <a:endParaRPr lang="en-US" sz="1050" dirty="0"/>
          </a:p>
        </p:txBody>
      </p:sp>
      <p:graphicFrame>
        <p:nvGraphicFramePr>
          <p:cNvPr id="2" name="Table 3">
            <a:extLst>
              <a:ext uri="{FF2B5EF4-FFF2-40B4-BE49-F238E27FC236}">
                <a16:creationId xmlns:a16="http://schemas.microsoft.com/office/drawing/2014/main" id="{9FE84E61-876A-BD75-DDA1-15E6B28A9D04}"/>
              </a:ext>
            </a:extLst>
          </p:cNvPr>
          <p:cNvGraphicFramePr>
            <a:graphicFrameLocks noGrp="1"/>
          </p:cNvGraphicFramePr>
          <p:nvPr>
            <p:extLst>
              <p:ext uri="{D42A27DB-BD31-4B8C-83A1-F6EECF244321}">
                <p14:modId xmlns:p14="http://schemas.microsoft.com/office/powerpoint/2010/main" val="1630301933"/>
              </p:ext>
            </p:extLst>
          </p:nvPr>
        </p:nvGraphicFramePr>
        <p:xfrm>
          <a:off x="301616" y="921916"/>
          <a:ext cx="8540768" cy="5013327"/>
        </p:xfrm>
        <a:graphic>
          <a:graphicData uri="http://schemas.openxmlformats.org/drawingml/2006/table">
            <a:tbl>
              <a:tblPr firstRow="1" bandRow="1">
                <a:tableStyleId>{5C22544A-7EE6-4342-B048-85BDC9FD1C3A}</a:tableStyleId>
              </a:tblPr>
              <a:tblGrid>
                <a:gridCol w="4270384">
                  <a:extLst>
                    <a:ext uri="{9D8B030D-6E8A-4147-A177-3AD203B41FA5}">
                      <a16:colId xmlns:a16="http://schemas.microsoft.com/office/drawing/2014/main" val="2246135813"/>
                    </a:ext>
                  </a:extLst>
                </a:gridCol>
                <a:gridCol w="4270384">
                  <a:extLst>
                    <a:ext uri="{9D8B030D-6E8A-4147-A177-3AD203B41FA5}">
                      <a16:colId xmlns:a16="http://schemas.microsoft.com/office/drawing/2014/main" val="3462381456"/>
                    </a:ext>
                  </a:extLst>
                </a:gridCol>
              </a:tblGrid>
              <a:tr h="1005420">
                <a:tc>
                  <a:txBody>
                    <a:bodyPr/>
                    <a:lstStyle/>
                    <a:p>
                      <a:r>
                        <a:rPr lang="en-US" sz="1400" dirty="0">
                          <a:solidFill>
                            <a:srgbClr val="38C2ED"/>
                          </a:solidFill>
                          <a:latin typeface="Open Sans" panose="020B0606030504020204" pitchFamily="34" charset="0"/>
                          <a:ea typeface="Open Sans" panose="020B0606030504020204" pitchFamily="34" charset="0"/>
                          <a:cs typeface="Open Sans" panose="020B0606030504020204" pitchFamily="34" charset="0"/>
                        </a:rPr>
                        <a:t>Round 1: AE rate with increasing the dose</a:t>
                      </a:r>
                    </a:p>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80 mg-100 mg seems like a lot! Won’t I get more side effects as I increase the dose?</a:t>
                      </a:r>
                    </a:p>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Side effect page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6: Duration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long does JPM last?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Gomeni page</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82758092"/>
                  </a:ext>
                </a:extLst>
              </a:tr>
              <a:tr h="100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2: 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Why does it matter that JPM is absorbed in the colon?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Show MOA page from the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7: Insomnia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Because this product is dosed at night, does it cause insomnia?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Side effect page and FAQ guide</a:t>
                      </a:r>
                      <a:endPar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81299954"/>
                  </a:ext>
                </a:extLst>
              </a:tr>
              <a:tr h="100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3: Decreased Appetite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All MPH cause decreased appetite – does JPM, too?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Refer to FAQ and Safety page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8: Decreased Appetite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AMPHs work better than MPHs.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78224993"/>
                  </a:ext>
                </a:extLst>
              </a:tr>
              <a:tr h="100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4: Dose-Dependent Duration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 typically get longer duration as I increase the dose with other meds, this isn’t anything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Gomeni page and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9: Adult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You don’t have any adult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57662674"/>
                  </a:ext>
                </a:extLst>
              </a:tr>
              <a:tr h="991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5: GI issues – constipation/diarrhea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Will patients still see efficacy if they have constipation or diarrhea?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C2ED"/>
                          </a:solidFill>
                          <a:effectLst/>
                          <a:uLnTx/>
                          <a:uFillTx/>
                          <a:latin typeface="Open Sans" panose="020B0606030504020204" pitchFamily="34" charset="0"/>
                          <a:ea typeface="Open Sans" panose="020B0606030504020204" pitchFamily="34" charset="0"/>
                          <a:cs typeface="Open Sans" panose="020B0606030504020204" pitchFamily="34" charset="0"/>
                        </a:rPr>
                        <a:t>Round 10: Dosing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My patients are busy. What if they forget to take their dose at the exact same time each night?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Answer: FAQ guide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295769910"/>
                  </a:ext>
                </a:extLst>
              </a:tr>
            </a:tbl>
          </a:graphicData>
        </a:graphic>
      </p:graphicFrame>
    </p:spTree>
    <p:extLst>
      <p:ext uri="{BB962C8B-B14F-4D97-AF65-F5344CB8AC3E}">
        <p14:creationId xmlns:p14="http://schemas.microsoft.com/office/powerpoint/2010/main" val="2269106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Answer</a:t>
            </a:r>
            <a:r>
              <a:rPr lang="en-US" dirty="0"/>
              <a:t> any remaining questions/concerns.</a:t>
            </a:r>
          </a:p>
          <a:p>
            <a:pPr marL="171450" indent="-171450">
              <a:spcAft>
                <a:spcPts val="600"/>
              </a:spcAft>
              <a:buFont typeface="Arial" panose="020B0604020202020204" pitchFamily="34" charset="0"/>
              <a:buChar char="•"/>
            </a:pPr>
            <a:r>
              <a:rPr lang="en-US" b="1" dirty="0"/>
              <a:t>Thank</a:t>
            </a:r>
            <a:r>
              <a:rPr lang="en-US" dirty="0"/>
              <a:t> participants for attending and close the workshop. </a:t>
            </a:r>
            <a:endParaRPr lang="en-US" dirty="0">
              <a:solidFill>
                <a:srgbClr val="11233B"/>
              </a:solidFill>
              <a:effectLst/>
              <a:latin typeface="Century Schoolbook" panose="02040604050505020304" pitchFamily="18" charset="0"/>
            </a:endParaRPr>
          </a:p>
          <a:p>
            <a:endParaRPr lang="en-US" dirty="0"/>
          </a:p>
        </p:txBody>
      </p:sp>
      <p:sp>
        <p:nvSpPr>
          <p:cNvPr id="5" name="Isosceles Triangle 2">
            <a:extLst>
              <a:ext uri="{FF2B5EF4-FFF2-40B4-BE49-F238E27FC236}">
                <a16:creationId xmlns:a16="http://schemas.microsoft.com/office/drawing/2014/main" id="{6C23A005-6AF7-3554-B835-E4CB22E97A72}"/>
              </a:ext>
            </a:extLst>
          </p:cNvPr>
          <p:cNvSpPr/>
          <p:nvPr/>
        </p:nvSpPr>
        <p:spPr>
          <a:xfrm rot="5400000">
            <a:off x="-26138" y="4682381"/>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839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dirty="0"/>
              <a:t>Welcome</a:t>
            </a:r>
            <a:r>
              <a:rPr lang="en-US" dirty="0"/>
              <a:t> participants to the Objection Handling Workshop.</a:t>
            </a:r>
          </a:p>
          <a:p>
            <a:pPr marL="171450" indent="-171450">
              <a:spcAft>
                <a:spcPts val="600"/>
              </a:spcAft>
              <a:buFont typeface="Arial" panose="020B0604020202020204" pitchFamily="34" charset="0"/>
              <a:buChar char="•"/>
            </a:pPr>
            <a:r>
              <a:rPr lang="en-US" b="1" dirty="0"/>
              <a:t>Introduce</a:t>
            </a:r>
            <a:r>
              <a:rPr lang="en-US" dirty="0"/>
              <a:t> yourself and any other facilitators.</a:t>
            </a:r>
          </a:p>
          <a:p>
            <a:pPr marL="171450" indent="-171450">
              <a:spcAft>
                <a:spcPts val="600"/>
              </a:spcAft>
              <a:buFont typeface="Arial" panose="020B0604020202020204" pitchFamily="34" charset="0"/>
              <a:buChar char="•"/>
            </a:pPr>
            <a:r>
              <a:rPr lang="en-US" sz="1200" b="1" dirty="0"/>
              <a:t>Advance </a:t>
            </a:r>
            <a:r>
              <a:rPr lang="en-US" sz="1200" dirty="0"/>
              <a:t>the slide to begin the workshop.</a:t>
            </a:r>
          </a:p>
          <a:p>
            <a:endParaRPr lang="en-US" dirty="0"/>
          </a:p>
          <a:p>
            <a:pPr>
              <a:spcAft>
                <a:spcPts val="600"/>
              </a:spcAft>
            </a:pPr>
            <a:r>
              <a:rPr lang="en-US" sz="1200" b="1" dirty="0">
                <a:solidFill>
                  <a:srgbClr val="38C2ED"/>
                </a:solidFill>
              </a:rPr>
              <a:t>Facilitation Tip:</a:t>
            </a:r>
          </a:p>
          <a:p>
            <a:pPr marL="171450" indent="-171450">
              <a:spcAft>
                <a:spcPts val="600"/>
              </a:spcAft>
              <a:buFont typeface="Arial" panose="020B0604020202020204" pitchFamily="34" charset="0"/>
              <a:buChar char="•"/>
            </a:pPr>
            <a:r>
              <a:rPr lang="en-US" dirty="0"/>
              <a:t>If workshop is being held virtually, </a:t>
            </a:r>
            <a:r>
              <a:rPr lang="en-US" b="1" dirty="0"/>
              <a:t>review</a:t>
            </a:r>
            <a:r>
              <a:rPr lang="en-US" dirty="0"/>
              <a:t> platform capabilities you want participants to utilize, for example:</a:t>
            </a:r>
          </a:p>
          <a:p>
            <a:pPr marL="628650" lvl="1" indent="-171450">
              <a:spcAft>
                <a:spcPts val="600"/>
              </a:spcAft>
              <a:buFont typeface="Arial" panose="020B0604020202020204" pitchFamily="34" charset="0"/>
              <a:buChar char="•"/>
            </a:pPr>
            <a:r>
              <a:rPr lang="en-US" dirty="0"/>
              <a:t>Raise hand feature</a:t>
            </a:r>
          </a:p>
          <a:p>
            <a:pPr marL="628650" lvl="1" indent="-171450">
              <a:spcAft>
                <a:spcPts val="600"/>
              </a:spcAft>
              <a:buFont typeface="Arial" panose="020B0604020202020204" pitchFamily="34" charset="0"/>
              <a:buChar char="•"/>
            </a:pPr>
            <a:r>
              <a:rPr lang="en-US" dirty="0"/>
              <a:t>Chat</a:t>
            </a:r>
          </a:p>
          <a:p>
            <a:pPr marL="628650" lvl="1" indent="-171450">
              <a:spcAft>
                <a:spcPts val="600"/>
              </a:spcAft>
              <a:buFont typeface="Arial" panose="020B0604020202020204" pitchFamily="34" charset="0"/>
              <a:buChar char="•"/>
            </a:pPr>
            <a:r>
              <a:rPr lang="en-US" dirty="0"/>
              <a:t>Reaction features</a:t>
            </a:r>
          </a:p>
          <a:p>
            <a:endParaRPr lang="en-US" dirty="0"/>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3588894"/>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25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Review</a:t>
            </a:r>
            <a:r>
              <a:rPr lang="en-US" dirty="0"/>
              <a:t> the content on-screen.</a:t>
            </a:r>
          </a:p>
          <a:p>
            <a:endParaRPr lang="en-US" dirty="0"/>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3588894"/>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317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Review</a:t>
            </a:r>
            <a:r>
              <a:rPr lang="en-US" dirty="0"/>
              <a:t> the content on-screen.</a:t>
            </a:r>
          </a:p>
          <a:p>
            <a:endParaRPr lang="en-US" dirty="0"/>
          </a:p>
        </p:txBody>
      </p:sp>
      <p:sp>
        <p:nvSpPr>
          <p:cNvPr id="5" name="Isosceles Triangle 2">
            <a:extLst>
              <a:ext uri="{FF2B5EF4-FFF2-40B4-BE49-F238E27FC236}">
                <a16:creationId xmlns:a16="http://schemas.microsoft.com/office/drawing/2014/main" id="{CF8641DE-F4FF-7C8A-713D-1B2EC5F24708}"/>
              </a:ext>
            </a:extLst>
          </p:cNvPr>
          <p:cNvSpPr/>
          <p:nvPr/>
        </p:nvSpPr>
        <p:spPr>
          <a:xfrm rot="5400000">
            <a:off x="-26138" y="3588894"/>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714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Review</a:t>
            </a:r>
            <a:r>
              <a:rPr lang="en-US" dirty="0"/>
              <a:t> the content on-screen.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3588894"/>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60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Tell</a:t>
            </a:r>
            <a:r>
              <a:rPr lang="en-US" dirty="0"/>
              <a:t> participants that in the first part of this workshop they will review why it is important to respond appropriately to HCP questions/concerns and which part of the framework it falls under.</a:t>
            </a:r>
          </a:p>
        </p:txBody>
      </p:sp>
      <p:sp>
        <p:nvSpPr>
          <p:cNvPr id="5" name="Isosceles Triangle 2">
            <a:extLst>
              <a:ext uri="{FF2B5EF4-FFF2-40B4-BE49-F238E27FC236}">
                <a16:creationId xmlns:a16="http://schemas.microsoft.com/office/drawing/2014/main" id="{D0E003FD-D20F-496E-5712-AB95769BE20E}"/>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31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527050"/>
            <a:ext cx="4344987" cy="2444750"/>
          </a:xfrm>
        </p:spPr>
      </p:sp>
      <p:sp>
        <p:nvSpPr>
          <p:cNvPr id="3" name="Notes Placeholder 2"/>
          <p:cNvSpPr>
            <a:spLocks noGrp="1"/>
          </p:cNvSpPr>
          <p:nvPr>
            <p:ph type="body" idx="1"/>
          </p:nvPr>
        </p:nvSpPr>
        <p:spPr/>
        <p:txBody>
          <a:bodyPr/>
          <a:lstStyle/>
          <a:p>
            <a:pPr>
              <a:spcAft>
                <a:spcPts val="600"/>
              </a:spcAft>
            </a:pPr>
            <a:r>
              <a:rPr lang="en-US" b="1" dirty="0"/>
              <a:t>Note: This is a build slide. Advancing the slide will display new content.</a:t>
            </a:r>
          </a:p>
          <a:p>
            <a:pPr marL="171450" indent="-171450">
              <a:spcAft>
                <a:spcPts val="600"/>
              </a:spcAft>
              <a:buFont typeface="Arial" panose="020B0604020202020204" pitchFamily="34" charset="0"/>
              <a:buChar char="•"/>
            </a:pPr>
            <a:r>
              <a:rPr lang="en-US" b="1" dirty="0"/>
              <a:t>Ask</a:t>
            </a:r>
            <a:r>
              <a:rPr lang="en-US" dirty="0"/>
              <a:t> the question on-screen and </a:t>
            </a:r>
            <a:r>
              <a:rPr lang="en-US" b="1" dirty="0"/>
              <a:t>allow</a:t>
            </a:r>
            <a:r>
              <a:rPr lang="en-US" dirty="0"/>
              <a:t> participants to answer.</a:t>
            </a:r>
          </a:p>
          <a:p>
            <a:pPr marL="628650" lvl="1" indent="-171450">
              <a:spcAft>
                <a:spcPts val="600"/>
              </a:spcAft>
              <a:buFont typeface="Arial" panose="020B0604020202020204" pitchFamily="34" charset="0"/>
              <a:buChar char="•"/>
            </a:pPr>
            <a:r>
              <a:rPr lang="en-US" dirty="0"/>
              <a:t>Be sure to </a:t>
            </a:r>
            <a:r>
              <a:rPr lang="en-US" b="1" dirty="0"/>
              <a:t>guide</a:t>
            </a:r>
            <a:r>
              <a:rPr lang="en-US" dirty="0"/>
              <a:t> conversation towards the following reasons:</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Demonstrates credibility in front of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your HCP</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Builds confidence with your HCP</a:t>
            </a:r>
          </a:p>
          <a:p>
            <a:pPr marL="1085850" lvl="2" indent="-1714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Moves sales message forward and positions JPM as a solution to facilitate change</a:t>
            </a:r>
          </a:p>
          <a:p>
            <a:pPr marL="171450" indent="-171450">
              <a:spcAft>
                <a:spcPts val="600"/>
              </a:spcAft>
              <a:buFont typeface="Arial" panose="020B0604020202020204" pitchFamily="34" charset="0"/>
              <a:buChar char="•"/>
            </a:pPr>
            <a:r>
              <a:rPr lang="en-US" b="1" dirty="0"/>
              <a:t>Advance</a:t>
            </a:r>
            <a:r>
              <a:rPr lang="en-US" dirty="0"/>
              <a:t> the slide to display each of the above reasons.</a:t>
            </a:r>
          </a:p>
          <a:p>
            <a:pPr>
              <a:spcAft>
                <a:spcPts val="600"/>
              </a:spcAft>
            </a:pPr>
            <a:endParaRPr lang="en-US" dirty="0"/>
          </a:p>
        </p:txBody>
      </p:sp>
      <p:sp>
        <p:nvSpPr>
          <p:cNvPr id="4" name="Isosceles Triangle 2">
            <a:extLst>
              <a:ext uri="{FF2B5EF4-FFF2-40B4-BE49-F238E27FC236}">
                <a16:creationId xmlns:a16="http://schemas.microsoft.com/office/drawing/2014/main" id="{B2F37CB3-7981-A279-8403-FF627928FDB1}"/>
              </a:ext>
            </a:extLst>
          </p:cNvPr>
          <p:cNvSpPr/>
          <p:nvPr/>
        </p:nvSpPr>
        <p:spPr>
          <a:xfrm rot="5400000">
            <a:off x="-26138" y="3870528"/>
            <a:ext cx="378997" cy="326722"/>
          </a:xfrm>
          <a:prstGeom prst="triangle">
            <a:avLst/>
          </a:prstGeom>
          <a:solidFill>
            <a:srgbClr val="15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7321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ornay PM_Cover Slide">
    <p:spTree>
      <p:nvGrpSpPr>
        <p:cNvPr id="1" name=""/>
        <p:cNvGrpSpPr/>
        <p:nvPr/>
      </p:nvGrpSpPr>
      <p:grpSpPr>
        <a:xfrm>
          <a:off x="0" y="0"/>
          <a:ext cx="0" cy="0"/>
          <a:chOff x="0" y="0"/>
          <a:chExt cx="0" cy="0"/>
        </a:xfrm>
      </p:grpSpPr>
      <p:pic>
        <p:nvPicPr>
          <p:cNvPr id="4" name="Picture 3" descr="A group of children in a classroom&#10;&#10;Description automatically generated with medium confidence">
            <a:extLst>
              <a:ext uri="{FF2B5EF4-FFF2-40B4-BE49-F238E27FC236}">
                <a16:creationId xmlns:a16="http://schemas.microsoft.com/office/drawing/2014/main" id="{9B57393B-E230-F16E-2AC9-92F3DC934D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873"/>
          <a:stretch/>
        </p:blipFill>
        <p:spPr>
          <a:xfrm>
            <a:off x="0" y="-1"/>
            <a:ext cx="12191999" cy="6858001"/>
          </a:xfrm>
          <a:prstGeom prst="rect">
            <a:avLst/>
          </a:prstGeom>
        </p:spPr>
      </p:pic>
      <p:sp>
        <p:nvSpPr>
          <p:cNvPr id="5" name="Rectangle 4">
            <a:extLst>
              <a:ext uri="{FF2B5EF4-FFF2-40B4-BE49-F238E27FC236}">
                <a16:creationId xmlns:a16="http://schemas.microsoft.com/office/drawing/2014/main" id="{F54A64CE-6C9D-9ABD-1441-AFC0A1D862EE}"/>
              </a:ext>
            </a:extLst>
          </p:cNvPr>
          <p:cNvSpPr/>
          <p:nvPr userDrawn="1"/>
        </p:nvSpPr>
        <p:spPr>
          <a:xfrm>
            <a:off x="-1" y="5228705"/>
            <a:ext cx="12192000" cy="1629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Delay 5">
            <a:extLst>
              <a:ext uri="{FF2B5EF4-FFF2-40B4-BE49-F238E27FC236}">
                <a16:creationId xmlns:a16="http://schemas.microsoft.com/office/drawing/2014/main" id="{7308429C-E1CE-B35A-C7DA-A53CD58F6C0C}"/>
              </a:ext>
            </a:extLst>
          </p:cNvPr>
          <p:cNvSpPr/>
          <p:nvPr userDrawn="1"/>
        </p:nvSpPr>
        <p:spPr>
          <a:xfrm rot="5400000">
            <a:off x="698812" y="-1082731"/>
            <a:ext cx="3117273" cy="3503817"/>
          </a:xfrm>
          <a:prstGeom prst="flowChartDelay">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7B7A9B3E-8E97-8566-70F8-571BC910D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532" y="422557"/>
            <a:ext cx="2289545" cy="1106454"/>
          </a:xfrm>
          <a:prstGeom prst="rect">
            <a:avLst/>
          </a:prstGeom>
        </p:spPr>
      </p:pic>
      <p:pic>
        <p:nvPicPr>
          <p:cNvPr id="10" name="Picture 9">
            <a:extLst>
              <a:ext uri="{FF2B5EF4-FFF2-40B4-BE49-F238E27FC236}">
                <a16:creationId xmlns:a16="http://schemas.microsoft.com/office/drawing/2014/main" id="{7CCD84D9-A71E-37BA-FD3E-855A461E94BB}"/>
              </a:ext>
            </a:extLst>
          </p:cNvPr>
          <p:cNvPicPr>
            <a:picLocks noChangeAspect="1"/>
          </p:cNvPicPr>
          <p:nvPr userDrawn="1"/>
        </p:nvPicPr>
        <p:blipFill rotWithShape="1">
          <a:blip r:embed="rId5">
            <a:alphaModFix amt="15000"/>
          </a:blip>
          <a:srcRect t="44031" b="37506"/>
          <a:stretch/>
        </p:blipFill>
        <p:spPr>
          <a:xfrm>
            <a:off x="1" y="5228705"/>
            <a:ext cx="12192000" cy="1629295"/>
          </a:xfrm>
          <a:prstGeom prst="round2SameRect">
            <a:avLst>
              <a:gd name="adj1" fmla="val 0"/>
              <a:gd name="adj2" fmla="val 0"/>
            </a:avLst>
          </a:prstGeom>
        </p:spPr>
      </p:pic>
    </p:spTree>
    <p:custDataLst>
      <p:tags r:id="rId1"/>
    </p:custDataLst>
    <p:extLst>
      <p:ext uri="{BB962C8B-B14F-4D97-AF65-F5344CB8AC3E}">
        <p14:creationId xmlns:p14="http://schemas.microsoft.com/office/powerpoint/2010/main" val="1987825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B648F3-DADD-8F52-1C09-A5795547AB12}"/>
              </a:ext>
            </a:extLst>
          </p:cNvPr>
          <p:cNvSpPr>
            <a:spLocks noGrp="1"/>
          </p:cNvSpPr>
          <p:nvPr>
            <p:ph type="body" idx="1"/>
          </p:nvPr>
        </p:nvSpPr>
        <p:spPr>
          <a:xfrm>
            <a:off x="429770" y="1742753"/>
            <a:ext cx="2057442" cy="82391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7B74E68F-D492-F27F-340F-E04E377EB796}"/>
              </a:ext>
            </a:extLst>
          </p:cNvPr>
          <p:cNvSpPr>
            <a:spLocks noGrp="1"/>
          </p:cNvSpPr>
          <p:nvPr>
            <p:ph type="title" hasCustomPrompt="1"/>
          </p:nvPr>
        </p:nvSpPr>
        <p:spPr>
          <a:xfrm>
            <a:off x="425885" y="1143040"/>
            <a:ext cx="11223320" cy="401938"/>
          </a:xfrm>
          <a:prstGeom prst="rect">
            <a:avLst/>
          </a:prstGeom>
        </p:spPr>
        <p:txBody>
          <a:bodyPr>
            <a:noAutofit/>
          </a:bodyPr>
          <a:lstStyle/>
          <a:p>
            <a:r>
              <a:rPr lang="en-US" dirty="0"/>
              <a:t>Click to Edit Title Style</a:t>
            </a:r>
          </a:p>
        </p:txBody>
      </p:sp>
      <p:sp>
        <p:nvSpPr>
          <p:cNvPr id="11" name="Content Placeholder 2">
            <a:extLst>
              <a:ext uri="{FF2B5EF4-FFF2-40B4-BE49-F238E27FC236}">
                <a16:creationId xmlns:a16="http://schemas.microsoft.com/office/drawing/2014/main" id="{3E69E8AB-CA60-E6DA-D4DA-09706E7FD268}"/>
              </a:ext>
            </a:extLst>
          </p:cNvPr>
          <p:cNvSpPr>
            <a:spLocks noGrp="1"/>
          </p:cNvSpPr>
          <p:nvPr>
            <p:ph sz="half" idx="13"/>
          </p:nvPr>
        </p:nvSpPr>
        <p:spPr>
          <a:xfrm>
            <a:off x="429769" y="2566663"/>
            <a:ext cx="2066941" cy="3067403"/>
          </a:xfrm>
          <a:prstGeom prst="rect">
            <a:avLst/>
          </a:prstGeom>
        </p:spPr>
        <p:txBody>
          <a:bodyPr>
            <a:no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200"/>
            </a:lvl5pPr>
          </a:lstStyle>
          <a:p>
            <a:pPr lvl="0"/>
            <a:r>
              <a:rPr lang="en-US" dirty="0"/>
              <a:t>Click to edit Master text styles</a:t>
            </a:r>
          </a:p>
          <a:p>
            <a:pPr lvl="1"/>
            <a:r>
              <a:rPr lang="en-US" dirty="0"/>
              <a:t>Second level</a:t>
            </a:r>
          </a:p>
        </p:txBody>
      </p:sp>
      <p:sp>
        <p:nvSpPr>
          <p:cNvPr id="2" name="Text Placeholder 2">
            <a:extLst>
              <a:ext uri="{FF2B5EF4-FFF2-40B4-BE49-F238E27FC236}">
                <a16:creationId xmlns:a16="http://schemas.microsoft.com/office/drawing/2014/main" id="{173EAC07-CB69-16A6-50A3-8F69C2F3A22A}"/>
              </a:ext>
            </a:extLst>
          </p:cNvPr>
          <p:cNvSpPr>
            <a:spLocks noGrp="1"/>
          </p:cNvSpPr>
          <p:nvPr>
            <p:ph type="body" idx="16"/>
          </p:nvPr>
        </p:nvSpPr>
        <p:spPr>
          <a:xfrm>
            <a:off x="2735648" y="1742753"/>
            <a:ext cx="2057442" cy="82391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a:extLst>
              <a:ext uri="{FF2B5EF4-FFF2-40B4-BE49-F238E27FC236}">
                <a16:creationId xmlns:a16="http://schemas.microsoft.com/office/drawing/2014/main" id="{542797A8-9556-75F6-E682-562060AB32F4}"/>
              </a:ext>
            </a:extLst>
          </p:cNvPr>
          <p:cNvSpPr>
            <a:spLocks noGrp="1"/>
          </p:cNvSpPr>
          <p:nvPr>
            <p:ph sz="half" idx="17"/>
          </p:nvPr>
        </p:nvSpPr>
        <p:spPr>
          <a:xfrm>
            <a:off x="2735647" y="2566663"/>
            <a:ext cx="2066941" cy="3067403"/>
          </a:xfrm>
          <a:prstGeom prst="rect">
            <a:avLst/>
          </a:prstGeom>
        </p:spPr>
        <p:txBody>
          <a:bodyPr>
            <a:no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200"/>
            </a:lvl5pPr>
          </a:lstStyle>
          <a:p>
            <a:pPr lvl="0"/>
            <a:r>
              <a:rPr lang="en-US" dirty="0"/>
              <a:t>Click to edit Master text styles</a:t>
            </a:r>
          </a:p>
          <a:p>
            <a:pPr lvl="1"/>
            <a:r>
              <a:rPr lang="en-US" dirty="0"/>
              <a:t>Second level</a:t>
            </a:r>
          </a:p>
        </p:txBody>
      </p:sp>
      <p:sp>
        <p:nvSpPr>
          <p:cNvPr id="7" name="Text Placeholder 2">
            <a:extLst>
              <a:ext uri="{FF2B5EF4-FFF2-40B4-BE49-F238E27FC236}">
                <a16:creationId xmlns:a16="http://schemas.microsoft.com/office/drawing/2014/main" id="{D1401FCB-A2F1-59A9-A2BE-CBAD4D6E3CCA}"/>
              </a:ext>
            </a:extLst>
          </p:cNvPr>
          <p:cNvSpPr>
            <a:spLocks noGrp="1"/>
          </p:cNvSpPr>
          <p:nvPr>
            <p:ph type="body" idx="18"/>
          </p:nvPr>
        </p:nvSpPr>
        <p:spPr>
          <a:xfrm>
            <a:off x="5025624" y="1742753"/>
            <a:ext cx="2057442" cy="82391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D3C40A44-7648-D8C2-F32A-7932A6C3902C}"/>
              </a:ext>
            </a:extLst>
          </p:cNvPr>
          <p:cNvSpPr>
            <a:spLocks noGrp="1"/>
          </p:cNvSpPr>
          <p:nvPr>
            <p:ph sz="half" idx="19"/>
          </p:nvPr>
        </p:nvSpPr>
        <p:spPr>
          <a:xfrm>
            <a:off x="5025623" y="2566663"/>
            <a:ext cx="2066941" cy="3067403"/>
          </a:xfrm>
          <a:prstGeom prst="rect">
            <a:avLst/>
          </a:prstGeom>
        </p:spPr>
        <p:txBody>
          <a:bodyPr>
            <a:noAutofit/>
          </a:bodyPr>
          <a:lstStyle>
            <a:lvl1pPr>
              <a:lnSpc>
                <a:spcPct val="100000"/>
              </a:lnSpc>
              <a:spcBef>
                <a:spcPts val="600"/>
              </a:spcBef>
              <a:defRPr sz="1800"/>
            </a:lvl1pPr>
            <a:lvl2pPr>
              <a:lnSpc>
                <a:spcPct val="100000"/>
              </a:lnSpc>
              <a:spcBef>
                <a:spcPts val="600"/>
              </a:spcBef>
              <a:defRPr sz="16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200"/>
            </a:lvl5pPr>
          </a:lstStyle>
          <a:p>
            <a:pPr lvl="0"/>
            <a:r>
              <a:rPr lang="en-US" dirty="0"/>
              <a:t>Click to edit Master text styles</a:t>
            </a:r>
          </a:p>
          <a:p>
            <a:pPr lvl="1"/>
            <a:r>
              <a:rPr lang="en-US" dirty="0"/>
              <a:t>Second level</a:t>
            </a:r>
          </a:p>
        </p:txBody>
      </p:sp>
      <p:sp>
        <p:nvSpPr>
          <p:cNvPr id="19" name="Text Placeholder 2">
            <a:extLst>
              <a:ext uri="{FF2B5EF4-FFF2-40B4-BE49-F238E27FC236}">
                <a16:creationId xmlns:a16="http://schemas.microsoft.com/office/drawing/2014/main" id="{112B511E-1D4D-0DC6-E53F-978A6FEE9448}"/>
              </a:ext>
            </a:extLst>
          </p:cNvPr>
          <p:cNvSpPr>
            <a:spLocks noGrp="1"/>
          </p:cNvSpPr>
          <p:nvPr>
            <p:ph type="body" idx="20"/>
          </p:nvPr>
        </p:nvSpPr>
        <p:spPr>
          <a:xfrm>
            <a:off x="7331502" y="1742753"/>
            <a:ext cx="2057442" cy="82391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A81F4E28-45EB-B0D9-B6CD-3B70A12EF066}"/>
              </a:ext>
            </a:extLst>
          </p:cNvPr>
          <p:cNvSpPr>
            <a:spLocks noGrp="1"/>
          </p:cNvSpPr>
          <p:nvPr>
            <p:ph type="body" idx="22"/>
          </p:nvPr>
        </p:nvSpPr>
        <p:spPr>
          <a:xfrm>
            <a:off x="9637381" y="1742753"/>
            <a:ext cx="2057442" cy="82391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2">
            <a:extLst>
              <a:ext uri="{FF2B5EF4-FFF2-40B4-BE49-F238E27FC236}">
                <a16:creationId xmlns:a16="http://schemas.microsoft.com/office/drawing/2014/main" id="{81D0B910-270D-8A2B-E396-2954887E4459}"/>
              </a:ext>
            </a:extLst>
          </p:cNvPr>
          <p:cNvSpPr>
            <a:spLocks noGrp="1"/>
          </p:cNvSpPr>
          <p:nvPr>
            <p:ph sz="half" idx="23"/>
          </p:nvPr>
        </p:nvSpPr>
        <p:spPr>
          <a:xfrm>
            <a:off x="9637380" y="2566663"/>
            <a:ext cx="2066941" cy="3067403"/>
          </a:xfrm>
          <a:prstGeom prst="rect">
            <a:avLst/>
          </a:prstGeom>
        </p:spPr>
        <p:txBody>
          <a:bodyPr>
            <a:noAutofit/>
          </a:bodyPr>
          <a:lstStyle>
            <a:lvl1pPr>
              <a:lnSpc>
                <a:spcPct val="100000"/>
              </a:lnSpc>
              <a:spcBef>
                <a:spcPts val="600"/>
              </a:spcBef>
              <a:defRPr sz="1800"/>
            </a:lvl1pPr>
            <a:lvl2pPr>
              <a:lnSpc>
                <a:spcPct val="100000"/>
              </a:lnSpc>
              <a:spcBef>
                <a:spcPts val="600"/>
              </a:spcBef>
              <a:defRPr sz="16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200"/>
            </a:lvl5pPr>
          </a:lstStyle>
          <a:p>
            <a:pPr lvl="0"/>
            <a:r>
              <a:rPr lang="en-US" dirty="0"/>
              <a:t>Click to edit Master text styles</a:t>
            </a:r>
          </a:p>
          <a:p>
            <a:pPr lvl="1"/>
            <a:r>
              <a:rPr lang="en-US" dirty="0"/>
              <a:t>Second level</a:t>
            </a:r>
          </a:p>
        </p:txBody>
      </p:sp>
      <p:sp>
        <p:nvSpPr>
          <p:cNvPr id="23" name="Content Placeholder 2">
            <a:extLst>
              <a:ext uri="{FF2B5EF4-FFF2-40B4-BE49-F238E27FC236}">
                <a16:creationId xmlns:a16="http://schemas.microsoft.com/office/drawing/2014/main" id="{C4B4A2AB-A4F4-15E4-9E7B-D4365B6AF326}"/>
              </a:ext>
            </a:extLst>
          </p:cNvPr>
          <p:cNvSpPr>
            <a:spLocks noGrp="1"/>
          </p:cNvSpPr>
          <p:nvPr>
            <p:ph sz="half" idx="24"/>
          </p:nvPr>
        </p:nvSpPr>
        <p:spPr>
          <a:xfrm>
            <a:off x="7334483" y="2566663"/>
            <a:ext cx="2066941" cy="3067403"/>
          </a:xfrm>
          <a:prstGeom prst="rect">
            <a:avLst/>
          </a:prstGeom>
        </p:spPr>
        <p:txBody>
          <a:bodyPr>
            <a:noAutofit/>
          </a:bodyPr>
          <a:lstStyle>
            <a:lvl1pPr>
              <a:lnSpc>
                <a:spcPct val="100000"/>
              </a:lnSpc>
              <a:spcBef>
                <a:spcPts val="600"/>
              </a:spcBef>
              <a:defRPr sz="1800"/>
            </a:lvl1pPr>
            <a:lvl2pPr>
              <a:lnSpc>
                <a:spcPct val="100000"/>
              </a:lnSpc>
              <a:spcBef>
                <a:spcPts val="600"/>
              </a:spcBef>
              <a:defRPr sz="16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2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0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AB42-B8D2-3D04-5059-18596343C734}"/>
              </a:ext>
            </a:extLst>
          </p:cNvPr>
          <p:cNvSpPr>
            <a:spLocks noGrp="1"/>
          </p:cNvSpPr>
          <p:nvPr>
            <p:ph type="title" hasCustomPrompt="1"/>
          </p:nvPr>
        </p:nvSpPr>
        <p:spPr>
          <a:xfrm>
            <a:off x="425885" y="1143040"/>
            <a:ext cx="11223320" cy="401938"/>
          </a:xfrm>
          <a:prstGeom prst="rect">
            <a:avLst/>
          </a:prstGeom>
        </p:spPr>
        <p:txBody>
          <a:bodyPr>
            <a:noAutofit/>
          </a:bodyPr>
          <a:lstStyle/>
          <a:p>
            <a:r>
              <a:rPr lang="en-US" dirty="0"/>
              <a:t>Click to Edit Title Style</a:t>
            </a:r>
          </a:p>
        </p:txBody>
      </p:sp>
    </p:spTree>
    <p:extLst>
      <p:ext uri="{BB962C8B-B14F-4D97-AF65-F5344CB8AC3E}">
        <p14:creationId xmlns:p14="http://schemas.microsoft.com/office/powerpoint/2010/main" val="184476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No Graphic">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6004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Whit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0661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Jornay PM_Cover Slide">
    <p:spTree>
      <p:nvGrpSpPr>
        <p:cNvPr id="1" name=""/>
        <p:cNvGrpSpPr/>
        <p:nvPr/>
      </p:nvGrpSpPr>
      <p:grpSpPr>
        <a:xfrm>
          <a:off x="0" y="0"/>
          <a:ext cx="0" cy="0"/>
          <a:chOff x="0" y="0"/>
          <a:chExt cx="0" cy="0"/>
        </a:xfrm>
      </p:grpSpPr>
      <p:pic>
        <p:nvPicPr>
          <p:cNvPr id="4" name="Picture 3" descr="A group of children in a classroom&#10;&#10;Description automatically generated with medium confidence">
            <a:extLst>
              <a:ext uri="{FF2B5EF4-FFF2-40B4-BE49-F238E27FC236}">
                <a16:creationId xmlns:a16="http://schemas.microsoft.com/office/drawing/2014/main" id="{9B57393B-E230-F16E-2AC9-92F3DC934D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060" b="29809"/>
          <a:stretch/>
        </p:blipFill>
        <p:spPr>
          <a:xfrm>
            <a:off x="-1" y="1"/>
            <a:ext cx="12191999" cy="2734257"/>
          </a:xfrm>
          <a:prstGeom prst="rect">
            <a:avLst/>
          </a:prstGeom>
        </p:spPr>
      </p:pic>
      <p:sp>
        <p:nvSpPr>
          <p:cNvPr id="5" name="Rectangle 4">
            <a:extLst>
              <a:ext uri="{FF2B5EF4-FFF2-40B4-BE49-F238E27FC236}">
                <a16:creationId xmlns:a16="http://schemas.microsoft.com/office/drawing/2014/main" id="{F54A64CE-6C9D-9ABD-1441-AFC0A1D862EE}"/>
              </a:ext>
            </a:extLst>
          </p:cNvPr>
          <p:cNvSpPr/>
          <p:nvPr userDrawn="1"/>
        </p:nvSpPr>
        <p:spPr>
          <a:xfrm>
            <a:off x="-1" y="2749031"/>
            <a:ext cx="12192000" cy="4108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Delay 5">
            <a:extLst>
              <a:ext uri="{FF2B5EF4-FFF2-40B4-BE49-F238E27FC236}">
                <a16:creationId xmlns:a16="http://schemas.microsoft.com/office/drawing/2014/main" id="{7308429C-E1CE-B35A-C7DA-A53CD58F6C0C}"/>
              </a:ext>
            </a:extLst>
          </p:cNvPr>
          <p:cNvSpPr/>
          <p:nvPr userDrawn="1"/>
        </p:nvSpPr>
        <p:spPr>
          <a:xfrm rot="5400000">
            <a:off x="698812" y="-1082731"/>
            <a:ext cx="3117273" cy="3503817"/>
          </a:xfrm>
          <a:prstGeom prst="flowChartDelay">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7B7A9B3E-8E97-8566-70F8-571BC910D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532" y="422557"/>
            <a:ext cx="2289545" cy="1106454"/>
          </a:xfrm>
          <a:prstGeom prst="rect">
            <a:avLst/>
          </a:prstGeom>
        </p:spPr>
      </p:pic>
      <p:sp>
        <p:nvSpPr>
          <p:cNvPr id="2" name="Title 1">
            <a:extLst>
              <a:ext uri="{FF2B5EF4-FFF2-40B4-BE49-F238E27FC236}">
                <a16:creationId xmlns:a16="http://schemas.microsoft.com/office/drawing/2014/main" id="{38025FCE-BCCB-74DD-233A-23DBC9B3836B}"/>
              </a:ext>
            </a:extLst>
          </p:cNvPr>
          <p:cNvSpPr>
            <a:spLocks noGrp="1"/>
          </p:cNvSpPr>
          <p:nvPr>
            <p:ph type="ctrTitle" hasCustomPrompt="1"/>
          </p:nvPr>
        </p:nvSpPr>
        <p:spPr>
          <a:xfrm>
            <a:off x="496866" y="2974422"/>
            <a:ext cx="11058864" cy="1655763"/>
          </a:xfrm>
        </p:spPr>
        <p:txBody>
          <a:bodyPr anchor="b">
            <a:noAutofit/>
          </a:bodyPr>
          <a:lstStyle>
            <a:lvl1pPr algn="l">
              <a:lnSpc>
                <a:spcPct val="80000"/>
              </a:lnSpc>
              <a:defRPr sz="6000">
                <a:solidFill>
                  <a:schemeClr val="bg1"/>
                </a:solidFill>
              </a:defRPr>
            </a:lvl1pPr>
          </a:lstStyle>
          <a:p>
            <a:r>
              <a:rPr lang="en-US" dirty="0"/>
              <a:t>Click To Edit Cover Title Style</a:t>
            </a:r>
          </a:p>
        </p:txBody>
      </p:sp>
      <p:sp>
        <p:nvSpPr>
          <p:cNvPr id="3" name="Subtitle 2">
            <a:extLst>
              <a:ext uri="{FF2B5EF4-FFF2-40B4-BE49-F238E27FC236}">
                <a16:creationId xmlns:a16="http://schemas.microsoft.com/office/drawing/2014/main" id="{B4D63372-D83C-1694-CDF1-3E864B503C88}"/>
              </a:ext>
            </a:extLst>
          </p:cNvPr>
          <p:cNvSpPr>
            <a:spLocks noGrp="1"/>
          </p:cNvSpPr>
          <p:nvPr>
            <p:ph type="subTitle" idx="1" hasCustomPrompt="1"/>
          </p:nvPr>
        </p:nvSpPr>
        <p:spPr>
          <a:xfrm>
            <a:off x="496866" y="4722261"/>
            <a:ext cx="11058864" cy="912729"/>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Cover Slide Subhead</a:t>
            </a:r>
          </a:p>
        </p:txBody>
      </p:sp>
      <p:sp>
        <p:nvSpPr>
          <p:cNvPr id="8" name="TextBox 1">
            <a:extLst>
              <a:ext uri="{FF2B5EF4-FFF2-40B4-BE49-F238E27FC236}">
                <a16:creationId xmlns:a16="http://schemas.microsoft.com/office/drawing/2014/main" id="{98C2D2E5-F9A1-CCDD-D804-B261355B205D}"/>
              </a:ext>
            </a:extLst>
          </p:cNvPr>
          <p:cNvSpPr txBox="1"/>
          <p:nvPr userDrawn="1"/>
        </p:nvSpPr>
        <p:spPr>
          <a:xfrm>
            <a:off x="3571444" y="6322058"/>
            <a:ext cx="4932202" cy="341632"/>
          </a:xfrm>
          <a:prstGeom prst="rect">
            <a:avLst/>
          </a:prstGeom>
          <a:noFill/>
        </p:spPr>
        <p:txBody>
          <a:bodyPr wrap="square" rtlCol="0">
            <a:sp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fontAlgn="base"/>
            <a:r>
              <a:rPr lang="en-US" sz="900" b="0" i="0" dirty="0">
                <a:solidFill>
                  <a:schemeClr val="tx2"/>
                </a:solidFill>
                <a:effectLst/>
                <a:latin typeface="Open Sans" panose="020B0606030504020204" pitchFamily="34" charset="0"/>
              </a:rPr>
              <a:t>Confidential. For Internal Training Purposes Only. </a:t>
            </a:r>
          </a:p>
          <a:p>
            <a:pPr algn="ctr" fontAlgn="base"/>
            <a:r>
              <a:rPr lang="en-US" sz="900" b="0" i="0" dirty="0">
                <a:solidFill>
                  <a:schemeClr val="tx2"/>
                </a:solidFill>
                <a:effectLst/>
                <a:latin typeface="Open Sans" panose="020B0606030504020204" pitchFamily="34" charset="0"/>
              </a:rPr>
              <a:t>© 2023 Ironshore.  IP001741  05/23</a:t>
            </a:r>
          </a:p>
        </p:txBody>
      </p:sp>
      <p:sp>
        <p:nvSpPr>
          <p:cNvPr id="9" name="TextBox 8">
            <a:extLst>
              <a:ext uri="{FF2B5EF4-FFF2-40B4-BE49-F238E27FC236}">
                <a16:creationId xmlns:a16="http://schemas.microsoft.com/office/drawing/2014/main" id="{F1DFA1EE-78CE-E636-CF02-C9BA27CFB861}"/>
              </a:ext>
            </a:extLst>
          </p:cNvPr>
          <p:cNvSpPr txBox="1"/>
          <p:nvPr userDrawn="1"/>
        </p:nvSpPr>
        <p:spPr>
          <a:xfrm>
            <a:off x="11208854" y="6366579"/>
            <a:ext cx="456393" cy="170325"/>
          </a:xfrm>
          <a:prstGeom prst="rect">
            <a:avLst/>
          </a:prstGeom>
          <a:noFill/>
        </p:spPr>
        <p:txBody>
          <a:bodyPr wrap="square" lIns="91440" tIns="0" rIns="0" bIns="0" rtlCol="0">
            <a:spAutoFit/>
          </a:bodyPr>
          <a:lstStyle/>
          <a:p>
            <a:pPr algn="r"/>
            <a:fld id="{53318EF9-42A4-4379-9E67-53CACA8F70E6}" type="slidenum">
              <a:rPr lang="en-US" sz="1200" b="1" smtClean="0">
                <a:solidFill>
                  <a:schemeClr val="tx2"/>
                </a:solidFill>
                <a:latin typeface="+mn-lt"/>
              </a:rPr>
              <a:pPr algn="r"/>
              <a:t>‹#›</a:t>
            </a:fld>
            <a:endParaRPr lang="en-US" sz="1200" b="1" dirty="0">
              <a:solidFill>
                <a:schemeClr val="tx2"/>
              </a:solidFill>
              <a:latin typeface="+mn-lt"/>
            </a:endParaRPr>
          </a:p>
        </p:txBody>
      </p:sp>
      <p:cxnSp>
        <p:nvCxnSpPr>
          <p:cNvPr id="11" name="Straight Connector 10">
            <a:extLst>
              <a:ext uri="{FF2B5EF4-FFF2-40B4-BE49-F238E27FC236}">
                <a16:creationId xmlns:a16="http://schemas.microsoft.com/office/drawing/2014/main" id="{FBD007EF-2433-5B82-3D20-D0B12A56D4BB}"/>
              </a:ext>
            </a:extLst>
          </p:cNvPr>
          <p:cNvCxnSpPr>
            <a:cxnSpLocks/>
          </p:cNvCxnSpPr>
          <p:nvPr userDrawn="1"/>
        </p:nvCxnSpPr>
        <p:spPr>
          <a:xfrm>
            <a:off x="417092" y="6136108"/>
            <a:ext cx="11248155" cy="0"/>
          </a:xfrm>
          <a:prstGeom prst="line">
            <a:avLst/>
          </a:prstGeom>
          <a:ln w="31750"/>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562356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Jornay PM_Cover Slide">
    <p:spTree>
      <p:nvGrpSpPr>
        <p:cNvPr id="1" name=""/>
        <p:cNvGrpSpPr/>
        <p:nvPr/>
      </p:nvGrpSpPr>
      <p:grpSpPr>
        <a:xfrm>
          <a:off x="0" y="0"/>
          <a:ext cx="0" cy="0"/>
          <a:chOff x="0" y="0"/>
          <a:chExt cx="0" cy="0"/>
        </a:xfrm>
      </p:grpSpPr>
      <p:pic>
        <p:nvPicPr>
          <p:cNvPr id="4" name="Picture 3" descr="A group of children in a classroom&#10;&#10;Description automatically generated with medium confidence">
            <a:extLst>
              <a:ext uri="{FF2B5EF4-FFF2-40B4-BE49-F238E27FC236}">
                <a16:creationId xmlns:a16="http://schemas.microsoft.com/office/drawing/2014/main" id="{9B57393B-E230-F16E-2AC9-92F3DC934D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468" r="9032" b="6872"/>
          <a:stretch/>
        </p:blipFill>
        <p:spPr>
          <a:xfrm>
            <a:off x="1" y="-1"/>
            <a:ext cx="4572000" cy="6858001"/>
          </a:xfrm>
          <a:prstGeom prst="rect">
            <a:avLst/>
          </a:prstGeom>
        </p:spPr>
      </p:pic>
      <p:sp>
        <p:nvSpPr>
          <p:cNvPr id="6" name="Flowchart: Delay 5">
            <a:extLst>
              <a:ext uri="{FF2B5EF4-FFF2-40B4-BE49-F238E27FC236}">
                <a16:creationId xmlns:a16="http://schemas.microsoft.com/office/drawing/2014/main" id="{7308429C-E1CE-B35A-C7DA-A53CD58F6C0C}"/>
              </a:ext>
            </a:extLst>
          </p:cNvPr>
          <p:cNvSpPr/>
          <p:nvPr userDrawn="1"/>
        </p:nvSpPr>
        <p:spPr>
          <a:xfrm rot="5400000">
            <a:off x="698812" y="-1082731"/>
            <a:ext cx="3117273" cy="3503817"/>
          </a:xfrm>
          <a:prstGeom prst="flowChartDelay">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7B7A9B3E-8E97-8566-70F8-571BC910D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532" y="422557"/>
            <a:ext cx="2289545" cy="1106454"/>
          </a:xfrm>
          <a:prstGeom prst="rect">
            <a:avLst/>
          </a:prstGeom>
        </p:spPr>
      </p:pic>
      <p:sp>
        <p:nvSpPr>
          <p:cNvPr id="9" name="Rectangle 8">
            <a:extLst>
              <a:ext uri="{FF2B5EF4-FFF2-40B4-BE49-F238E27FC236}">
                <a16:creationId xmlns:a16="http://schemas.microsoft.com/office/drawing/2014/main" id="{664BAF47-7F45-9C39-CF37-321BD21FC95E}"/>
              </a:ext>
            </a:extLst>
          </p:cNvPr>
          <p:cNvSpPr/>
          <p:nvPr userDrawn="1"/>
        </p:nvSpPr>
        <p:spPr>
          <a:xfrm>
            <a:off x="4267199" y="0"/>
            <a:ext cx="7924799"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
            <a:extLst>
              <a:ext uri="{FF2B5EF4-FFF2-40B4-BE49-F238E27FC236}">
                <a16:creationId xmlns:a16="http://schemas.microsoft.com/office/drawing/2014/main" id="{3C8448E1-F2AE-1F8C-84D8-AB47AE4A6F97}"/>
              </a:ext>
            </a:extLst>
          </p:cNvPr>
          <p:cNvSpPr txBox="1"/>
          <p:nvPr userDrawn="1"/>
        </p:nvSpPr>
        <p:spPr>
          <a:xfrm>
            <a:off x="3571444" y="6322058"/>
            <a:ext cx="4932202" cy="341632"/>
          </a:xfrm>
          <a:prstGeom prst="rect">
            <a:avLst/>
          </a:prstGeom>
          <a:noFill/>
        </p:spPr>
        <p:txBody>
          <a:bodyPr wrap="square" rtlCol="0">
            <a:sp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fontAlgn="base"/>
            <a:r>
              <a:rPr lang="en-US" sz="900" b="0" i="0" dirty="0">
                <a:solidFill>
                  <a:schemeClr val="tx2"/>
                </a:solidFill>
                <a:effectLst/>
                <a:latin typeface="Open Sans" panose="020B0606030504020204" pitchFamily="34" charset="0"/>
              </a:rPr>
              <a:t>Confidential. For Internal Training Purposes Only. </a:t>
            </a:r>
          </a:p>
          <a:p>
            <a:pPr algn="ctr" fontAlgn="base"/>
            <a:r>
              <a:rPr lang="en-US" sz="900" b="0" i="0" dirty="0">
                <a:solidFill>
                  <a:schemeClr val="tx2"/>
                </a:solidFill>
                <a:effectLst/>
                <a:latin typeface="Open Sans" panose="020B0606030504020204" pitchFamily="34" charset="0"/>
              </a:rPr>
              <a:t>© 2023 Ironshore.  IP001741  05/23</a:t>
            </a:r>
          </a:p>
        </p:txBody>
      </p:sp>
      <p:sp>
        <p:nvSpPr>
          <p:cNvPr id="15" name="TextBox 14">
            <a:extLst>
              <a:ext uri="{FF2B5EF4-FFF2-40B4-BE49-F238E27FC236}">
                <a16:creationId xmlns:a16="http://schemas.microsoft.com/office/drawing/2014/main" id="{098BD37D-5A45-B608-D8ED-C7DEFD3471BE}"/>
              </a:ext>
            </a:extLst>
          </p:cNvPr>
          <p:cNvSpPr txBox="1"/>
          <p:nvPr userDrawn="1"/>
        </p:nvSpPr>
        <p:spPr>
          <a:xfrm>
            <a:off x="11208854" y="6366579"/>
            <a:ext cx="456393" cy="170325"/>
          </a:xfrm>
          <a:prstGeom prst="rect">
            <a:avLst/>
          </a:prstGeom>
          <a:noFill/>
        </p:spPr>
        <p:txBody>
          <a:bodyPr wrap="square" lIns="91440" tIns="0" rIns="0" bIns="0" rtlCol="0">
            <a:spAutoFit/>
          </a:bodyPr>
          <a:lstStyle/>
          <a:p>
            <a:pPr algn="r"/>
            <a:fld id="{53318EF9-42A4-4379-9E67-53CACA8F70E6}" type="slidenum">
              <a:rPr lang="en-US" sz="1200" b="1" smtClean="0">
                <a:solidFill>
                  <a:schemeClr val="tx2"/>
                </a:solidFill>
                <a:latin typeface="+mn-lt"/>
              </a:rPr>
              <a:pPr algn="r"/>
              <a:t>‹#›</a:t>
            </a:fld>
            <a:endParaRPr lang="en-US" sz="1200" b="1" dirty="0">
              <a:solidFill>
                <a:schemeClr val="tx2"/>
              </a:solidFill>
              <a:latin typeface="+mn-lt"/>
            </a:endParaRPr>
          </a:p>
        </p:txBody>
      </p:sp>
      <p:sp>
        <p:nvSpPr>
          <p:cNvPr id="17" name="Title 1">
            <a:extLst>
              <a:ext uri="{FF2B5EF4-FFF2-40B4-BE49-F238E27FC236}">
                <a16:creationId xmlns:a16="http://schemas.microsoft.com/office/drawing/2014/main" id="{A8263DF2-3E6C-917F-D169-24B23C51D53E}"/>
              </a:ext>
            </a:extLst>
          </p:cNvPr>
          <p:cNvSpPr>
            <a:spLocks noGrp="1"/>
          </p:cNvSpPr>
          <p:nvPr>
            <p:ph type="ctrTitle" hasCustomPrompt="1"/>
          </p:nvPr>
        </p:nvSpPr>
        <p:spPr>
          <a:xfrm>
            <a:off x="4609988" y="1310254"/>
            <a:ext cx="5981255" cy="2387600"/>
          </a:xfrm>
        </p:spPr>
        <p:txBody>
          <a:bodyPr anchor="b">
            <a:noAutofit/>
          </a:bodyPr>
          <a:lstStyle>
            <a:lvl1pPr algn="l">
              <a:lnSpc>
                <a:spcPct val="80000"/>
              </a:lnSpc>
              <a:defRPr sz="5200">
                <a:solidFill>
                  <a:schemeClr val="accent1"/>
                </a:solidFill>
              </a:defRPr>
            </a:lvl1pPr>
          </a:lstStyle>
          <a:p>
            <a:r>
              <a:rPr lang="en-US" dirty="0"/>
              <a:t>Click To Edit Breaker Title Style</a:t>
            </a:r>
          </a:p>
        </p:txBody>
      </p:sp>
      <p:sp>
        <p:nvSpPr>
          <p:cNvPr id="18" name="Subtitle 2">
            <a:extLst>
              <a:ext uri="{FF2B5EF4-FFF2-40B4-BE49-F238E27FC236}">
                <a16:creationId xmlns:a16="http://schemas.microsoft.com/office/drawing/2014/main" id="{5600601E-1CF8-47C4-3791-327F83345D52}"/>
              </a:ext>
            </a:extLst>
          </p:cNvPr>
          <p:cNvSpPr>
            <a:spLocks noGrp="1"/>
          </p:cNvSpPr>
          <p:nvPr>
            <p:ph type="subTitle" idx="1" hasCustomPrompt="1"/>
          </p:nvPr>
        </p:nvSpPr>
        <p:spPr>
          <a:xfrm>
            <a:off x="4624800" y="3789929"/>
            <a:ext cx="5948181"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Breaker Slide Subhead</a:t>
            </a:r>
          </a:p>
        </p:txBody>
      </p:sp>
    </p:spTree>
    <p:custDataLst>
      <p:tags r:id="rId1"/>
    </p:custDataLst>
    <p:extLst>
      <p:ext uri="{BB962C8B-B14F-4D97-AF65-F5344CB8AC3E}">
        <p14:creationId xmlns:p14="http://schemas.microsoft.com/office/powerpoint/2010/main" val="1796617270"/>
      </p:ext>
    </p:extLst>
  </p:cSld>
  <p:clrMapOvr>
    <a:masterClrMapping/>
  </p:clrMapOvr>
  <p:extLst>
    <p:ext uri="{DCECCB84-F9BA-43D5-87BE-67443E8EF086}">
      <p15:sldGuideLst xmlns:p15="http://schemas.microsoft.com/office/powerpoint/2012/main">
        <p15:guide id="1" orient="horz" pos="2160">
          <p15:clr>
            <a:srgbClr val="FBAE40"/>
          </p15:clr>
        </p15:guide>
        <p15:guide id="2" pos="3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Jornay PM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0124-2FCD-56DF-44E4-1B9B8C63B46D}"/>
              </a:ext>
            </a:extLst>
          </p:cNvPr>
          <p:cNvSpPr>
            <a:spLocks noGrp="1"/>
          </p:cNvSpPr>
          <p:nvPr>
            <p:ph type="ctrTitle" hasCustomPrompt="1"/>
          </p:nvPr>
        </p:nvSpPr>
        <p:spPr>
          <a:xfrm>
            <a:off x="496866" y="1310254"/>
            <a:ext cx="8550152" cy="2387600"/>
          </a:xfrm>
          <a:prstGeom prst="rect">
            <a:avLst/>
          </a:prstGeom>
        </p:spPr>
        <p:txBody>
          <a:bodyPr anchor="b">
            <a:noAutofit/>
          </a:bodyPr>
          <a:lstStyle>
            <a:lvl1pPr algn="l">
              <a:lnSpc>
                <a:spcPct val="80000"/>
              </a:lnSpc>
              <a:defRPr sz="6000">
                <a:solidFill>
                  <a:schemeClr val="accent1"/>
                </a:solidFill>
              </a:defRPr>
            </a:lvl1pPr>
          </a:lstStyle>
          <a:p>
            <a:r>
              <a:rPr lang="en-US" dirty="0"/>
              <a:t>Click To Edit Cover Title Style</a:t>
            </a:r>
          </a:p>
        </p:txBody>
      </p:sp>
      <p:sp>
        <p:nvSpPr>
          <p:cNvPr id="3" name="Subtitle 2">
            <a:extLst>
              <a:ext uri="{FF2B5EF4-FFF2-40B4-BE49-F238E27FC236}">
                <a16:creationId xmlns:a16="http://schemas.microsoft.com/office/drawing/2014/main" id="{86C82D88-E0DD-C7D7-A09E-37063E3C7796}"/>
              </a:ext>
            </a:extLst>
          </p:cNvPr>
          <p:cNvSpPr>
            <a:spLocks noGrp="1"/>
          </p:cNvSpPr>
          <p:nvPr>
            <p:ph type="subTitle" idx="1" hasCustomPrompt="1"/>
          </p:nvPr>
        </p:nvSpPr>
        <p:spPr>
          <a:xfrm>
            <a:off x="496866" y="3789929"/>
            <a:ext cx="8550152" cy="1655762"/>
          </a:xfrm>
          <a:prstGeom prst="rect">
            <a:avLst/>
          </a:prstGeom>
        </p:spPr>
        <p:txBody>
          <a:bodyPr>
            <a:noAutofit/>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Cover Slide Subhead</a:t>
            </a:r>
          </a:p>
        </p:txBody>
      </p:sp>
    </p:spTree>
    <p:custDataLst>
      <p:tags r:id="rId1"/>
    </p:custDataLst>
    <p:extLst>
      <p:ext uri="{BB962C8B-B14F-4D97-AF65-F5344CB8AC3E}">
        <p14:creationId xmlns:p14="http://schemas.microsoft.com/office/powerpoint/2010/main" val="3073498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8658-0F1B-BE82-240B-E2F69E26F107}"/>
              </a:ext>
            </a:extLst>
          </p:cNvPr>
          <p:cNvSpPr>
            <a:spLocks noGrp="1"/>
          </p:cNvSpPr>
          <p:nvPr>
            <p:ph type="title" hasCustomPrompt="1"/>
          </p:nvPr>
        </p:nvSpPr>
        <p:spPr>
          <a:xfrm>
            <a:off x="425885" y="1142809"/>
            <a:ext cx="11223320" cy="401937"/>
          </a:xfrm>
          <a:prstGeom prst="rect">
            <a:avLst/>
          </a:prstGeom>
        </p:spPr>
        <p:txBody>
          <a:bodyPr>
            <a:noAutofit/>
          </a:bodyPr>
          <a:lstStyle>
            <a:lvl1pPr>
              <a:lnSpc>
                <a:spcPct val="90000"/>
              </a:lnSpc>
              <a:defRPr/>
            </a:lvl1pPr>
          </a:lstStyle>
          <a:p>
            <a:r>
              <a:rPr lang="en-US" dirty="0"/>
              <a:t>Click to Edit Content Slide Title</a:t>
            </a:r>
          </a:p>
        </p:txBody>
      </p:sp>
      <p:sp>
        <p:nvSpPr>
          <p:cNvPr id="3" name="Content Placeholder 2">
            <a:extLst>
              <a:ext uri="{FF2B5EF4-FFF2-40B4-BE49-F238E27FC236}">
                <a16:creationId xmlns:a16="http://schemas.microsoft.com/office/drawing/2014/main" id="{F0404025-E4FB-D86E-C766-19730F199C3E}"/>
              </a:ext>
            </a:extLst>
          </p:cNvPr>
          <p:cNvSpPr>
            <a:spLocks noGrp="1"/>
          </p:cNvSpPr>
          <p:nvPr>
            <p:ph idx="1" hasCustomPrompt="1"/>
          </p:nvPr>
        </p:nvSpPr>
        <p:spPr>
          <a:xfrm>
            <a:off x="425885" y="1696557"/>
            <a:ext cx="11223320" cy="3866824"/>
          </a:xfrm>
          <a:prstGeom prst="rect">
            <a:avLst/>
          </a:prstGeom>
        </p:spPr>
        <p:txBody>
          <a:bodyPr>
            <a:noAutofit/>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dirty="0"/>
              <a:t>Click to edit content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8120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No Subhead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D1EE-41AE-AF04-C884-31AB2158E4D6}"/>
              </a:ext>
            </a:extLst>
          </p:cNvPr>
          <p:cNvSpPr>
            <a:spLocks noGrp="1"/>
          </p:cNvSpPr>
          <p:nvPr>
            <p:ph type="title" hasCustomPrompt="1"/>
          </p:nvPr>
        </p:nvSpPr>
        <p:spPr>
          <a:xfrm>
            <a:off x="425885" y="1142809"/>
            <a:ext cx="11223320" cy="401938"/>
          </a:xfrm>
          <a:prstGeom prst="rect">
            <a:avLst/>
          </a:prstGeom>
        </p:spPr>
        <p:txBody>
          <a:bodyPr>
            <a:noAutofit/>
          </a:bodyPr>
          <a:lstStyle/>
          <a:p>
            <a:r>
              <a:rPr lang="en-US" dirty="0"/>
              <a:t>Click to Edit Title Style</a:t>
            </a:r>
          </a:p>
        </p:txBody>
      </p:sp>
      <p:sp>
        <p:nvSpPr>
          <p:cNvPr id="3" name="Content Placeholder 2">
            <a:extLst>
              <a:ext uri="{FF2B5EF4-FFF2-40B4-BE49-F238E27FC236}">
                <a16:creationId xmlns:a16="http://schemas.microsoft.com/office/drawing/2014/main" id="{2353ECF3-E4E2-089C-40F8-1CFD7D42284A}"/>
              </a:ext>
            </a:extLst>
          </p:cNvPr>
          <p:cNvSpPr>
            <a:spLocks noGrp="1"/>
          </p:cNvSpPr>
          <p:nvPr>
            <p:ph sz="half" idx="1"/>
          </p:nvPr>
        </p:nvSpPr>
        <p:spPr>
          <a:xfrm>
            <a:off x="429768" y="1700784"/>
            <a:ext cx="5181600" cy="3803279"/>
          </a:xfrm>
          <a:prstGeom prst="rect">
            <a:avLst/>
          </a:prstGeom>
        </p:spPr>
        <p:txBody>
          <a:bodyPr>
            <a:noAutofit/>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A99ED2-7FEC-6E13-610C-68D137FD0190}"/>
              </a:ext>
            </a:extLst>
          </p:cNvPr>
          <p:cNvSpPr>
            <a:spLocks noGrp="1"/>
          </p:cNvSpPr>
          <p:nvPr>
            <p:ph sz="half" idx="2"/>
          </p:nvPr>
        </p:nvSpPr>
        <p:spPr>
          <a:xfrm>
            <a:off x="6387011" y="1700784"/>
            <a:ext cx="5181600" cy="3803279"/>
          </a:xfrm>
          <a:prstGeom prst="rect">
            <a:avLst/>
          </a:prstGeom>
        </p:spPr>
        <p:txBody>
          <a:bodyPr>
            <a:noAutofit/>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97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heads">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B648F3-DADD-8F52-1C09-A5795547AB12}"/>
              </a:ext>
            </a:extLst>
          </p:cNvPr>
          <p:cNvSpPr>
            <a:spLocks noGrp="1"/>
          </p:cNvSpPr>
          <p:nvPr>
            <p:ph type="body" idx="1"/>
          </p:nvPr>
        </p:nvSpPr>
        <p:spPr>
          <a:xfrm>
            <a:off x="429768" y="1583702"/>
            <a:ext cx="5157787"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B6636CAB-50EC-6827-B573-F607F3DB6523}"/>
              </a:ext>
            </a:extLst>
          </p:cNvPr>
          <p:cNvSpPr>
            <a:spLocks noGrp="1"/>
          </p:cNvSpPr>
          <p:nvPr>
            <p:ph type="body" sz="quarter" idx="3"/>
          </p:nvPr>
        </p:nvSpPr>
        <p:spPr>
          <a:xfrm>
            <a:off x="6385423" y="1583702"/>
            <a:ext cx="5183188"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7B74E68F-D492-F27F-340F-E04E377EB796}"/>
              </a:ext>
            </a:extLst>
          </p:cNvPr>
          <p:cNvSpPr>
            <a:spLocks noGrp="1"/>
          </p:cNvSpPr>
          <p:nvPr>
            <p:ph type="title" hasCustomPrompt="1"/>
          </p:nvPr>
        </p:nvSpPr>
        <p:spPr>
          <a:xfrm>
            <a:off x="425885" y="1142809"/>
            <a:ext cx="11223320" cy="401938"/>
          </a:xfrm>
          <a:prstGeom prst="rect">
            <a:avLst/>
          </a:prstGeom>
        </p:spPr>
        <p:txBody>
          <a:bodyPr>
            <a:noAutofit/>
          </a:bodyPr>
          <a:lstStyle/>
          <a:p>
            <a:r>
              <a:rPr lang="en-US" dirty="0"/>
              <a:t>Click to Edit Title Style</a:t>
            </a:r>
          </a:p>
        </p:txBody>
      </p:sp>
      <p:sp>
        <p:nvSpPr>
          <p:cNvPr id="11" name="Content Placeholder 2">
            <a:extLst>
              <a:ext uri="{FF2B5EF4-FFF2-40B4-BE49-F238E27FC236}">
                <a16:creationId xmlns:a16="http://schemas.microsoft.com/office/drawing/2014/main" id="{3E69E8AB-CA60-E6DA-D4DA-09706E7FD268}"/>
              </a:ext>
            </a:extLst>
          </p:cNvPr>
          <p:cNvSpPr>
            <a:spLocks noGrp="1"/>
          </p:cNvSpPr>
          <p:nvPr>
            <p:ph sz="half" idx="13"/>
          </p:nvPr>
        </p:nvSpPr>
        <p:spPr>
          <a:xfrm>
            <a:off x="429768" y="2407613"/>
            <a:ext cx="518160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5E231B1-4D4A-412A-9678-6314216D802F}"/>
              </a:ext>
            </a:extLst>
          </p:cNvPr>
          <p:cNvSpPr>
            <a:spLocks noGrp="1"/>
          </p:cNvSpPr>
          <p:nvPr>
            <p:ph sz="half" idx="2"/>
          </p:nvPr>
        </p:nvSpPr>
        <p:spPr>
          <a:xfrm>
            <a:off x="6387011" y="2407614"/>
            <a:ext cx="518160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27205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B648F3-DADD-8F52-1C09-A5795547AB12}"/>
              </a:ext>
            </a:extLst>
          </p:cNvPr>
          <p:cNvSpPr>
            <a:spLocks noGrp="1"/>
          </p:cNvSpPr>
          <p:nvPr>
            <p:ph type="body" idx="1"/>
          </p:nvPr>
        </p:nvSpPr>
        <p:spPr>
          <a:xfrm>
            <a:off x="429769" y="1561400"/>
            <a:ext cx="3197168"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7B74E68F-D492-F27F-340F-E04E377EB796}"/>
              </a:ext>
            </a:extLst>
          </p:cNvPr>
          <p:cNvSpPr>
            <a:spLocks noGrp="1"/>
          </p:cNvSpPr>
          <p:nvPr>
            <p:ph type="title" hasCustomPrompt="1"/>
          </p:nvPr>
        </p:nvSpPr>
        <p:spPr>
          <a:xfrm>
            <a:off x="425885" y="1142809"/>
            <a:ext cx="11223320" cy="401938"/>
          </a:xfrm>
          <a:prstGeom prst="rect">
            <a:avLst/>
          </a:prstGeom>
        </p:spPr>
        <p:txBody>
          <a:bodyPr>
            <a:noAutofit/>
          </a:bodyPr>
          <a:lstStyle/>
          <a:p>
            <a:r>
              <a:rPr lang="en-US" dirty="0"/>
              <a:t>Click to Edit Title Style</a:t>
            </a:r>
          </a:p>
        </p:txBody>
      </p:sp>
      <p:sp>
        <p:nvSpPr>
          <p:cNvPr id="11" name="Content Placeholder 2">
            <a:extLst>
              <a:ext uri="{FF2B5EF4-FFF2-40B4-BE49-F238E27FC236}">
                <a16:creationId xmlns:a16="http://schemas.microsoft.com/office/drawing/2014/main" id="{3E69E8AB-CA60-E6DA-D4DA-09706E7FD268}"/>
              </a:ext>
            </a:extLst>
          </p:cNvPr>
          <p:cNvSpPr>
            <a:spLocks noGrp="1"/>
          </p:cNvSpPr>
          <p:nvPr>
            <p:ph sz="half" idx="13"/>
          </p:nvPr>
        </p:nvSpPr>
        <p:spPr>
          <a:xfrm>
            <a:off x="429768" y="2385311"/>
            <a:ext cx="3211929"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FC404917-2489-5A99-1B72-C1F372DB7F72}"/>
              </a:ext>
            </a:extLst>
          </p:cNvPr>
          <p:cNvSpPr>
            <a:spLocks noGrp="1"/>
          </p:cNvSpPr>
          <p:nvPr>
            <p:ph type="body" idx="16"/>
          </p:nvPr>
        </p:nvSpPr>
        <p:spPr>
          <a:xfrm>
            <a:off x="4127125" y="1561400"/>
            <a:ext cx="3197168"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a:extLst>
              <a:ext uri="{FF2B5EF4-FFF2-40B4-BE49-F238E27FC236}">
                <a16:creationId xmlns:a16="http://schemas.microsoft.com/office/drawing/2014/main" id="{769B522A-32DF-8F46-A243-9A3A312EA76A}"/>
              </a:ext>
            </a:extLst>
          </p:cNvPr>
          <p:cNvSpPr>
            <a:spLocks noGrp="1"/>
          </p:cNvSpPr>
          <p:nvPr>
            <p:ph sz="half" idx="17"/>
          </p:nvPr>
        </p:nvSpPr>
        <p:spPr>
          <a:xfrm>
            <a:off x="4127124" y="2385311"/>
            <a:ext cx="3211929"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27A6F01C-519E-8EC2-A972-1FFA899A1049}"/>
              </a:ext>
            </a:extLst>
          </p:cNvPr>
          <p:cNvSpPr>
            <a:spLocks noGrp="1"/>
          </p:cNvSpPr>
          <p:nvPr>
            <p:ph type="body" idx="18"/>
          </p:nvPr>
        </p:nvSpPr>
        <p:spPr>
          <a:xfrm>
            <a:off x="7792676" y="1561400"/>
            <a:ext cx="3197168"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C58CFF7F-6C63-2A3C-77B6-C1133771A19C}"/>
              </a:ext>
            </a:extLst>
          </p:cNvPr>
          <p:cNvSpPr>
            <a:spLocks noGrp="1"/>
          </p:cNvSpPr>
          <p:nvPr>
            <p:ph sz="half" idx="19"/>
          </p:nvPr>
        </p:nvSpPr>
        <p:spPr>
          <a:xfrm>
            <a:off x="7792675" y="2385311"/>
            <a:ext cx="3211929"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689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4 Conten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B648F3-DADD-8F52-1C09-A5795547AB12}"/>
              </a:ext>
            </a:extLst>
          </p:cNvPr>
          <p:cNvSpPr>
            <a:spLocks noGrp="1"/>
          </p:cNvSpPr>
          <p:nvPr>
            <p:ph type="body" idx="1"/>
          </p:nvPr>
        </p:nvSpPr>
        <p:spPr>
          <a:xfrm>
            <a:off x="429769" y="1920584"/>
            <a:ext cx="2551649"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7B74E68F-D492-F27F-340F-E04E377EB796}"/>
              </a:ext>
            </a:extLst>
          </p:cNvPr>
          <p:cNvSpPr>
            <a:spLocks noGrp="1"/>
          </p:cNvSpPr>
          <p:nvPr>
            <p:ph type="title" hasCustomPrompt="1"/>
          </p:nvPr>
        </p:nvSpPr>
        <p:spPr>
          <a:xfrm>
            <a:off x="425885" y="1156940"/>
            <a:ext cx="11223320" cy="379409"/>
          </a:xfrm>
          <a:prstGeom prst="rect">
            <a:avLst/>
          </a:prstGeom>
        </p:spPr>
        <p:txBody>
          <a:bodyPr>
            <a:noAutofit/>
          </a:bodyPr>
          <a:lstStyle/>
          <a:p>
            <a:r>
              <a:rPr lang="en-US" dirty="0"/>
              <a:t>Click to Edit Title Style</a:t>
            </a:r>
          </a:p>
        </p:txBody>
      </p:sp>
      <p:sp>
        <p:nvSpPr>
          <p:cNvPr id="11" name="Content Placeholder 2">
            <a:extLst>
              <a:ext uri="{FF2B5EF4-FFF2-40B4-BE49-F238E27FC236}">
                <a16:creationId xmlns:a16="http://schemas.microsoft.com/office/drawing/2014/main" id="{3E69E8AB-CA60-E6DA-D4DA-09706E7FD268}"/>
              </a:ext>
            </a:extLst>
          </p:cNvPr>
          <p:cNvSpPr>
            <a:spLocks noGrp="1"/>
          </p:cNvSpPr>
          <p:nvPr>
            <p:ph sz="half" idx="13"/>
          </p:nvPr>
        </p:nvSpPr>
        <p:spPr>
          <a:xfrm>
            <a:off x="429769" y="2744495"/>
            <a:ext cx="256343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20D9EBBB-F56A-F7CA-CE8B-1632551FC731}"/>
              </a:ext>
            </a:extLst>
          </p:cNvPr>
          <p:cNvSpPr>
            <a:spLocks noGrp="1"/>
          </p:cNvSpPr>
          <p:nvPr>
            <p:ph type="body" idx="16"/>
          </p:nvPr>
        </p:nvSpPr>
        <p:spPr>
          <a:xfrm>
            <a:off x="3300190" y="1920584"/>
            <a:ext cx="2551649"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F110F92E-B84F-37E8-75DE-B1D29790B485}"/>
              </a:ext>
            </a:extLst>
          </p:cNvPr>
          <p:cNvSpPr>
            <a:spLocks noGrp="1"/>
          </p:cNvSpPr>
          <p:nvPr>
            <p:ph sz="half" idx="17"/>
          </p:nvPr>
        </p:nvSpPr>
        <p:spPr>
          <a:xfrm>
            <a:off x="3300190" y="2744495"/>
            <a:ext cx="256343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6DEA599F-DB38-91E0-7BC4-A563FCECB4A9}"/>
              </a:ext>
            </a:extLst>
          </p:cNvPr>
          <p:cNvSpPr>
            <a:spLocks noGrp="1"/>
          </p:cNvSpPr>
          <p:nvPr>
            <p:ph type="body" idx="18"/>
          </p:nvPr>
        </p:nvSpPr>
        <p:spPr>
          <a:xfrm>
            <a:off x="6162659" y="1920584"/>
            <a:ext cx="2551649"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12C61807-E6BB-9B86-CFBC-AF2B8E7FA09C}"/>
              </a:ext>
            </a:extLst>
          </p:cNvPr>
          <p:cNvSpPr>
            <a:spLocks noGrp="1"/>
          </p:cNvSpPr>
          <p:nvPr>
            <p:ph sz="half" idx="19"/>
          </p:nvPr>
        </p:nvSpPr>
        <p:spPr>
          <a:xfrm>
            <a:off x="6162659" y="2744495"/>
            <a:ext cx="256343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FA452EF8-808A-4853-DDD9-DA8B80A33FF0}"/>
              </a:ext>
            </a:extLst>
          </p:cNvPr>
          <p:cNvSpPr>
            <a:spLocks noGrp="1"/>
          </p:cNvSpPr>
          <p:nvPr>
            <p:ph type="body" idx="20"/>
          </p:nvPr>
        </p:nvSpPr>
        <p:spPr>
          <a:xfrm>
            <a:off x="9033080" y="1920584"/>
            <a:ext cx="2551649" cy="823912"/>
          </a:xfrm>
          <a:prstGeom prst="rect">
            <a:avLst/>
          </a:prstGeom>
        </p:spPr>
        <p:txBody>
          <a:bodyPr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58BAE842-D8A2-3401-247D-FB6E822702B3}"/>
              </a:ext>
            </a:extLst>
          </p:cNvPr>
          <p:cNvSpPr>
            <a:spLocks noGrp="1"/>
          </p:cNvSpPr>
          <p:nvPr>
            <p:ph sz="half" idx="21"/>
          </p:nvPr>
        </p:nvSpPr>
        <p:spPr>
          <a:xfrm>
            <a:off x="9033080" y="2744495"/>
            <a:ext cx="2563430" cy="3123829"/>
          </a:xfrm>
          <a:prstGeom prst="rect">
            <a:avLst/>
          </a:prstGeo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09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D71AC-D0EB-5D4D-BD62-7284CE9010BB}"/>
              </a:ext>
            </a:extLst>
          </p:cNvPr>
          <p:cNvSpPr>
            <a:spLocks noGrp="1"/>
          </p:cNvSpPr>
          <p:nvPr>
            <p:ph type="title"/>
          </p:nvPr>
        </p:nvSpPr>
        <p:spPr>
          <a:xfrm>
            <a:off x="425885" y="1107436"/>
            <a:ext cx="11223320" cy="4658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E5203B43-22A4-49D5-FA54-0BA878271CF7}"/>
              </a:ext>
            </a:extLst>
          </p:cNvPr>
          <p:cNvSpPr>
            <a:spLocks noGrp="1"/>
          </p:cNvSpPr>
          <p:nvPr>
            <p:ph type="body" idx="1"/>
          </p:nvPr>
        </p:nvSpPr>
        <p:spPr>
          <a:xfrm>
            <a:off x="425885" y="1717965"/>
            <a:ext cx="11223320" cy="4366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1CCA8477-4224-94F1-F370-BF05D199FA95}"/>
              </a:ext>
            </a:extLst>
          </p:cNvPr>
          <p:cNvPicPr>
            <a:picLocks noChangeAspect="1"/>
          </p:cNvPicPr>
          <p:nvPr userDrawn="1"/>
        </p:nvPicPr>
        <p:blipFill rotWithShape="1">
          <a:blip r:embed="rId16"/>
          <a:srcRect t="44031" b="37506"/>
          <a:stretch/>
        </p:blipFill>
        <p:spPr>
          <a:xfrm>
            <a:off x="5661501" y="-2661"/>
            <a:ext cx="6530499" cy="812122"/>
          </a:xfrm>
          <a:prstGeom prst="round2SameRect">
            <a:avLst>
              <a:gd name="adj1" fmla="val 0"/>
              <a:gd name="adj2" fmla="val 0"/>
            </a:avLst>
          </a:prstGeom>
        </p:spPr>
      </p:pic>
      <p:sp>
        <p:nvSpPr>
          <p:cNvPr id="16" name="Rectangle 15">
            <a:extLst>
              <a:ext uri="{FF2B5EF4-FFF2-40B4-BE49-F238E27FC236}">
                <a16:creationId xmlns:a16="http://schemas.microsoft.com/office/drawing/2014/main" id="{5743C361-A085-BE5E-4DD8-786A36BDBC02}"/>
              </a:ext>
            </a:extLst>
          </p:cNvPr>
          <p:cNvSpPr/>
          <p:nvPr userDrawn="1"/>
        </p:nvSpPr>
        <p:spPr>
          <a:xfrm rot="10800000">
            <a:off x="-1" y="-2664"/>
            <a:ext cx="9545053" cy="812123"/>
          </a:xfrm>
          <a:prstGeom prst="rect">
            <a:avLst/>
          </a:prstGeom>
          <a:gradFill>
            <a:gsLst>
              <a:gs pos="0">
                <a:schemeClr val="accent2">
                  <a:alpha val="0"/>
                </a:schemeClr>
              </a:gs>
              <a:gs pos="34000">
                <a:schemeClr val="accent2"/>
              </a:gs>
              <a:gs pos="55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
            <a:extLst>
              <a:ext uri="{FF2B5EF4-FFF2-40B4-BE49-F238E27FC236}">
                <a16:creationId xmlns:a16="http://schemas.microsoft.com/office/drawing/2014/main" id="{462A1ADB-9B5F-CBC7-1106-CFA76DBA3E89}"/>
              </a:ext>
            </a:extLst>
          </p:cNvPr>
          <p:cNvSpPr txBox="1"/>
          <p:nvPr userDrawn="1"/>
        </p:nvSpPr>
        <p:spPr>
          <a:xfrm>
            <a:off x="3571444" y="6322058"/>
            <a:ext cx="4932202" cy="341632"/>
          </a:xfrm>
          <a:prstGeom prst="rect">
            <a:avLst/>
          </a:prstGeom>
          <a:noFill/>
        </p:spPr>
        <p:txBody>
          <a:bodyPr wrap="square" rtlCol="0">
            <a:sp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fontAlgn="base"/>
            <a:r>
              <a:rPr lang="en-US" sz="900" b="0" i="0" dirty="0">
                <a:solidFill>
                  <a:schemeClr val="tx2"/>
                </a:solidFill>
                <a:effectLst/>
                <a:latin typeface="Open Sans" panose="020B0606030504020204" pitchFamily="34" charset="0"/>
              </a:rPr>
              <a:t>Confidential. For Internal Training Purposes Only. </a:t>
            </a:r>
          </a:p>
          <a:p>
            <a:pPr algn="ctr" fontAlgn="base"/>
            <a:r>
              <a:rPr lang="en-US" sz="900" b="0" i="0" dirty="0">
                <a:solidFill>
                  <a:schemeClr val="tx2"/>
                </a:solidFill>
                <a:effectLst/>
                <a:latin typeface="Open Sans" panose="020B0606030504020204" pitchFamily="34" charset="0"/>
              </a:rPr>
              <a:t>© 2023 Ironshore.  IP001741  05/23</a:t>
            </a:r>
          </a:p>
        </p:txBody>
      </p:sp>
      <p:sp>
        <p:nvSpPr>
          <p:cNvPr id="19" name="TextBox 18">
            <a:extLst>
              <a:ext uri="{FF2B5EF4-FFF2-40B4-BE49-F238E27FC236}">
                <a16:creationId xmlns:a16="http://schemas.microsoft.com/office/drawing/2014/main" id="{C9B1B460-6F77-B521-98F9-339BF742D0EB}"/>
              </a:ext>
            </a:extLst>
          </p:cNvPr>
          <p:cNvSpPr txBox="1"/>
          <p:nvPr userDrawn="1"/>
        </p:nvSpPr>
        <p:spPr>
          <a:xfrm>
            <a:off x="11208854" y="6366579"/>
            <a:ext cx="456393" cy="170325"/>
          </a:xfrm>
          <a:prstGeom prst="rect">
            <a:avLst/>
          </a:prstGeom>
          <a:noFill/>
        </p:spPr>
        <p:txBody>
          <a:bodyPr wrap="square" lIns="91440" tIns="0" rIns="0" bIns="0" rtlCol="0">
            <a:spAutoFit/>
          </a:bodyPr>
          <a:lstStyle/>
          <a:p>
            <a:pPr algn="r"/>
            <a:fld id="{53318EF9-42A4-4379-9E67-53CACA8F70E6}" type="slidenum">
              <a:rPr lang="en-US" sz="1200" b="1" smtClean="0">
                <a:solidFill>
                  <a:schemeClr val="tx2"/>
                </a:solidFill>
                <a:latin typeface="+mn-lt"/>
              </a:rPr>
              <a:pPr algn="r"/>
              <a:t>‹#›</a:t>
            </a:fld>
            <a:endParaRPr lang="en-US" sz="1200" b="1" dirty="0">
              <a:solidFill>
                <a:schemeClr val="tx2"/>
              </a:solidFill>
              <a:latin typeface="+mn-lt"/>
            </a:endParaRPr>
          </a:p>
        </p:txBody>
      </p:sp>
      <p:pic>
        <p:nvPicPr>
          <p:cNvPr id="21" name="Picture 20">
            <a:extLst>
              <a:ext uri="{FF2B5EF4-FFF2-40B4-BE49-F238E27FC236}">
                <a16:creationId xmlns:a16="http://schemas.microsoft.com/office/drawing/2014/main" id="{C007A6DA-D7AA-994F-DE19-EBD9496ECC68}"/>
              </a:ext>
            </a:extLst>
          </p:cNvPr>
          <p:cNvPicPr>
            <a:picLocks noChangeAspect="1"/>
          </p:cNvPicPr>
          <p:nvPr userDrawn="1"/>
        </p:nvPicPr>
        <p:blipFill>
          <a:blip r:embed="rId17"/>
          <a:stretch>
            <a:fillRect/>
          </a:stretch>
        </p:blipFill>
        <p:spPr>
          <a:xfrm>
            <a:off x="450438" y="6187713"/>
            <a:ext cx="1155638" cy="561071"/>
          </a:xfrm>
          <a:prstGeom prst="rect">
            <a:avLst/>
          </a:prstGeom>
        </p:spPr>
      </p:pic>
      <p:cxnSp>
        <p:nvCxnSpPr>
          <p:cNvPr id="22" name="Straight Connector 21">
            <a:extLst>
              <a:ext uri="{FF2B5EF4-FFF2-40B4-BE49-F238E27FC236}">
                <a16:creationId xmlns:a16="http://schemas.microsoft.com/office/drawing/2014/main" id="{4FB7B9E8-2216-C858-0DCD-CB38F9406DEF}"/>
              </a:ext>
            </a:extLst>
          </p:cNvPr>
          <p:cNvCxnSpPr>
            <a:cxnSpLocks/>
          </p:cNvCxnSpPr>
          <p:nvPr userDrawn="1"/>
        </p:nvCxnSpPr>
        <p:spPr>
          <a:xfrm>
            <a:off x="417092" y="6136108"/>
            <a:ext cx="11248155" cy="0"/>
          </a:xfrm>
          <a:prstGeom prst="line">
            <a:avLst/>
          </a:prstGeom>
          <a:ln w="31750"/>
        </p:spPr>
        <p:style>
          <a:lnRef idx="1">
            <a:schemeClr val="accent2"/>
          </a:lnRef>
          <a:fillRef idx="0">
            <a:schemeClr val="accent2"/>
          </a:fillRef>
          <a:effectRef idx="0">
            <a:schemeClr val="accent2"/>
          </a:effectRef>
          <a:fontRef idx="minor">
            <a:schemeClr val="tx1"/>
          </a:fontRef>
        </p:style>
      </p:cxnSp>
    </p:spTree>
    <p:custDataLst>
      <p:tags r:id="rId15"/>
    </p:custDataLst>
    <p:extLst>
      <p:ext uri="{BB962C8B-B14F-4D97-AF65-F5344CB8AC3E}">
        <p14:creationId xmlns:p14="http://schemas.microsoft.com/office/powerpoint/2010/main" val="1209381101"/>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68" r:id="rId4"/>
    <p:sldLayoutId id="2147483650" r:id="rId5"/>
    <p:sldLayoutId id="2147483652" r:id="rId6"/>
    <p:sldLayoutId id="2147483653" r:id="rId7"/>
    <p:sldLayoutId id="2147483665" r:id="rId8"/>
    <p:sldLayoutId id="2147483666" r:id="rId9"/>
    <p:sldLayoutId id="2147483667" r:id="rId10"/>
    <p:sldLayoutId id="2147483654"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0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600"/>
        </a:spcBef>
        <a:buClr>
          <a:schemeClr val="accent1"/>
        </a:buClr>
        <a:buFont typeface="Arial" panose="020B0604020202020204" pitchFamily="34" charset="0"/>
        <a:buChar char="•"/>
        <a:defRPr sz="22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600"/>
        </a:spcBef>
        <a:buClr>
          <a:schemeClr val="accent1"/>
        </a:buClr>
        <a:buFont typeface="Arial" panose="020B0604020202020204" pitchFamily="34" charset="0"/>
        <a:buChar char="•"/>
        <a:defRPr sz="20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notesSlide" Target="../notesSlides/notesSlide10.xml"/><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sv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DE5F-D8FE-BF85-32CE-7642B9E9EB99}"/>
              </a:ext>
            </a:extLst>
          </p:cNvPr>
          <p:cNvSpPr>
            <a:spLocks noGrp="1"/>
          </p:cNvSpPr>
          <p:nvPr>
            <p:ph type="ctrTitle" idx="4294967295"/>
          </p:nvPr>
        </p:nvSpPr>
        <p:spPr>
          <a:xfrm>
            <a:off x="717672" y="5202236"/>
            <a:ext cx="6541771" cy="1655763"/>
          </a:xfrm>
        </p:spPr>
        <p:txBody>
          <a:bodyPr/>
          <a:lstStyle/>
          <a:p>
            <a:r>
              <a:rPr lang="en-US" sz="4400" dirty="0">
                <a:solidFill>
                  <a:schemeClr val="bg1"/>
                </a:solidFill>
              </a:rPr>
              <a:t>Objection Handling Workshop</a:t>
            </a:r>
          </a:p>
        </p:txBody>
      </p:sp>
      <p:sp>
        <p:nvSpPr>
          <p:cNvPr id="3" name="Subtitle 2">
            <a:extLst>
              <a:ext uri="{FF2B5EF4-FFF2-40B4-BE49-F238E27FC236}">
                <a16:creationId xmlns:a16="http://schemas.microsoft.com/office/drawing/2014/main" id="{5E31BFCA-9802-E18E-3F22-D4F3F10D3503}"/>
              </a:ext>
            </a:extLst>
          </p:cNvPr>
          <p:cNvSpPr>
            <a:spLocks noGrp="1"/>
          </p:cNvSpPr>
          <p:nvPr>
            <p:ph type="subTitle" idx="4294967295"/>
          </p:nvPr>
        </p:nvSpPr>
        <p:spPr>
          <a:xfrm>
            <a:off x="7460166" y="5202236"/>
            <a:ext cx="4731834" cy="1655763"/>
          </a:xfrm>
        </p:spPr>
        <p:txBody>
          <a:bodyPr anchor="ctr"/>
          <a:lstStyle/>
          <a:p>
            <a:pPr marL="0" indent="0">
              <a:buNone/>
            </a:pPr>
            <a:r>
              <a:rPr lang="en-US" dirty="0">
                <a:solidFill>
                  <a:schemeClr val="bg1"/>
                </a:solidFill>
              </a:rPr>
              <a:t>New Hire Training</a:t>
            </a:r>
          </a:p>
        </p:txBody>
      </p:sp>
    </p:spTree>
    <p:custDataLst>
      <p:tags r:id="rId1"/>
    </p:custDataLst>
    <p:extLst>
      <p:ext uri="{BB962C8B-B14F-4D97-AF65-F5344CB8AC3E}">
        <p14:creationId xmlns:p14="http://schemas.microsoft.com/office/powerpoint/2010/main" val="113694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9FFC975-B45A-2109-134F-57BC06F83D29}"/>
              </a:ext>
            </a:extLst>
          </p:cNvPr>
          <p:cNvSpPr/>
          <p:nvPr/>
        </p:nvSpPr>
        <p:spPr>
          <a:xfrm>
            <a:off x="348782" y="2200511"/>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69B47C20-D3F9-9060-1B6A-7BB2BEBA7BE0}"/>
              </a:ext>
            </a:extLst>
          </p:cNvPr>
          <p:cNvSpPr/>
          <p:nvPr/>
        </p:nvSpPr>
        <p:spPr>
          <a:xfrm>
            <a:off x="4203152" y="2200511"/>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BDFDB25C-10F5-361C-BA46-821345E759A0}"/>
              </a:ext>
            </a:extLst>
          </p:cNvPr>
          <p:cNvSpPr/>
          <p:nvPr/>
        </p:nvSpPr>
        <p:spPr>
          <a:xfrm>
            <a:off x="8057522" y="2165245"/>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D8FFD5F8-10F9-D999-B686-2AAD4807CF00}"/>
              </a:ext>
            </a:extLst>
          </p:cNvPr>
          <p:cNvSpPr/>
          <p:nvPr/>
        </p:nvSpPr>
        <p:spPr>
          <a:xfrm>
            <a:off x="348782" y="4168208"/>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EA602D46-122B-1E52-69B5-9E47C749988C}"/>
              </a:ext>
            </a:extLst>
          </p:cNvPr>
          <p:cNvSpPr/>
          <p:nvPr/>
        </p:nvSpPr>
        <p:spPr>
          <a:xfrm>
            <a:off x="4203152" y="4168208"/>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1392072-685D-DAD8-4C95-59009CCFDC05}"/>
              </a:ext>
            </a:extLst>
          </p:cNvPr>
          <p:cNvSpPr/>
          <p:nvPr/>
        </p:nvSpPr>
        <p:spPr>
          <a:xfrm>
            <a:off x="8057522" y="4168208"/>
            <a:ext cx="3713928" cy="1759798"/>
          </a:xfrm>
          <a:prstGeom prst="roundRect">
            <a:avLst>
              <a:gd name="adj" fmla="val 7505"/>
            </a:avLst>
          </a:prstGeom>
          <a:solidFill>
            <a:srgbClr val="F8F8F8"/>
          </a:solidFill>
          <a:ln>
            <a:solidFill>
              <a:srgbClr val="F8F8F8"/>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3">
            <a:extLst>
              <a:ext uri="{FF2B5EF4-FFF2-40B4-BE49-F238E27FC236}">
                <a16:creationId xmlns:a16="http://schemas.microsoft.com/office/drawing/2014/main" id="{1136109C-DA6C-F897-3EDE-F00EB8ADF9B3}"/>
              </a:ext>
            </a:extLst>
          </p:cNvPr>
          <p:cNvGraphicFramePr>
            <a:graphicFrameLocks noGrp="1"/>
          </p:cNvGraphicFramePr>
          <p:nvPr>
            <p:extLst>
              <p:ext uri="{D42A27DB-BD31-4B8C-83A1-F6EECF244321}">
                <p14:modId xmlns:p14="http://schemas.microsoft.com/office/powerpoint/2010/main" val="2909149166"/>
              </p:ext>
            </p:extLst>
          </p:nvPr>
        </p:nvGraphicFramePr>
        <p:xfrm>
          <a:off x="314673" y="1770231"/>
          <a:ext cx="11451442" cy="4109707"/>
        </p:xfrm>
        <a:graphic>
          <a:graphicData uri="http://schemas.openxmlformats.org/drawingml/2006/table">
            <a:tbl>
              <a:tblPr firstRow="1" bandRow="1">
                <a:tableStyleId>{5C22544A-7EE6-4342-B048-85BDC9FD1C3A}</a:tableStyleId>
              </a:tblPr>
              <a:tblGrid>
                <a:gridCol w="3817489">
                  <a:extLst>
                    <a:ext uri="{9D8B030D-6E8A-4147-A177-3AD203B41FA5}">
                      <a16:colId xmlns:a16="http://schemas.microsoft.com/office/drawing/2014/main" val="3239196122"/>
                    </a:ext>
                  </a:extLst>
                </a:gridCol>
                <a:gridCol w="3854370">
                  <a:extLst>
                    <a:ext uri="{9D8B030D-6E8A-4147-A177-3AD203B41FA5}">
                      <a16:colId xmlns:a16="http://schemas.microsoft.com/office/drawing/2014/main" val="2758796695"/>
                    </a:ext>
                  </a:extLst>
                </a:gridCol>
                <a:gridCol w="3779583">
                  <a:extLst>
                    <a:ext uri="{9D8B030D-6E8A-4147-A177-3AD203B41FA5}">
                      <a16:colId xmlns:a16="http://schemas.microsoft.com/office/drawing/2014/main" val="2702698926"/>
                    </a:ext>
                  </a:extLst>
                </a:gridCol>
              </a:tblGrid>
              <a:tr h="2169674">
                <a:tc>
                  <a:txBody>
                    <a:bodyPr/>
                    <a:lstStyle/>
                    <a:p>
                      <a:pPr algn="ctr"/>
                      <a:r>
                        <a:rPr lang="en-US" sz="1600" b="1" dirty="0">
                          <a:solidFill>
                            <a:schemeClr val="accent1"/>
                          </a:solidFill>
                        </a:rPr>
                        <a:t>True </a:t>
                      </a:r>
                    </a:p>
                    <a:p>
                      <a:pPr algn="ctr"/>
                      <a:r>
                        <a:rPr lang="en-US" sz="1600" b="1" dirty="0">
                          <a:solidFill>
                            <a:schemeClr val="accent1"/>
                          </a:solidFill>
                        </a:rPr>
                        <a:t>objection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solidFill>
                        </a:rPr>
                        <a:t>Curiosity </a:t>
                      </a:r>
                    </a:p>
                    <a:p>
                      <a:pPr algn="ctr"/>
                      <a:r>
                        <a:rPr lang="en-US" sz="1600" b="1" dirty="0">
                          <a:solidFill>
                            <a:schemeClr val="accent1"/>
                          </a:solidFill>
                        </a:rPr>
                        <a:t>(genuine interest)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solidFill>
                        </a:rPr>
                        <a:t>Personal </a:t>
                      </a:r>
                    </a:p>
                    <a:p>
                      <a:pPr algn="ctr"/>
                      <a:r>
                        <a:rPr lang="en-US" sz="1600" b="1" dirty="0">
                          <a:solidFill>
                            <a:schemeClr val="accent1"/>
                          </a:solidFill>
                        </a:rPr>
                        <a:t>experience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018773"/>
                  </a:ext>
                </a:extLst>
              </a:tr>
              <a:tr h="1940033">
                <a:tc>
                  <a:txBody>
                    <a:bodyPr/>
                    <a:lstStyle/>
                    <a:p>
                      <a:pPr algn="ctr"/>
                      <a:endParaRPr lang="en-US" sz="1600" b="1" dirty="0">
                        <a:solidFill>
                          <a:schemeClr val="accent1"/>
                        </a:solidFill>
                      </a:endParaRPr>
                    </a:p>
                    <a:p>
                      <a:pPr algn="ctr"/>
                      <a:endParaRPr lang="en-US" sz="1600" b="1" dirty="0">
                        <a:solidFill>
                          <a:schemeClr val="accent1"/>
                        </a:solidFill>
                      </a:endParaRPr>
                    </a:p>
                    <a:p>
                      <a:pPr algn="ctr"/>
                      <a:endParaRPr lang="en-US" sz="1600" b="1" dirty="0">
                        <a:solidFill>
                          <a:schemeClr val="accent1"/>
                        </a:solidFill>
                      </a:endParaRPr>
                    </a:p>
                    <a:p>
                      <a:pPr algn="ctr"/>
                      <a:r>
                        <a:rPr lang="en-US" sz="1600" b="1" dirty="0">
                          <a:solidFill>
                            <a:schemeClr val="accent1"/>
                          </a:solidFill>
                        </a:rPr>
                        <a:t>Misconception about </a:t>
                      </a:r>
                    </a:p>
                    <a:p>
                      <a:pPr algn="ctr"/>
                      <a:r>
                        <a:rPr lang="en-US" sz="1600" b="1" dirty="0">
                          <a:solidFill>
                            <a:schemeClr val="accent1"/>
                          </a:solidFill>
                        </a:rPr>
                        <a:t>the product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solidFill>
                        </a:rPr>
                        <a:t>Loyalty and emotional connection to another product/company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accent1"/>
                        </a:solidFill>
                      </a:endParaRPr>
                    </a:p>
                    <a:p>
                      <a:pPr algn="ctr"/>
                      <a:endParaRPr lang="en-US" sz="1600" b="1" dirty="0">
                        <a:solidFill>
                          <a:schemeClr val="accent1"/>
                        </a:solidFill>
                      </a:endParaRPr>
                    </a:p>
                    <a:p>
                      <a:pPr algn="ctr"/>
                      <a:r>
                        <a:rPr lang="en-US" sz="1600" b="1" dirty="0">
                          <a:solidFill>
                            <a:schemeClr val="accent1"/>
                          </a:solidFill>
                        </a:rPr>
                        <a:t>Sense of </a:t>
                      </a:r>
                    </a:p>
                    <a:p>
                      <a:pPr algn="ctr"/>
                      <a:r>
                        <a:rPr lang="en-US" sz="1600" b="1" dirty="0">
                          <a:solidFill>
                            <a:schemeClr val="accent1"/>
                          </a:solidFill>
                        </a:rPr>
                        <a:t>responsibility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19219"/>
                  </a:ext>
                </a:extLst>
              </a:tr>
            </a:tbl>
          </a:graphicData>
        </a:graphic>
      </p:graphicFrame>
      <p:sp>
        <p:nvSpPr>
          <p:cNvPr id="3" name="Title 2">
            <a:extLst>
              <a:ext uri="{FF2B5EF4-FFF2-40B4-BE49-F238E27FC236}">
                <a16:creationId xmlns:a16="http://schemas.microsoft.com/office/drawing/2014/main" id="{EC635E94-E659-26C8-4350-45CCC589F35B}"/>
              </a:ext>
            </a:extLst>
          </p:cNvPr>
          <p:cNvSpPr>
            <a:spLocks noGrp="1"/>
          </p:cNvSpPr>
          <p:nvPr>
            <p:ph type="title"/>
          </p:nvPr>
        </p:nvSpPr>
        <p:spPr>
          <a:xfrm>
            <a:off x="425885" y="1249241"/>
            <a:ext cx="11223320" cy="702320"/>
          </a:xfrm>
        </p:spPr>
        <p:txBody>
          <a:bodyPr/>
          <a:lstStyle/>
          <a:p>
            <a:r>
              <a:rPr lang="en-US" dirty="0"/>
              <a:t>Why do customers ask questions </a:t>
            </a:r>
            <a:br>
              <a:rPr lang="en-US" dirty="0"/>
            </a:br>
            <a:r>
              <a:rPr lang="en-US" dirty="0"/>
              <a:t>or show concerns?</a:t>
            </a:r>
          </a:p>
        </p:txBody>
      </p:sp>
      <p:pic>
        <p:nvPicPr>
          <p:cNvPr id="5" name="Graphic 4" descr="No sign with solid fill">
            <a:extLst>
              <a:ext uri="{FF2B5EF4-FFF2-40B4-BE49-F238E27FC236}">
                <a16:creationId xmlns:a16="http://schemas.microsoft.com/office/drawing/2014/main" id="{4AE6EB3E-C954-A31D-7C55-BB56C68066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020" y="2308875"/>
            <a:ext cx="914400" cy="914400"/>
          </a:xfrm>
          <a:prstGeom prst="rect">
            <a:avLst/>
          </a:prstGeom>
        </p:spPr>
      </p:pic>
      <p:pic>
        <p:nvPicPr>
          <p:cNvPr id="35" name="Graphic 34" descr="User with solid fill">
            <a:extLst>
              <a:ext uri="{FF2B5EF4-FFF2-40B4-BE49-F238E27FC236}">
                <a16:creationId xmlns:a16="http://schemas.microsoft.com/office/drawing/2014/main" id="{29AF1E35-F67C-7F14-1F3B-C15B0CB85F8A}"/>
              </a:ext>
            </a:extLst>
          </p:cNvPr>
          <p:cNvPicPr>
            <a:picLocks noChangeAspect="1"/>
          </p:cNvPicPr>
          <p:nvPr/>
        </p:nvPicPr>
        <p:blipFill>
          <a:blip r:embed="rId6">
            <a:extLst>
              <a:ext uri="{96DAC541-7B7A-43D3-8B79-37D633B846F1}">
                <asvg:svgBlip xmlns:asvg="http://schemas.microsoft.com/office/drawing/2016/SVG/main" r:embed="rId7"/>
              </a:ext>
            </a:extLst>
          </a:blip>
          <a:srcRect l="9384" t="5785" r="11876" b="15475"/>
          <a:stretch>
            <a:fillRect/>
          </a:stretch>
        </p:blipFill>
        <p:spPr>
          <a:xfrm>
            <a:off x="9359717" y="2366588"/>
            <a:ext cx="952716" cy="952716"/>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p:spPr>
      </p:pic>
      <p:pic>
        <p:nvPicPr>
          <p:cNvPr id="16" name="Graphic 15" descr="Thought bubble with solid fill">
            <a:extLst>
              <a:ext uri="{FF2B5EF4-FFF2-40B4-BE49-F238E27FC236}">
                <a16:creationId xmlns:a16="http://schemas.microsoft.com/office/drawing/2014/main" id="{BB0C29F5-0FFB-2F78-DEFF-8DE932E6A2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1216" y="4366952"/>
            <a:ext cx="819055" cy="819055"/>
          </a:xfrm>
          <a:prstGeom prst="rect">
            <a:avLst/>
          </a:prstGeom>
        </p:spPr>
      </p:pic>
      <p:sp>
        <p:nvSpPr>
          <p:cNvPr id="17" name="Isosceles Triangle 16">
            <a:extLst>
              <a:ext uri="{FF2B5EF4-FFF2-40B4-BE49-F238E27FC236}">
                <a16:creationId xmlns:a16="http://schemas.microsoft.com/office/drawing/2014/main" id="{7B075769-BF42-57AC-64FB-E66EC3C2CAB1}"/>
              </a:ext>
            </a:extLst>
          </p:cNvPr>
          <p:cNvSpPr/>
          <p:nvPr/>
        </p:nvSpPr>
        <p:spPr>
          <a:xfrm>
            <a:off x="1770730" y="4566840"/>
            <a:ext cx="182880" cy="18288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Thought bubble with solid fill">
            <a:extLst>
              <a:ext uri="{FF2B5EF4-FFF2-40B4-BE49-F238E27FC236}">
                <a16:creationId xmlns:a16="http://schemas.microsoft.com/office/drawing/2014/main" id="{6CD1C521-617D-D687-5169-A6BF5F0FFE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194101" y="4366951"/>
            <a:ext cx="819054" cy="819055"/>
          </a:xfrm>
          <a:prstGeom prst="rect">
            <a:avLst/>
          </a:prstGeom>
        </p:spPr>
      </p:pic>
      <p:sp>
        <p:nvSpPr>
          <p:cNvPr id="20" name="Oval 19">
            <a:extLst>
              <a:ext uri="{FF2B5EF4-FFF2-40B4-BE49-F238E27FC236}">
                <a16:creationId xmlns:a16="http://schemas.microsoft.com/office/drawing/2014/main" id="{534467CA-138F-F7D3-28A6-B0B0AC09EB38}"/>
              </a:ext>
            </a:extLst>
          </p:cNvPr>
          <p:cNvSpPr/>
          <p:nvPr/>
        </p:nvSpPr>
        <p:spPr>
          <a:xfrm>
            <a:off x="2480704" y="4585890"/>
            <a:ext cx="274320" cy="1828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Badge Heart with solid fill">
            <a:extLst>
              <a:ext uri="{FF2B5EF4-FFF2-40B4-BE49-F238E27FC236}">
                <a16:creationId xmlns:a16="http://schemas.microsoft.com/office/drawing/2014/main" id="{E34CD9CC-0390-8CEA-9A5B-EBDD0D8D18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73307" y="4203432"/>
            <a:ext cx="914400" cy="914400"/>
          </a:xfrm>
          <a:prstGeom prst="rect">
            <a:avLst/>
          </a:prstGeom>
        </p:spPr>
      </p:pic>
      <p:sp>
        <p:nvSpPr>
          <p:cNvPr id="24" name="Donut 1709">
            <a:extLst>
              <a:ext uri="{FF2B5EF4-FFF2-40B4-BE49-F238E27FC236}">
                <a16:creationId xmlns:a16="http://schemas.microsoft.com/office/drawing/2014/main" id="{EA61DF50-D92A-36B8-1949-826C2B26C09F}"/>
              </a:ext>
            </a:extLst>
          </p:cNvPr>
          <p:cNvSpPr/>
          <p:nvPr/>
        </p:nvSpPr>
        <p:spPr>
          <a:xfrm>
            <a:off x="9493219" y="4374055"/>
            <a:ext cx="731520" cy="731521"/>
          </a:xfrm>
          <a:prstGeom prst="donut">
            <a:avLst>
              <a:gd name="adj" fmla="val 10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Freeform 46">
            <a:extLst>
              <a:ext uri="{FF2B5EF4-FFF2-40B4-BE49-F238E27FC236}">
                <a16:creationId xmlns:a16="http://schemas.microsoft.com/office/drawing/2014/main" id="{EC0FC866-9F3F-1353-60F4-0891979FFA35}"/>
              </a:ext>
            </a:extLst>
          </p:cNvPr>
          <p:cNvSpPr/>
          <p:nvPr/>
        </p:nvSpPr>
        <p:spPr>
          <a:xfrm rot="2156714">
            <a:off x="9639886" y="4335622"/>
            <a:ext cx="429108" cy="652873"/>
          </a:xfrm>
          <a:custGeom>
            <a:avLst/>
            <a:gdLst>
              <a:gd name="connsiteX0" fmla="*/ 316324 w 429108"/>
              <a:gd name="connsiteY0" fmla="*/ 0 h 652873"/>
              <a:gd name="connsiteX1" fmla="*/ 429108 w 429108"/>
              <a:gd name="connsiteY1" fmla="*/ 0 h 652873"/>
              <a:gd name="connsiteX2" fmla="*/ 429108 w 429108"/>
              <a:gd name="connsiteY2" fmla="*/ 652873 h 652873"/>
              <a:gd name="connsiteX3" fmla="*/ 407980 w 429108"/>
              <a:gd name="connsiteY3" fmla="*/ 642490 h 652873"/>
              <a:gd name="connsiteX4" fmla="*/ 411465 w 429108"/>
              <a:gd name="connsiteY4" fmla="*/ 647296 h 652873"/>
              <a:gd name="connsiteX5" fmla="*/ 0 w 429108"/>
              <a:gd name="connsiteY5" fmla="*/ 559329 h 652873"/>
              <a:gd name="connsiteX6" fmla="*/ 111362 w 429108"/>
              <a:gd name="connsiteY6" fmla="*/ 478582 h 652873"/>
              <a:gd name="connsiteX7" fmla="*/ 320752 w 429108"/>
              <a:gd name="connsiteY7" fmla="*/ 523349 h 6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08" h="652873">
                <a:moveTo>
                  <a:pt x="316324" y="0"/>
                </a:moveTo>
                <a:lnTo>
                  <a:pt x="429108" y="0"/>
                </a:lnTo>
                <a:lnTo>
                  <a:pt x="429108" y="652873"/>
                </a:lnTo>
                <a:lnTo>
                  <a:pt x="407980" y="642490"/>
                </a:lnTo>
                <a:lnTo>
                  <a:pt x="411465" y="647296"/>
                </a:lnTo>
                <a:lnTo>
                  <a:pt x="0" y="559329"/>
                </a:lnTo>
                <a:lnTo>
                  <a:pt x="111362" y="478582"/>
                </a:lnTo>
                <a:lnTo>
                  <a:pt x="320752" y="523349"/>
                </a:ln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33AC0EDA-509F-B475-2621-C323271BB8C2}"/>
              </a:ext>
            </a:extLst>
          </p:cNvPr>
          <p:cNvSpPr txBox="1"/>
          <p:nvPr/>
        </p:nvSpPr>
        <p:spPr>
          <a:xfrm>
            <a:off x="6381474" y="2370996"/>
            <a:ext cx="595872" cy="520990"/>
          </a:xfrm>
          <a:prstGeom prst="rect">
            <a:avLst/>
          </a:prstGeom>
          <a:noFill/>
        </p:spPr>
        <p:txBody>
          <a:bodyPr wrap="square" rtlCol="0">
            <a:noAutofit/>
          </a:bodyPr>
          <a:lstStyle/>
          <a:p>
            <a:pPr algn="l"/>
            <a:r>
              <a:rPr lang="en-US" sz="48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44" name="TextBox 43">
            <a:extLst>
              <a:ext uri="{FF2B5EF4-FFF2-40B4-BE49-F238E27FC236}">
                <a16:creationId xmlns:a16="http://schemas.microsoft.com/office/drawing/2014/main" id="{41593A5A-A937-EED9-25DF-7FD5D2577114}"/>
              </a:ext>
            </a:extLst>
          </p:cNvPr>
          <p:cNvSpPr txBox="1"/>
          <p:nvPr/>
        </p:nvSpPr>
        <p:spPr>
          <a:xfrm>
            <a:off x="5906446" y="2300935"/>
            <a:ext cx="595872" cy="520990"/>
          </a:xfrm>
          <a:prstGeom prst="rect">
            <a:avLst/>
          </a:prstGeom>
          <a:noFill/>
        </p:spPr>
        <p:txBody>
          <a:bodyPr wrap="square" rtlCol="0">
            <a:noAutofit/>
          </a:bodyPr>
          <a:lstStyle/>
          <a:p>
            <a:pPr algn="l"/>
            <a:r>
              <a:rPr lang="en-US" sz="32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38" name="TextBox 37">
            <a:extLst>
              <a:ext uri="{FF2B5EF4-FFF2-40B4-BE49-F238E27FC236}">
                <a16:creationId xmlns:a16="http://schemas.microsoft.com/office/drawing/2014/main" id="{5AEE458B-5A2A-ABE7-1575-B7F8FB376515}"/>
              </a:ext>
            </a:extLst>
          </p:cNvPr>
          <p:cNvSpPr txBox="1"/>
          <p:nvPr/>
        </p:nvSpPr>
        <p:spPr>
          <a:xfrm>
            <a:off x="5909823" y="2464095"/>
            <a:ext cx="595872" cy="520990"/>
          </a:xfrm>
          <a:prstGeom prst="rect">
            <a:avLst/>
          </a:prstGeom>
          <a:noFill/>
        </p:spPr>
        <p:txBody>
          <a:bodyPr wrap="square" rtlCol="0">
            <a:noAutofit/>
          </a:bodyPr>
          <a:lstStyle/>
          <a:p>
            <a:pPr algn="l"/>
            <a:r>
              <a:rPr lang="en-US" sz="60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39" name="TextBox 38">
            <a:extLst>
              <a:ext uri="{FF2B5EF4-FFF2-40B4-BE49-F238E27FC236}">
                <a16:creationId xmlns:a16="http://schemas.microsoft.com/office/drawing/2014/main" id="{46F57490-7F29-4757-AA88-B18289AE9798}"/>
              </a:ext>
            </a:extLst>
          </p:cNvPr>
          <p:cNvSpPr txBox="1"/>
          <p:nvPr/>
        </p:nvSpPr>
        <p:spPr>
          <a:xfrm>
            <a:off x="6334489" y="2252837"/>
            <a:ext cx="595872" cy="520990"/>
          </a:xfrm>
          <a:prstGeom prst="rect">
            <a:avLst/>
          </a:prstGeom>
          <a:noFill/>
        </p:spPr>
        <p:txBody>
          <a:bodyPr wrap="square" rtlCol="0">
            <a:noAutofit/>
          </a:bodyPr>
          <a:lstStyle/>
          <a:p>
            <a:pPr algn="l"/>
            <a:r>
              <a:rPr lang="en-US" sz="42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40" name="TextBox 39">
            <a:extLst>
              <a:ext uri="{FF2B5EF4-FFF2-40B4-BE49-F238E27FC236}">
                <a16:creationId xmlns:a16="http://schemas.microsoft.com/office/drawing/2014/main" id="{B57EE755-18C5-58C2-0B38-6DF0D13AF09F}"/>
              </a:ext>
            </a:extLst>
          </p:cNvPr>
          <p:cNvSpPr txBox="1"/>
          <p:nvPr/>
        </p:nvSpPr>
        <p:spPr>
          <a:xfrm>
            <a:off x="5458483" y="2176146"/>
            <a:ext cx="595872" cy="520990"/>
          </a:xfrm>
          <a:prstGeom prst="rect">
            <a:avLst/>
          </a:prstGeom>
          <a:noFill/>
        </p:spPr>
        <p:txBody>
          <a:bodyPr wrap="square" rtlCol="0">
            <a:noAutofit/>
          </a:bodyPr>
          <a:lstStyle/>
          <a:p>
            <a:pPr algn="l"/>
            <a:r>
              <a:rPr lang="en-US" sz="48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41" name="TextBox 40">
            <a:extLst>
              <a:ext uri="{FF2B5EF4-FFF2-40B4-BE49-F238E27FC236}">
                <a16:creationId xmlns:a16="http://schemas.microsoft.com/office/drawing/2014/main" id="{97F48699-253A-904D-2519-BE87B8A0D658}"/>
              </a:ext>
            </a:extLst>
          </p:cNvPr>
          <p:cNvSpPr txBox="1"/>
          <p:nvPr/>
        </p:nvSpPr>
        <p:spPr>
          <a:xfrm>
            <a:off x="5605876" y="2773827"/>
            <a:ext cx="595872" cy="520990"/>
          </a:xfrm>
          <a:prstGeom prst="rect">
            <a:avLst/>
          </a:prstGeom>
          <a:noFill/>
        </p:spPr>
        <p:txBody>
          <a:bodyPr wrap="square" rtlCol="0">
            <a:noAutofit/>
          </a:bodyPr>
          <a:lstStyle/>
          <a:p>
            <a:pPr algn="l"/>
            <a:r>
              <a:rPr lang="en-US" sz="32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
        <p:nvSpPr>
          <p:cNvPr id="43" name="TextBox 42">
            <a:extLst>
              <a:ext uri="{FF2B5EF4-FFF2-40B4-BE49-F238E27FC236}">
                <a16:creationId xmlns:a16="http://schemas.microsoft.com/office/drawing/2014/main" id="{3AF97C3B-7ECD-EB77-0CA9-D18B4F56047B}"/>
              </a:ext>
            </a:extLst>
          </p:cNvPr>
          <p:cNvSpPr txBox="1"/>
          <p:nvPr/>
        </p:nvSpPr>
        <p:spPr>
          <a:xfrm>
            <a:off x="5339752" y="2509893"/>
            <a:ext cx="595872" cy="520990"/>
          </a:xfrm>
          <a:prstGeom prst="rect">
            <a:avLst/>
          </a:prstGeom>
          <a:noFill/>
        </p:spPr>
        <p:txBody>
          <a:bodyPr wrap="square" rtlCol="0">
            <a:noAutofit/>
          </a:bodyPr>
          <a:lstStyle/>
          <a:p>
            <a:pPr algn="l"/>
            <a:r>
              <a:rPr lang="en-US" sz="42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pic>
        <p:nvPicPr>
          <p:cNvPr id="46" name="Graphic 45" descr="Heart">
            <a:extLst>
              <a:ext uri="{FF2B5EF4-FFF2-40B4-BE49-F238E27FC236}">
                <a16:creationId xmlns:a16="http://schemas.microsoft.com/office/drawing/2014/main" id="{F2597286-4F13-1871-7F4F-E8B8F32DE9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23244" y="4362480"/>
            <a:ext cx="658153" cy="658153"/>
          </a:xfrm>
          <a:prstGeom prst="rect">
            <a:avLst/>
          </a:prstGeom>
        </p:spPr>
      </p:pic>
      <p:sp>
        <p:nvSpPr>
          <p:cNvPr id="48" name="TextBox 47">
            <a:extLst>
              <a:ext uri="{FF2B5EF4-FFF2-40B4-BE49-F238E27FC236}">
                <a16:creationId xmlns:a16="http://schemas.microsoft.com/office/drawing/2014/main" id="{5AF43BA8-5475-6004-1368-2BA963D3505E}"/>
              </a:ext>
            </a:extLst>
          </p:cNvPr>
          <p:cNvSpPr txBox="1"/>
          <p:nvPr/>
        </p:nvSpPr>
        <p:spPr>
          <a:xfrm>
            <a:off x="5815006" y="2300935"/>
            <a:ext cx="595872" cy="520990"/>
          </a:xfrm>
          <a:prstGeom prst="rect">
            <a:avLst/>
          </a:prstGeom>
          <a:noFill/>
        </p:spPr>
        <p:txBody>
          <a:bodyPr wrap="square" rtlCol="0">
            <a:noAutofit/>
          </a:bodyPr>
          <a:lstStyle/>
          <a:p>
            <a:pPr algn="l"/>
            <a:r>
              <a:rPr lang="en-US" sz="20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a:t>
            </a:r>
          </a:p>
        </p:txBody>
      </p:sp>
    </p:spTree>
    <p:custDataLst>
      <p:tags r:id="rId1"/>
    </p:custDataLst>
    <p:extLst>
      <p:ext uri="{BB962C8B-B14F-4D97-AF65-F5344CB8AC3E}">
        <p14:creationId xmlns:p14="http://schemas.microsoft.com/office/powerpoint/2010/main" val="371205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35E94-E659-26C8-4350-45CCC589F35B}"/>
              </a:ext>
            </a:extLst>
          </p:cNvPr>
          <p:cNvSpPr>
            <a:spLocks noGrp="1"/>
          </p:cNvSpPr>
          <p:nvPr>
            <p:ph type="title"/>
          </p:nvPr>
        </p:nvSpPr>
        <p:spPr/>
        <p:txBody>
          <a:bodyPr/>
          <a:lstStyle/>
          <a:p>
            <a:r>
              <a:rPr lang="en-US" dirty="0"/>
              <a:t>Ironshore Sales Framework</a:t>
            </a:r>
          </a:p>
        </p:txBody>
      </p:sp>
      <p:pic>
        <p:nvPicPr>
          <p:cNvPr id="10" name="Picture 9">
            <a:extLst>
              <a:ext uri="{FF2B5EF4-FFF2-40B4-BE49-F238E27FC236}">
                <a16:creationId xmlns:a16="http://schemas.microsoft.com/office/drawing/2014/main" id="{FE9CD2C1-2944-E8EB-2AD8-7F210F8163D1}"/>
              </a:ext>
            </a:extLst>
          </p:cNvPr>
          <p:cNvPicPr>
            <a:picLocks noChangeAspect="1"/>
          </p:cNvPicPr>
          <p:nvPr/>
        </p:nvPicPr>
        <p:blipFill>
          <a:blip r:embed="rId4"/>
          <a:srcRect/>
          <a:stretch/>
        </p:blipFill>
        <p:spPr>
          <a:xfrm>
            <a:off x="4066869" y="1698031"/>
            <a:ext cx="4587274" cy="4307024"/>
          </a:xfrm>
          <a:prstGeom prst="rect">
            <a:avLst/>
          </a:prstGeom>
        </p:spPr>
      </p:pic>
    </p:spTree>
    <p:custDataLst>
      <p:tags r:id="rId1"/>
    </p:custDataLst>
    <p:extLst>
      <p:ext uri="{BB962C8B-B14F-4D97-AF65-F5344CB8AC3E}">
        <p14:creationId xmlns:p14="http://schemas.microsoft.com/office/powerpoint/2010/main" val="406387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CD0644-A5AB-ABFE-C367-FCEA9417F1F0}"/>
              </a:ext>
            </a:extLst>
          </p:cNvPr>
          <p:cNvSpPr>
            <a:spLocks noGrp="1"/>
          </p:cNvSpPr>
          <p:nvPr>
            <p:ph type="title"/>
          </p:nvPr>
        </p:nvSpPr>
        <p:spPr>
          <a:xfrm>
            <a:off x="425885" y="1142809"/>
            <a:ext cx="11223320" cy="620677"/>
          </a:xfrm>
        </p:spPr>
        <p:txBody>
          <a:bodyPr/>
          <a:lstStyle/>
          <a:p>
            <a:r>
              <a:rPr lang="en-US" sz="3600" dirty="0"/>
              <a:t>Respond: </a:t>
            </a:r>
            <a:r>
              <a:rPr lang="en-US" sz="3600" b="0" dirty="0"/>
              <a:t>How to resolve questions and objections</a:t>
            </a:r>
          </a:p>
        </p:txBody>
      </p:sp>
      <p:sp>
        <p:nvSpPr>
          <p:cNvPr id="10" name="Content Placeholder 9">
            <a:extLst>
              <a:ext uri="{FF2B5EF4-FFF2-40B4-BE49-F238E27FC236}">
                <a16:creationId xmlns:a16="http://schemas.microsoft.com/office/drawing/2014/main" id="{8C275E8C-175E-A670-F0F0-29835881FAAB}"/>
              </a:ext>
            </a:extLst>
          </p:cNvPr>
          <p:cNvSpPr>
            <a:spLocks noGrp="1"/>
          </p:cNvSpPr>
          <p:nvPr>
            <p:ph idx="1"/>
          </p:nvPr>
        </p:nvSpPr>
        <p:spPr>
          <a:xfrm>
            <a:off x="425885" y="1924050"/>
            <a:ext cx="11527990" cy="4329800"/>
          </a:xfrm>
        </p:spPr>
        <p:txBody>
          <a:bodyPr/>
          <a:lstStyle/>
          <a:p>
            <a:pPr>
              <a:lnSpc>
                <a:spcPct val="100000"/>
              </a:lnSpc>
              <a:spcAft>
                <a:spcPts val="1000"/>
              </a:spcAft>
            </a:pPr>
            <a:r>
              <a:rPr lang="en-US" sz="2000" dirty="0"/>
              <a:t>When an HCP challenges you with a question, concern, or objection, it is an </a:t>
            </a:r>
            <a:r>
              <a:rPr lang="en-US" sz="2000" b="1" dirty="0"/>
              <a:t>opportunity</a:t>
            </a:r>
          </a:p>
          <a:p>
            <a:pPr>
              <a:lnSpc>
                <a:spcPct val="100000"/>
              </a:lnSpc>
              <a:spcAft>
                <a:spcPts val="1000"/>
              </a:spcAft>
            </a:pPr>
            <a:r>
              <a:rPr lang="en-US" sz="2000" dirty="0"/>
              <a:t>Address their need using the </a:t>
            </a:r>
            <a:r>
              <a:rPr lang="en-US" sz="2000" b="1" dirty="0"/>
              <a:t>A.C.S.T. technique</a:t>
            </a:r>
            <a:r>
              <a:rPr lang="en-US" sz="2000" dirty="0"/>
              <a:t>:</a:t>
            </a:r>
          </a:p>
          <a:p>
            <a:pPr>
              <a:lnSpc>
                <a:spcPct val="100000"/>
              </a:lnSpc>
              <a:spcAft>
                <a:spcPts val="1000"/>
              </a:spcAft>
            </a:pPr>
            <a:endParaRPr lang="en-US" sz="2000" dirty="0"/>
          </a:p>
          <a:p>
            <a:pPr>
              <a:lnSpc>
                <a:spcPct val="100000"/>
              </a:lnSpc>
              <a:spcAft>
                <a:spcPts val="1000"/>
              </a:spcAft>
            </a:pPr>
            <a:endParaRPr lang="en-US" sz="2000" dirty="0"/>
          </a:p>
          <a:p>
            <a:pPr marL="0" indent="0">
              <a:lnSpc>
                <a:spcPct val="100000"/>
              </a:lnSpc>
              <a:spcAft>
                <a:spcPts val="1000"/>
              </a:spcAft>
              <a:buNone/>
            </a:pPr>
            <a:endParaRPr lang="en-US" sz="2000" dirty="0"/>
          </a:p>
          <a:p>
            <a:pPr>
              <a:lnSpc>
                <a:spcPct val="100000"/>
              </a:lnSpc>
              <a:spcAft>
                <a:spcPts val="1000"/>
              </a:spcAft>
            </a:pPr>
            <a:r>
              <a:rPr lang="en-US" sz="2000" dirty="0"/>
              <a:t>You may need to ask additional clarifying questions to identify specific </a:t>
            </a:r>
            <a:br>
              <a:rPr lang="en-US" sz="2000" dirty="0"/>
            </a:br>
            <a:r>
              <a:rPr lang="en-US" sz="2000" dirty="0"/>
              <a:t>HCP questions or concerns</a:t>
            </a:r>
          </a:p>
          <a:p>
            <a:pPr>
              <a:lnSpc>
                <a:spcPct val="100000"/>
              </a:lnSpc>
              <a:spcAft>
                <a:spcPts val="1000"/>
              </a:spcAft>
            </a:pPr>
            <a:r>
              <a:rPr lang="en-US" sz="2000" dirty="0"/>
              <a:t>Do not respond to questions, concerns, or objections with off-label information*</a:t>
            </a:r>
            <a:endParaRPr lang="en-US" sz="1050" dirty="0"/>
          </a:p>
          <a:p>
            <a:pPr marL="0" indent="0">
              <a:lnSpc>
                <a:spcPct val="100000"/>
              </a:lnSpc>
              <a:spcAft>
                <a:spcPts val="1000"/>
              </a:spcAft>
              <a:buNone/>
            </a:pPr>
            <a:r>
              <a:rPr lang="en-US" sz="1050" dirty="0"/>
              <a:t>*Note: if you are unable to address a question, concern, or objection with approved materials and/or messaging, please ask the HCP if they would have interest in submitting a MIRF.</a:t>
            </a:r>
          </a:p>
        </p:txBody>
      </p:sp>
      <p:grpSp>
        <p:nvGrpSpPr>
          <p:cNvPr id="2" name="Group 1">
            <a:extLst>
              <a:ext uri="{FF2B5EF4-FFF2-40B4-BE49-F238E27FC236}">
                <a16:creationId xmlns:a16="http://schemas.microsoft.com/office/drawing/2014/main" id="{E19FDB1B-BEB3-E7A4-94E2-D8DB30FDD852}"/>
              </a:ext>
            </a:extLst>
          </p:cNvPr>
          <p:cNvGrpSpPr/>
          <p:nvPr/>
        </p:nvGrpSpPr>
        <p:grpSpPr>
          <a:xfrm>
            <a:off x="6054477" y="2988745"/>
            <a:ext cx="2588715" cy="1180398"/>
            <a:chOff x="5978936" y="107534"/>
            <a:chExt cx="5244634" cy="1424984"/>
          </a:xfrm>
          <a:solidFill>
            <a:schemeClr val="tx2"/>
          </a:solidFill>
          <a:effectLst>
            <a:outerShdw blurRad="105363" dist="38100" dir="2700000" algn="tl" rotWithShape="0">
              <a:prstClr val="black">
                <a:alpha val="22871"/>
              </a:prstClr>
            </a:outerShdw>
          </a:effectLst>
        </p:grpSpPr>
        <p:sp>
          <p:nvSpPr>
            <p:cNvPr id="3" name="Rectangle 5">
              <a:extLst>
                <a:ext uri="{FF2B5EF4-FFF2-40B4-BE49-F238E27FC236}">
                  <a16:creationId xmlns:a16="http://schemas.microsoft.com/office/drawing/2014/main" id="{41BC9F2B-9429-622A-4B63-81DD4B8675A9}"/>
                </a:ext>
              </a:extLst>
            </p:cNvPr>
            <p:cNvSpPr/>
            <p:nvPr/>
          </p:nvSpPr>
          <p:spPr>
            <a:xfrm>
              <a:off x="5978936" y="107534"/>
              <a:ext cx="5244632" cy="1424984"/>
            </a:xfrm>
            <a:prstGeom prst="round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0C74640A-570F-1A3D-595F-FF9647EBD989}"/>
                </a:ext>
              </a:extLst>
            </p:cNvPr>
            <p:cNvSpPr txBox="1"/>
            <p:nvPr/>
          </p:nvSpPr>
          <p:spPr>
            <a:xfrm>
              <a:off x="5978936" y="426762"/>
              <a:ext cx="5244634" cy="78652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chemeClr val="bg1"/>
                  </a:solidFill>
                  <a:effectLst/>
                  <a:uLnTx/>
                  <a:uFillTx/>
                </a:rPr>
                <a:t>Support</a:t>
              </a:r>
            </a:p>
          </p:txBody>
        </p:sp>
      </p:grpSp>
      <p:grpSp>
        <p:nvGrpSpPr>
          <p:cNvPr id="5" name="Group 4">
            <a:extLst>
              <a:ext uri="{FF2B5EF4-FFF2-40B4-BE49-F238E27FC236}">
                <a16:creationId xmlns:a16="http://schemas.microsoft.com/office/drawing/2014/main" id="{2EDC301E-9A32-781F-73A4-652E63A3342E}"/>
              </a:ext>
            </a:extLst>
          </p:cNvPr>
          <p:cNvGrpSpPr/>
          <p:nvPr/>
        </p:nvGrpSpPr>
        <p:grpSpPr>
          <a:xfrm>
            <a:off x="8787674" y="2988745"/>
            <a:ext cx="2588717" cy="1180398"/>
            <a:chOff x="6401030" y="107534"/>
            <a:chExt cx="5244638" cy="1424984"/>
          </a:xfrm>
          <a:effectLst>
            <a:outerShdw blurRad="105363" dist="38100" dir="2700000" algn="tl" rotWithShape="0">
              <a:prstClr val="black">
                <a:alpha val="22871"/>
              </a:prstClr>
            </a:outerShdw>
          </a:effectLst>
        </p:grpSpPr>
        <p:sp>
          <p:nvSpPr>
            <p:cNvPr id="6" name="Rectangle 8">
              <a:extLst>
                <a:ext uri="{FF2B5EF4-FFF2-40B4-BE49-F238E27FC236}">
                  <a16:creationId xmlns:a16="http://schemas.microsoft.com/office/drawing/2014/main" id="{9642403F-307E-513C-167B-5AEA27590C85}"/>
                </a:ext>
              </a:extLst>
            </p:cNvPr>
            <p:cNvSpPr/>
            <p:nvPr/>
          </p:nvSpPr>
          <p:spPr>
            <a:xfrm>
              <a:off x="6401030" y="107534"/>
              <a:ext cx="5244636" cy="1424984"/>
            </a:xfrm>
            <a:prstGeom prst="round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4C716C22-E899-3E0C-410E-FF3107E8B3E7}"/>
                </a:ext>
              </a:extLst>
            </p:cNvPr>
            <p:cNvSpPr txBox="1"/>
            <p:nvPr/>
          </p:nvSpPr>
          <p:spPr>
            <a:xfrm>
              <a:off x="6401032" y="426762"/>
              <a:ext cx="5244636" cy="786526"/>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dirty="0"/>
                <a:t>Transition </a:t>
              </a:r>
            </a:p>
          </p:txBody>
        </p:sp>
      </p:grpSp>
      <p:grpSp>
        <p:nvGrpSpPr>
          <p:cNvPr id="8" name="Group 7">
            <a:extLst>
              <a:ext uri="{FF2B5EF4-FFF2-40B4-BE49-F238E27FC236}">
                <a16:creationId xmlns:a16="http://schemas.microsoft.com/office/drawing/2014/main" id="{2D202FEC-6D0F-A342-2866-645D375F28D6}"/>
              </a:ext>
            </a:extLst>
          </p:cNvPr>
          <p:cNvGrpSpPr/>
          <p:nvPr/>
        </p:nvGrpSpPr>
        <p:grpSpPr>
          <a:xfrm>
            <a:off x="699866" y="3024300"/>
            <a:ext cx="2476931" cy="1180398"/>
            <a:chOff x="37" y="460131"/>
            <a:chExt cx="3627569" cy="1401738"/>
          </a:xfrm>
          <a:effectLst>
            <a:outerShdw blurRad="105363" dist="38100" dir="2700000" algn="tl" rotWithShape="0">
              <a:prstClr val="black">
                <a:alpha val="22871"/>
              </a:prstClr>
            </a:outerShdw>
          </a:effectLst>
        </p:grpSpPr>
        <p:sp>
          <p:nvSpPr>
            <p:cNvPr id="11" name="Rectangle 11">
              <a:extLst>
                <a:ext uri="{FF2B5EF4-FFF2-40B4-BE49-F238E27FC236}">
                  <a16:creationId xmlns:a16="http://schemas.microsoft.com/office/drawing/2014/main" id="{A85270D5-7482-EB90-EE0E-614EFA85D597}"/>
                </a:ext>
              </a:extLst>
            </p:cNvPr>
            <p:cNvSpPr/>
            <p:nvPr/>
          </p:nvSpPr>
          <p:spPr>
            <a:xfrm>
              <a:off x="37" y="460131"/>
              <a:ext cx="3627569" cy="1401738"/>
            </a:xfrm>
            <a:prstGeom prst="round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C9BF11F8-07BB-465C-B9EB-4D22CCB4FEEF}"/>
                </a:ext>
              </a:extLst>
            </p:cNvPr>
            <p:cNvSpPr txBox="1"/>
            <p:nvPr/>
          </p:nvSpPr>
          <p:spPr>
            <a:xfrm>
              <a:off x="37" y="843330"/>
              <a:ext cx="3627569" cy="635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spAutoFit/>
            </a:bodyPr>
            <a:lstStyle/>
            <a:p>
              <a:pPr marL="0" lvl="0" indent="0" algn="ctr" defTabSz="1022350">
                <a:lnSpc>
                  <a:spcPct val="90000"/>
                </a:lnSpc>
                <a:spcBef>
                  <a:spcPct val="0"/>
                </a:spcBef>
                <a:spcAft>
                  <a:spcPct val="35000"/>
                </a:spcAft>
                <a:buNone/>
              </a:pPr>
              <a:r>
                <a:rPr lang="en-US" sz="2500" b="1" kern="1200" dirty="0"/>
                <a:t>Acknowledge</a:t>
              </a:r>
            </a:p>
          </p:txBody>
        </p:sp>
      </p:grpSp>
      <p:grpSp>
        <p:nvGrpSpPr>
          <p:cNvPr id="13" name="Group 12">
            <a:extLst>
              <a:ext uri="{FF2B5EF4-FFF2-40B4-BE49-F238E27FC236}">
                <a16:creationId xmlns:a16="http://schemas.microsoft.com/office/drawing/2014/main" id="{C25345C4-1639-B58E-0DA2-C59305F2747D}"/>
              </a:ext>
            </a:extLst>
          </p:cNvPr>
          <p:cNvGrpSpPr/>
          <p:nvPr/>
        </p:nvGrpSpPr>
        <p:grpSpPr>
          <a:xfrm>
            <a:off x="3321280" y="3024299"/>
            <a:ext cx="2588714" cy="1180398"/>
            <a:chOff x="4135467" y="460131"/>
            <a:chExt cx="3627569" cy="1401738"/>
          </a:xfrm>
          <a:effectLst>
            <a:outerShdw blurRad="105363" dist="38100" dir="2700000" algn="tl" rotWithShape="0">
              <a:prstClr val="black">
                <a:alpha val="22871"/>
              </a:prstClr>
            </a:outerShdw>
          </a:effectLst>
        </p:grpSpPr>
        <p:sp>
          <p:nvSpPr>
            <p:cNvPr id="14" name="Rectangle 14">
              <a:extLst>
                <a:ext uri="{FF2B5EF4-FFF2-40B4-BE49-F238E27FC236}">
                  <a16:creationId xmlns:a16="http://schemas.microsoft.com/office/drawing/2014/main" id="{6AB8D293-5C97-5597-A773-6AE0A908D49B}"/>
                </a:ext>
              </a:extLst>
            </p:cNvPr>
            <p:cNvSpPr/>
            <p:nvPr/>
          </p:nvSpPr>
          <p:spPr>
            <a:xfrm>
              <a:off x="4135467" y="460131"/>
              <a:ext cx="3627568" cy="1401738"/>
            </a:xfrm>
            <a:prstGeom prst="round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4958D38A-B913-0048-8C69-91EAEF4CAAAA}"/>
                </a:ext>
              </a:extLst>
            </p:cNvPr>
            <p:cNvSpPr txBox="1"/>
            <p:nvPr/>
          </p:nvSpPr>
          <p:spPr>
            <a:xfrm>
              <a:off x="4135467" y="835106"/>
              <a:ext cx="3627569" cy="651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spAutoFit/>
            </a:bodyPr>
            <a:lstStyle/>
            <a:p>
              <a:pPr marL="0" lvl="0" indent="0" algn="ctr" defTabSz="1022350">
                <a:lnSpc>
                  <a:spcPct val="90000"/>
                </a:lnSpc>
                <a:spcBef>
                  <a:spcPct val="0"/>
                </a:spcBef>
                <a:spcAft>
                  <a:spcPct val="35000"/>
                </a:spcAft>
                <a:buNone/>
              </a:pPr>
              <a:r>
                <a:rPr lang="en-US" sz="2500" b="1" kern="1200" dirty="0"/>
                <a:t>Clarify</a:t>
              </a:r>
            </a:p>
          </p:txBody>
        </p:sp>
      </p:grpSp>
    </p:spTree>
    <p:custDataLst>
      <p:tags r:id="rId1"/>
    </p:custDataLst>
    <p:extLst>
      <p:ext uri="{BB962C8B-B14F-4D97-AF65-F5344CB8AC3E}">
        <p14:creationId xmlns:p14="http://schemas.microsoft.com/office/powerpoint/2010/main" val="358877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61D4-CC30-4849-3D71-738B8F2FCA56}"/>
              </a:ext>
            </a:extLst>
          </p:cNvPr>
          <p:cNvSpPr>
            <a:spLocks noGrp="1"/>
          </p:cNvSpPr>
          <p:nvPr>
            <p:ph type="title"/>
          </p:nvPr>
        </p:nvSpPr>
        <p:spPr/>
        <p:txBody>
          <a:bodyPr/>
          <a:lstStyle/>
          <a:p>
            <a:r>
              <a:rPr lang="en-US" dirty="0"/>
              <a:t>A.C.S.T. Technique</a:t>
            </a:r>
          </a:p>
        </p:txBody>
      </p:sp>
      <p:grpSp>
        <p:nvGrpSpPr>
          <p:cNvPr id="5" name="Group 4">
            <a:extLst>
              <a:ext uri="{FF2B5EF4-FFF2-40B4-BE49-F238E27FC236}">
                <a16:creationId xmlns:a16="http://schemas.microsoft.com/office/drawing/2014/main" id="{C59B6C71-C755-1F5F-E9F3-3AD67F8F1117}"/>
              </a:ext>
            </a:extLst>
          </p:cNvPr>
          <p:cNvGrpSpPr/>
          <p:nvPr/>
        </p:nvGrpSpPr>
        <p:grpSpPr>
          <a:xfrm>
            <a:off x="6128280" y="2198089"/>
            <a:ext cx="2804161" cy="3088832"/>
            <a:chOff x="5978936" y="107534"/>
            <a:chExt cx="5244633" cy="1424984"/>
          </a:xfrm>
          <a:solidFill>
            <a:schemeClr val="tx2"/>
          </a:solidFill>
          <a:effectLst>
            <a:outerShdw blurRad="94396" dist="38100" dir="2700000" algn="tl" rotWithShape="0">
              <a:prstClr val="black">
                <a:alpha val="40000"/>
              </a:prstClr>
            </a:outerShdw>
          </a:effectLst>
        </p:grpSpPr>
        <p:sp>
          <p:nvSpPr>
            <p:cNvPr id="6" name="Rectangle 5">
              <a:extLst>
                <a:ext uri="{FF2B5EF4-FFF2-40B4-BE49-F238E27FC236}">
                  <a16:creationId xmlns:a16="http://schemas.microsoft.com/office/drawing/2014/main" id="{1BEACE2A-BDDE-480C-CFF5-054EB9B38E79}"/>
                </a:ext>
              </a:extLst>
            </p:cNvPr>
            <p:cNvSpPr/>
            <p:nvPr/>
          </p:nvSpPr>
          <p:spPr>
            <a:xfrm>
              <a:off x="5978936" y="107534"/>
              <a:ext cx="5244633" cy="1424984"/>
            </a:xfrm>
            <a:prstGeom prst="round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oAutofit/>
            </a:bodyPr>
            <a:lstStyle/>
            <a:p>
              <a:endParaRPr lang="en-US"/>
            </a:p>
          </p:txBody>
        </p:sp>
        <p:sp>
          <p:nvSpPr>
            <p:cNvPr id="7" name="TextBox 6">
              <a:extLst>
                <a:ext uri="{FF2B5EF4-FFF2-40B4-BE49-F238E27FC236}">
                  <a16:creationId xmlns:a16="http://schemas.microsoft.com/office/drawing/2014/main" id="{6C173945-E9AE-CF8E-726E-9295D5CCC531}"/>
                </a:ext>
              </a:extLst>
            </p:cNvPr>
            <p:cNvSpPr txBox="1"/>
            <p:nvPr/>
          </p:nvSpPr>
          <p:spPr>
            <a:xfrm>
              <a:off x="5978936" y="107534"/>
              <a:ext cx="5244633" cy="1424984"/>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schemeClr val="bg1"/>
                  </a:solidFill>
                  <a:effectLst/>
                  <a:uLnTx/>
                  <a:uFillTx/>
                </a:rPr>
                <a:t>Support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schemeClr val="bg1"/>
                  </a:solidFill>
                  <a:effectLst/>
                  <a:uLnTx/>
                  <a:uFillTx/>
                </a:rPr>
                <a:t>Provide additional information to build credibility and confidence with the HCP</a:t>
              </a:r>
            </a:p>
          </p:txBody>
        </p:sp>
      </p:grpSp>
      <p:grpSp>
        <p:nvGrpSpPr>
          <p:cNvPr id="8" name="Group 7">
            <a:extLst>
              <a:ext uri="{FF2B5EF4-FFF2-40B4-BE49-F238E27FC236}">
                <a16:creationId xmlns:a16="http://schemas.microsoft.com/office/drawing/2014/main" id="{48DC324F-C8DE-A954-17F8-E36BC0E1A4F3}"/>
              </a:ext>
            </a:extLst>
          </p:cNvPr>
          <p:cNvGrpSpPr/>
          <p:nvPr/>
        </p:nvGrpSpPr>
        <p:grpSpPr>
          <a:xfrm>
            <a:off x="9118085" y="2198089"/>
            <a:ext cx="2804161" cy="3088832"/>
            <a:chOff x="5978936" y="107534"/>
            <a:chExt cx="5244633" cy="1424983"/>
          </a:xfrm>
          <a:effectLst>
            <a:outerShdw blurRad="94396" dist="38100" dir="2700000" algn="tl" rotWithShape="0">
              <a:prstClr val="black">
                <a:alpha val="40000"/>
              </a:prstClr>
            </a:outerShdw>
          </a:effectLst>
        </p:grpSpPr>
        <p:sp>
          <p:nvSpPr>
            <p:cNvPr id="9" name="Rectangle 8">
              <a:extLst>
                <a:ext uri="{FF2B5EF4-FFF2-40B4-BE49-F238E27FC236}">
                  <a16:creationId xmlns:a16="http://schemas.microsoft.com/office/drawing/2014/main" id="{E833F7CA-3CBF-3E24-CF6E-70240CD139A4}"/>
                </a:ext>
              </a:extLst>
            </p:cNvPr>
            <p:cNvSpPr/>
            <p:nvPr/>
          </p:nvSpPr>
          <p:spPr>
            <a:xfrm>
              <a:off x="5978936" y="107534"/>
              <a:ext cx="5244633" cy="1424983"/>
            </a:xfrm>
            <a:prstGeom prst="round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oAutofit/>
            </a:bodyPr>
            <a:lstStyle/>
            <a:p>
              <a:endParaRPr lang="en-US"/>
            </a:p>
          </p:txBody>
        </p:sp>
        <p:sp>
          <p:nvSpPr>
            <p:cNvPr id="10" name="TextBox 9">
              <a:extLst>
                <a:ext uri="{FF2B5EF4-FFF2-40B4-BE49-F238E27FC236}">
                  <a16:creationId xmlns:a16="http://schemas.microsoft.com/office/drawing/2014/main" id="{9DEFCE66-7902-E443-23B8-16853AD4C9C6}"/>
                </a:ext>
              </a:extLst>
            </p:cNvPr>
            <p:cNvSpPr txBox="1"/>
            <p:nvPr/>
          </p:nvSpPr>
          <p:spPr>
            <a:xfrm>
              <a:off x="5978936" y="107534"/>
              <a:ext cx="5244633" cy="1424983"/>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300" b="1" dirty="0"/>
                <a:t>Transition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300" dirty="0"/>
                <a:t>back to dialogue</a:t>
              </a:r>
            </a:p>
          </p:txBody>
        </p:sp>
      </p:grpSp>
      <p:grpSp>
        <p:nvGrpSpPr>
          <p:cNvPr id="11" name="Group 10">
            <a:extLst>
              <a:ext uri="{FF2B5EF4-FFF2-40B4-BE49-F238E27FC236}">
                <a16:creationId xmlns:a16="http://schemas.microsoft.com/office/drawing/2014/main" id="{74647DE5-F77B-F98B-99CD-EEA640AE0868}"/>
              </a:ext>
            </a:extLst>
          </p:cNvPr>
          <p:cNvGrpSpPr/>
          <p:nvPr/>
        </p:nvGrpSpPr>
        <p:grpSpPr>
          <a:xfrm>
            <a:off x="269753" y="2198089"/>
            <a:ext cx="2683076" cy="3088832"/>
            <a:chOff x="35" y="460131"/>
            <a:chExt cx="3627571" cy="1401738"/>
          </a:xfrm>
          <a:effectLst>
            <a:outerShdw blurRad="94396" dist="38100" dir="2700000" algn="tl" rotWithShape="0">
              <a:prstClr val="black">
                <a:alpha val="40000"/>
              </a:prstClr>
            </a:outerShdw>
          </a:effectLst>
        </p:grpSpPr>
        <p:sp>
          <p:nvSpPr>
            <p:cNvPr id="12" name="Rectangle 11">
              <a:extLst>
                <a:ext uri="{FF2B5EF4-FFF2-40B4-BE49-F238E27FC236}">
                  <a16:creationId xmlns:a16="http://schemas.microsoft.com/office/drawing/2014/main" id="{22F0D543-4110-80A7-4BA2-D5B852D51B6A}"/>
                </a:ext>
              </a:extLst>
            </p:cNvPr>
            <p:cNvSpPr/>
            <p:nvPr/>
          </p:nvSpPr>
          <p:spPr>
            <a:xfrm>
              <a:off x="37" y="460131"/>
              <a:ext cx="3627569" cy="1401738"/>
            </a:xfrm>
            <a:prstGeom prst="round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0" tIns="0" rIns="0" bIns="0" anchor="ctr">
              <a:noAutofit/>
            </a:bodyPr>
            <a:lstStyle/>
            <a:p>
              <a:endParaRPr lang="en-US"/>
            </a:p>
          </p:txBody>
        </p:sp>
        <p:sp>
          <p:nvSpPr>
            <p:cNvPr id="13" name="TextBox 12">
              <a:extLst>
                <a:ext uri="{FF2B5EF4-FFF2-40B4-BE49-F238E27FC236}">
                  <a16:creationId xmlns:a16="http://schemas.microsoft.com/office/drawing/2014/main" id="{EC063276-8A0D-F5FB-A917-B9932C8AD2D8}"/>
                </a:ext>
              </a:extLst>
            </p:cNvPr>
            <p:cNvSpPr txBox="1"/>
            <p:nvPr/>
          </p:nvSpPr>
          <p:spPr>
            <a:xfrm>
              <a:off x="35" y="460131"/>
              <a:ext cx="3627569" cy="140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Acknowledge</a:t>
              </a:r>
            </a:p>
            <a:p>
              <a:pPr marL="0" lvl="0" indent="0" algn="ctr" defTabSz="1022350">
                <a:lnSpc>
                  <a:spcPct val="90000"/>
                </a:lnSpc>
                <a:spcBef>
                  <a:spcPct val="0"/>
                </a:spcBef>
                <a:spcAft>
                  <a:spcPct val="35000"/>
                </a:spcAft>
                <a:buNone/>
              </a:pPr>
              <a:r>
                <a:rPr lang="en-US" sz="2300" kern="1200" dirty="0"/>
                <a:t>Demonstrate concern and understanding</a:t>
              </a:r>
            </a:p>
          </p:txBody>
        </p:sp>
      </p:grpSp>
      <p:grpSp>
        <p:nvGrpSpPr>
          <p:cNvPr id="14" name="Group 13">
            <a:extLst>
              <a:ext uri="{FF2B5EF4-FFF2-40B4-BE49-F238E27FC236}">
                <a16:creationId xmlns:a16="http://schemas.microsoft.com/office/drawing/2014/main" id="{849DDDC9-2F7B-DAC3-AEF1-4D6A999FE741}"/>
              </a:ext>
            </a:extLst>
          </p:cNvPr>
          <p:cNvGrpSpPr/>
          <p:nvPr/>
        </p:nvGrpSpPr>
        <p:grpSpPr>
          <a:xfrm>
            <a:off x="3138474" y="2198089"/>
            <a:ext cx="2804161" cy="3088832"/>
            <a:chOff x="4135467" y="460131"/>
            <a:chExt cx="3627569" cy="1401738"/>
          </a:xfrm>
          <a:effectLst>
            <a:outerShdw blurRad="94396" dist="38100" dir="2700000" algn="tl" rotWithShape="0">
              <a:prstClr val="black">
                <a:alpha val="40000"/>
              </a:prstClr>
            </a:outerShdw>
          </a:effectLst>
        </p:grpSpPr>
        <p:sp>
          <p:nvSpPr>
            <p:cNvPr id="15" name="Rectangle 14">
              <a:extLst>
                <a:ext uri="{FF2B5EF4-FFF2-40B4-BE49-F238E27FC236}">
                  <a16:creationId xmlns:a16="http://schemas.microsoft.com/office/drawing/2014/main" id="{985C62C6-9E1F-77D9-4A94-44332E17BBA6}"/>
                </a:ext>
              </a:extLst>
            </p:cNvPr>
            <p:cNvSpPr/>
            <p:nvPr/>
          </p:nvSpPr>
          <p:spPr>
            <a:xfrm>
              <a:off x="4135467" y="460131"/>
              <a:ext cx="3627569" cy="1401738"/>
            </a:xfrm>
            <a:prstGeom prst="round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tIns="0" rIns="0" bIns="0" anchor="ctr">
              <a:noAutofit/>
            </a:bodyPr>
            <a:lstStyle/>
            <a:p>
              <a:endParaRPr lang="en-US"/>
            </a:p>
          </p:txBody>
        </p:sp>
        <p:sp>
          <p:nvSpPr>
            <p:cNvPr id="16" name="TextBox 15">
              <a:extLst>
                <a:ext uri="{FF2B5EF4-FFF2-40B4-BE49-F238E27FC236}">
                  <a16:creationId xmlns:a16="http://schemas.microsoft.com/office/drawing/2014/main" id="{A4A8384E-9794-8835-E472-B3EA3DE83D60}"/>
                </a:ext>
              </a:extLst>
            </p:cNvPr>
            <p:cNvSpPr txBox="1"/>
            <p:nvPr/>
          </p:nvSpPr>
          <p:spPr>
            <a:xfrm>
              <a:off x="4135467" y="460131"/>
              <a:ext cx="3627569" cy="140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Clarify</a:t>
              </a:r>
            </a:p>
            <a:p>
              <a:pPr marL="0" lvl="0" indent="0" algn="ctr" defTabSz="1022350">
                <a:lnSpc>
                  <a:spcPct val="90000"/>
                </a:lnSpc>
                <a:spcBef>
                  <a:spcPct val="0"/>
                </a:spcBef>
                <a:spcAft>
                  <a:spcPct val="35000"/>
                </a:spcAft>
                <a:buNone/>
              </a:pPr>
              <a:r>
                <a:rPr lang="en-US" sz="2300" dirty="0"/>
                <a:t>t</a:t>
              </a:r>
              <a:r>
                <a:rPr lang="en-US" sz="2300" kern="1200" dirty="0"/>
                <a:t>hat you have addressed their question/concern</a:t>
              </a:r>
            </a:p>
          </p:txBody>
        </p:sp>
      </p:grpSp>
    </p:spTree>
    <p:custDataLst>
      <p:tags r:id="rId1"/>
    </p:custDataLst>
    <p:extLst>
      <p:ext uri="{BB962C8B-B14F-4D97-AF65-F5344CB8AC3E}">
        <p14:creationId xmlns:p14="http://schemas.microsoft.com/office/powerpoint/2010/main" val="37183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ctrTitle"/>
          </p:nvPr>
        </p:nvSpPr>
        <p:spPr>
          <a:xfrm>
            <a:off x="4609988" y="1310254"/>
            <a:ext cx="7230320" cy="2387600"/>
          </a:xfrm>
        </p:spPr>
        <p:txBody>
          <a:bodyPr/>
          <a:lstStyle/>
          <a:p>
            <a:r>
              <a:rPr lang="en-US" sz="4800" dirty="0"/>
              <a:t>Objection Handling</a:t>
            </a:r>
          </a:p>
        </p:txBody>
      </p:sp>
      <p:sp>
        <p:nvSpPr>
          <p:cNvPr id="5" name="Content Placeholder 4">
            <a:extLst>
              <a:ext uri="{FF2B5EF4-FFF2-40B4-BE49-F238E27FC236}">
                <a16:creationId xmlns:a16="http://schemas.microsoft.com/office/drawing/2014/main" id="{68F53ADD-DEB9-633B-E033-B3F66BB5881A}"/>
              </a:ext>
            </a:extLst>
          </p:cNvPr>
          <p:cNvSpPr>
            <a:spLocks noGrp="1"/>
          </p:cNvSpPr>
          <p:nvPr>
            <p:ph type="subTitle" idx="1"/>
          </p:nvPr>
        </p:nvSpPr>
        <p:spPr/>
        <p:txBody>
          <a:bodyPr>
            <a:normAutofit/>
          </a:bodyPr>
          <a:lstStyle/>
          <a:p>
            <a:pPr marL="0" indent="0">
              <a:lnSpc>
                <a:spcPct val="90000"/>
              </a:lnSpc>
              <a:buNone/>
            </a:pPr>
            <a:r>
              <a:rPr lang="en-US" b="1" dirty="0"/>
              <a:t>Objection Handling Workshop</a:t>
            </a:r>
            <a:endParaRPr lang="en-US" dirty="0"/>
          </a:p>
        </p:txBody>
      </p:sp>
    </p:spTree>
    <p:custDataLst>
      <p:tags r:id="rId1"/>
    </p:custDataLst>
    <p:extLst>
      <p:ext uri="{BB962C8B-B14F-4D97-AF65-F5344CB8AC3E}">
        <p14:creationId xmlns:p14="http://schemas.microsoft.com/office/powerpoint/2010/main" val="302480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583702"/>
            <a:ext cx="5775089" cy="636984"/>
          </a:xfrm>
        </p:spPr>
        <p:txBody>
          <a:bodyPr/>
          <a:lstStyle/>
          <a:p>
            <a:r>
              <a:rPr lang="en-US" dirty="0"/>
              <a:t>1. Does the product cause insomnia?</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p:txBody>
          <a:bodyPr/>
          <a:lstStyle/>
          <a:p>
            <a:r>
              <a:rPr lang="en-US" sz="4000" dirty="0"/>
              <a:t>Responding to Questions: Insomnia</a:t>
            </a:r>
            <a:endParaRPr lang="en-US" dirty="0"/>
          </a:p>
        </p:txBody>
      </p:sp>
      <p:sp>
        <p:nvSpPr>
          <p:cNvPr id="2" name="TextBox 1">
            <a:extLst>
              <a:ext uri="{FF2B5EF4-FFF2-40B4-BE49-F238E27FC236}">
                <a16:creationId xmlns:a16="http://schemas.microsoft.com/office/drawing/2014/main" id="{BB32AEC0-AA3F-5EF4-03EC-9FDF7139B7CE}"/>
              </a:ext>
            </a:extLst>
          </p:cNvPr>
          <p:cNvSpPr txBox="1"/>
          <p:nvPr/>
        </p:nvSpPr>
        <p:spPr>
          <a:xfrm>
            <a:off x="590550" y="2239738"/>
            <a:ext cx="11058655" cy="827312"/>
          </a:xfrm>
          <a:prstGeom prst="rect">
            <a:avLst/>
          </a:prstGeom>
          <a:noFill/>
        </p:spPr>
        <p:txBody>
          <a:bodyPr wrap="square" rtlCol="0">
            <a:noAutofit/>
          </a:bodyPr>
          <a:lstStyle/>
          <a:p>
            <a:pPr algn="l"/>
            <a:r>
              <a:rPr lang="en-US" sz="1600" b="1" dirty="0">
                <a:solidFill>
                  <a:schemeClr val="tx2"/>
                </a:solidFill>
              </a:rPr>
              <a:t>Tools:</a:t>
            </a:r>
            <a:endParaRPr lang="en-US" sz="1600" b="1" i="0" u="none" strike="noStrike" baseline="0" dirty="0">
              <a:solidFill>
                <a:schemeClr val="tx2"/>
              </a:solidFill>
            </a:endParaRPr>
          </a:p>
          <a:p>
            <a:pPr marL="285750" indent="-285750">
              <a:buFont typeface="Arial" panose="020B0604020202020204" pitchFamily="34" charset="0"/>
              <a:buChar char="•"/>
            </a:pPr>
            <a:r>
              <a:rPr lang="en-US" sz="1600" b="0" i="0" u="none" strike="noStrike" baseline="0" dirty="0">
                <a:solidFill>
                  <a:srgbClr val="000000"/>
                </a:solidFill>
              </a:rPr>
              <a:t>Core Sales Aid (Page 7) </a:t>
            </a:r>
          </a:p>
          <a:p>
            <a:pPr marL="285750" indent="-285750">
              <a:buFont typeface="Arial" panose="020B0604020202020204" pitchFamily="34" charset="0"/>
              <a:buChar char="•"/>
            </a:pPr>
            <a:r>
              <a:rPr lang="en-US" sz="1600" b="0" i="0" u="none" strike="noStrike" baseline="0" dirty="0">
                <a:solidFill>
                  <a:srgbClr val="000000"/>
                </a:solidFill>
              </a:rPr>
              <a:t>PI (Section 6.1) </a:t>
            </a:r>
          </a:p>
          <a:p>
            <a:endParaRPr lang="en-US" sz="1800" b="0" i="0" u="none" strike="noStrike" baseline="0" dirty="0">
              <a:solidFill>
                <a:srgbClr val="000000"/>
              </a:solidFill>
              <a:latin typeface="Courier New" panose="02070309020205020404" pitchFamily="49" charset="0"/>
            </a:endParaRPr>
          </a:p>
          <a:p>
            <a:pPr algn="l"/>
            <a:endParaRPr lang="en-US" dirty="0">
              <a:solidFill>
                <a:schemeClr val="accent3"/>
              </a:solidFill>
            </a:endParaRPr>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3122838"/>
            <a:ext cx="11371465" cy="2954111"/>
          </a:xfrm>
          <a:prstGeom prst="rect">
            <a:avLst/>
          </a:prstGeom>
          <a:noFill/>
        </p:spPr>
        <p:txBody>
          <a:bodyPr wrap="square" rtlCol="0">
            <a:noAutofit/>
          </a:bodyPr>
          <a:lstStyle/>
          <a:p>
            <a:pPr algn="l"/>
            <a:r>
              <a:rPr lang="en-US" sz="1600" b="1" dirty="0">
                <a:solidFill>
                  <a:schemeClr val="tx2"/>
                </a:solidFill>
              </a:rPr>
              <a:t>Summary:</a:t>
            </a:r>
            <a:endParaRPr lang="en-US" sz="1600" b="0" i="0" u="none" strike="noStrike" baseline="0" dirty="0">
              <a:solidFill>
                <a:srgbClr val="000000"/>
              </a:solidFill>
              <a:latin typeface="Courier New" panose="02070309020205020404" pitchFamily="49" charset="0"/>
            </a:endParaRPr>
          </a:p>
          <a:p>
            <a:pPr marL="285750" indent="-285750">
              <a:buFont typeface="Arial" panose="020B0604020202020204" pitchFamily="34" charset="0"/>
              <a:buChar char="•"/>
            </a:pPr>
            <a:r>
              <a:rPr lang="en-US" sz="1400" dirty="0">
                <a:solidFill>
                  <a:srgbClr val="000000"/>
                </a:solidFill>
              </a:rPr>
              <a:t>JORNAY PM</a:t>
            </a:r>
            <a:r>
              <a:rPr lang="en-US" sz="1400" baseline="30000" dirty="0">
                <a:solidFill>
                  <a:srgbClr val="000000"/>
                </a:solidFill>
              </a:rPr>
              <a:t>®</a:t>
            </a:r>
            <a:r>
              <a:rPr lang="en-US" sz="1400" dirty="0">
                <a:solidFill>
                  <a:srgbClr val="000000"/>
                </a:solidFill>
              </a:rPr>
              <a:t> was well tolerated in clinical studies and has a safety profile generally consistent with other methylphenidate products </a:t>
            </a:r>
          </a:p>
          <a:p>
            <a:pPr marL="285750" indent="-285750">
              <a:buFont typeface="Arial" panose="020B0604020202020204" pitchFamily="34" charset="0"/>
              <a:buChar char="•"/>
            </a:pPr>
            <a:r>
              <a:rPr lang="en-US" sz="1400" dirty="0">
                <a:solidFill>
                  <a:srgbClr val="000000"/>
                </a:solidFill>
              </a:rPr>
              <a:t>No patients in Studies 1 and 2 withdrew due to insomnia </a:t>
            </a:r>
          </a:p>
          <a:p>
            <a:pPr marL="285750" indent="-285750">
              <a:buFont typeface="Arial" panose="020B0604020202020204" pitchFamily="34" charset="0"/>
              <a:buChar char="•"/>
            </a:pPr>
            <a:r>
              <a:rPr lang="en-US" sz="1400" dirty="0">
                <a:solidFill>
                  <a:srgbClr val="000000"/>
                </a:solidFill>
              </a:rPr>
              <a:t>In Study 2, all sleep-related adverse events were either mild or moderate in severity, with 83% of subjects reporting events as mild </a:t>
            </a:r>
          </a:p>
          <a:p>
            <a:pPr marL="285750" indent="-285750">
              <a:buFont typeface="Arial" panose="020B0604020202020204" pitchFamily="34" charset="0"/>
              <a:buChar char="•"/>
            </a:pPr>
            <a:r>
              <a:rPr lang="en-US" sz="1400" dirty="0">
                <a:solidFill>
                  <a:srgbClr val="000000"/>
                </a:solidFill>
              </a:rPr>
              <a:t>In Study 2, all sleep-related adverse events were transient and resolved in 97% of subjects and no action was taken to reduce the dose in 90% of cases </a:t>
            </a:r>
          </a:p>
          <a:p>
            <a:pPr marL="285750" indent="-285750">
              <a:buFont typeface="Arial" panose="020B0604020202020204" pitchFamily="34" charset="0"/>
              <a:buChar char="•"/>
            </a:pPr>
            <a:r>
              <a:rPr lang="en-US" sz="1400" dirty="0">
                <a:solidFill>
                  <a:srgbClr val="000000"/>
                </a:solidFill>
              </a:rPr>
              <a:t>Release of medication is delayed for approximately 8-10 hours </a:t>
            </a:r>
          </a:p>
          <a:p>
            <a:pPr marL="285750" indent="-285750">
              <a:buFont typeface="Arial" panose="020B0604020202020204" pitchFamily="34" charset="0"/>
              <a:buChar char="•"/>
            </a:pPr>
            <a:r>
              <a:rPr lang="en-US" sz="1400" dirty="0">
                <a:solidFill>
                  <a:srgbClr val="000000"/>
                </a:solidFill>
              </a:rPr>
              <a:t>The 41% (51) insomnia reported in the open label portion of Study 1 must be viewed in perspective, as there is no </a:t>
            </a:r>
            <a:br>
              <a:rPr lang="en-US" sz="1400" dirty="0">
                <a:solidFill>
                  <a:srgbClr val="000000"/>
                </a:solidFill>
              </a:rPr>
            </a:br>
            <a:r>
              <a:rPr lang="en-US" sz="1400" dirty="0">
                <a:solidFill>
                  <a:srgbClr val="000000"/>
                </a:solidFill>
              </a:rPr>
              <a:t>placebo comparator</a:t>
            </a:r>
          </a:p>
          <a:p>
            <a:pPr marL="742950" lvl="1" indent="-285750">
              <a:buFont typeface="Arial" panose="020B0604020202020204" pitchFamily="34" charset="0"/>
              <a:buChar char="•"/>
            </a:pPr>
            <a:r>
              <a:rPr lang="en-US" sz="1400" dirty="0">
                <a:solidFill>
                  <a:srgbClr val="000000"/>
                </a:solidFill>
              </a:rPr>
              <a:t>In Study 1, there was no difference between drug and placebo in the double-blind portion of the study </a:t>
            </a:r>
          </a:p>
          <a:p>
            <a:pPr marL="285750" indent="-285750">
              <a:buFont typeface="Arial" panose="020B0604020202020204" pitchFamily="34" charset="0"/>
              <a:buChar char="•"/>
            </a:pPr>
            <a:r>
              <a:rPr lang="en-US" sz="1400" dirty="0">
                <a:solidFill>
                  <a:srgbClr val="000000"/>
                </a:solidFill>
              </a:rPr>
              <a:t>The 33% (27) absolute rate for insomnia in the Study 2 drug group must be considered alongside the placebo rate of 9% (7) </a:t>
            </a:r>
          </a:p>
          <a:p>
            <a:endParaRPr lang="en-US" sz="1400" dirty="0">
              <a:solidFill>
                <a:srgbClr val="000000"/>
              </a:solidFill>
            </a:endParaRPr>
          </a:p>
          <a:p>
            <a:endParaRPr lang="en-US" sz="1400"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339068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583702"/>
            <a:ext cx="7942707" cy="636984"/>
          </a:xfrm>
        </p:spPr>
        <p:txBody>
          <a:bodyPr/>
          <a:lstStyle/>
          <a:p>
            <a:r>
              <a:rPr lang="en-US" dirty="0"/>
              <a:t>2. Does the product cause decreased appetite?</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4" y="1142809"/>
            <a:ext cx="11766115" cy="401938"/>
          </a:xfrm>
        </p:spPr>
        <p:txBody>
          <a:bodyPr/>
          <a:lstStyle/>
          <a:p>
            <a:r>
              <a:rPr lang="en-US" dirty="0"/>
              <a:t>Responding to Questions: Decreased Appetite</a:t>
            </a:r>
          </a:p>
        </p:txBody>
      </p:sp>
      <p:sp>
        <p:nvSpPr>
          <p:cNvPr id="2" name="TextBox 1">
            <a:extLst>
              <a:ext uri="{FF2B5EF4-FFF2-40B4-BE49-F238E27FC236}">
                <a16:creationId xmlns:a16="http://schemas.microsoft.com/office/drawing/2014/main" id="{BB32AEC0-AA3F-5EF4-03EC-9FDF7139B7CE}"/>
              </a:ext>
            </a:extLst>
          </p:cNvPr>
          <p:cNvSpPr txBox="1"/>
          <p:nvPr/>
        </p:nvSpPr>
        <p:spPr>
          <a:xfrm>
            <a:off x="590550" y="2239738"/>
            <a:ext cx="11058655" cy="827312"/>
          </a:xfrm>
          <a:prstGeom prst="rect">
            <a:avLst/>
          </a:prstGeom>
          <a:noFill/>
        </p:spPr>
        <p:txBody>
          <a:bodyPr wrap="square" rtlCol="0">
            <a:noAutofit/>
          </a:bodyPr>
          <a:lstStyle/>
          <a:p>
            <a:pPr algn="l"/>
            <a:r>
              <a:rPr lang="en-US" sz="1600" b="1" dirty="0">
                <a:solidFill>
                  <a:schemeClr val="tx2"/>
                </a:solidFill>
              </a:rPr>
              <a:t>Tools:</a:t>
            </a:r>
            <a:endParaRPr lang="en-US" sz="1600" b="1" i="0" u="none" strike="noStrike" baseline="0" dirty="0">
              <a:solidFill>
                <a:schemeClr val="tx2"/>
              </a:solidFill>
            </a:endParaRPr>
          </a:p>
          <a:p>
            <a:pPr marL="285750" indent="-285750">
              <a:spcAft>
                <a:spcPts val="300"/>
              </a:spcAft>
              <a:buFont typeface="Arial" panose="020B0604020202020204" pitchFamily="34" charset="0"/>
              <a:buChar char="•"/>
            </a:pPr>
            <a:r>
              <a:rPr lang="en-US" sz="1600" b="0" i="0" u="none" strike="noStrike" baseline="0" dirty="0">
                <a:solidFill>
                  <a:srgbClr val="000000"/>
                </a:solidFill>
              </a:rPr>
              <a:t>Core Sales Aid (Page 7) </a:t>
            </a:r>
          </a:p>
          <a:p>
            <a:pPr marL="285750" indent="-285750">
              <a:spcAft>
                <a:spcPts val="300"/>
              </a:spcAft>
              <a:buFont typeface="Arial" panose="020B0604020202020204" pitchFamily="34" charset="0"/>
              <a:buChar char="•"/>
            </a:pPr>
            <a:r>
              <a:rPr lang="en-US" sz="1600" b="0" i="0" u="none" strike="noStrike" baseline="0" dirty="0">
                <a:solidFill>
                  <a:srgbClr val="000000"/>
                </a:solidFill>
              </a:rPr>
              <a:t>PI (Section 6.1) </a:t>
            </a:r>
          </a:p>
          <a:p>
            <a:endParaRPr lang="en-US" sz="1800" b="0" i="0" u="none" strike="noStrike" baseline="0" dirty="0">
              <a:solidFill>
                <a:srgbClr val="000000"/>
              </a:solidFill>
              <a:latin typeface="Courier New" panose="02070309020205020404" pitchFamily="49" charset="0"/>
            </a:endParaRPr>
          </a:p>
          <a:p>
            <a:pPr algn="l"/>
            <a:endParaRPr lang="en-US" dirty="0">
              <a:solidFill>
                <a:schemeClr val="accent3"/>
              </a:solidFill>
            </a:endParaRPr>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3122838"/>
            <a:ext cx="11058655" cy="2954111"/>
          </a:xfrm>
          <a:prstGeom prst="rect">
            <a:avLst/>
          </a:prstGeom>
          <a:noFill/>
        </p:spPr>
        <p:txBody>
          <a:bodyPr wrap="square" rtlCol="0">
            <a:noAutofit/>
          </a:bodyPr>
          <a:lstStyle/>
          <a:p>
            <a:pPr algn="l"/>
            <a:r>
              <a:rPr lang="en-US" sz="1600" b="1" dirty="0">
                <a:solidFill>
                  <a:schemeClr val="tx2"/>
                </a:solidFill>
              </a:rPr>
              <a:t>Summary:</a:t>
            </a:r>
            <a:endParaRPr lang="en-US" dirty="0"/>
          </a:p>
          <a:p>
            <a:pPr marL="285750" indent="-285750">
              <a:spcAft>
                <a:spcPts val="300"/>
              </a:spcAft>
              <a:buFont typeface="Arial" panose="020B0604020202020204" pitchFamily="34" charset="0"/>
              <a:buChar char="•"/>
            </a:pPr>
            <a:r>
              <a:rPr lang="en-US" sz="1600" dirty="0">
                <a:solidFill>
                  <a:srgbClr val="000000"/>
                </a:solidFill>
              </a:rPr>
              <a:t>JORNAY PM was well tolerated in clinical studies and has a safety profile generally consistent with other methylphenidate products </a:t>
            </a:r>
          </a:p>
          <a:p>
            <a:pPr marL="285750" indent="-285750">
              <a:spcAft>
                <a:spcPts val="300"/>
              </a:spcAft>
              <a:buFont typeface="Arial" panose="020B0604020202020204" pitchFamily="34" charset="0"/>
              <a:buChar char="•"/>
            </a:pPr>
            <a:r>
              <a:rPr lang="en-US" sz="1600" dirty="0">
                <a:solidFill>
                  <a:srgbClr val="000000"/>
                </a:solidFill>
              </a:rPr>
              <a:t>No patients in Studies 1 and 2 withdrew due to decreased appetite </a:t>
            </a:r>
          </a:p>
          <a:p>
            <a:pPr marL="285750" indent="-285750">
              <a:spcAft>
                <a:spcPts val="300"/>
              </a:spcAft>
              <a:buFont typeface="Arial" panose="020B0604020202020204" pitchFamily="34" charset="0"/>
              <a:buChar char="•"/>
            </a:pPr>
            <a:r>
              <a:rPr lang="en-US" sz="1600" dirty="0">
                <a:solidFill>
                  <a:srgbClr val="000000"/>
                </a:solidFill>
              </a:rPr>
              <a:t>The 27% (34) decreased appetite reported in the open label portion of Study 1 must be viewed in perspective, as there is no placebo comparator</a:t>
            </a:r>
          </a:p>
          <a:p>
            <a:pPr marL="742950" lvl="1" indent="-285750">
              <a:spcAft>
                <a:spcPts val="300"/>
              </a:spcAft>
              <a:buFont typeface="Arial" panose="020B0604020202020204" pitchFamily="34" charset="0"/>
              <a:buChar char="•"/>
            </a:pPr>
            <a:r>
              <a:rPr lang="en-US" sz="1600" dirty="0">
                <a:solidFill>
                  <a:srgbClr val="000000"/>
                </a:solidFill>
              </a:rPr>
              <a:t>In Study 1, there was no difference between drug and placebo in the double-blind portion of the study </a:t>
            </a:r>
          </a:p>
          <a:p>
            <a:pPr marL="285750" indent="-285750">
              <a:spcAft>
                <a:spcPts val="300"/>
              </a:spcAft>
              <a:buFont typeface="Arial" panose="020B0604020202020204" pitchFamily="34" charset="0"/>
              <a:buChar char="•"/>
            </a:pPr>
            <a:r>
              <a:rPr lang="en-US" sz="1600" dirty="0">
                <a:solidFill>
                  <a:srgbClr val="000000"/>
                </a:solidFill>
              </a:rPr>
              <a:t>The 19% (15) absolute rate for decreased appetite in the Study 2 drug group must be considered alongside the placebo rate of 4% (3) </a:t>
            </a:r>
          </a:p>
          <a:p>
            <a:pPr marL="285750" indent="-285750">
              <a:spcAft>
                <a:spcPts val="300"/>
              </a:spcAft>
              <a:buFont typeface="Arial" panose="020B0604020202020204" pitchFamily="34" charset="0"/>
              <a:buChar char="•"/>
            </a:pPr>
            <a:r>
              <a:rPr lang="en-US" sz="1600" dirty="0">
                <a:solidFill>
                  <a:srgbClr val="000000"/>
                </a:solidFill>
              </a:rPr>
              <a:t>Patients taking JORNAY PM in the studies did not show significant weight loss* </a:t>
            </a:r>
            <a:endParaRPr lang="en-US" dirty="0"/>
          </a:p>
          <a:p>
            <a:r>
              <a:rPr lang="en-US" sz="1200" dirty="0">
                <a:solidFill>
                  <a:srgbClr val="000000"/>
                </a:solidFill>
              </a:rPr>
              <a:t>* Source: NDA 209311 </a:t>
            </a:r>
          </a:p>
          <a:p>
            <a:endParaRPr lang="en-US" dirty="0"/>
          </a:p>
          <a:p>
            <a:endParaRPr lang="en-US" sz="1600" dirty="0">
              <a:solidFill>
                <a:srgbClr val="000000"/>
              </a:solidFill>
            </a:endParaRPr>
          </a:p>
          <a:p>
            <a:endParaRPr lang="en-US" dirty="0">
              <a:solidFill>
                <a:srgbClr val="000000"/>
              </a:solidFill>
            </a:endParaRPr>
          </a:p>
          <a:p>
            <a:endParaRPr lang="en-US"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34896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583702"/>
            <a:ext cx="7942707" cy="636984"/>
          </a:xfrm>
        </p:spPr>
        <p:txBody>
          <a:bodyPr/>
          <a:lstStyle/>
          <a:p>
            <a:r>
              <a:rPr lang="en-US" dirty="0"/>
              <a:t>3. How long does JPM last?</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p:txBody>
          <a:bodyPr/>
          <a:lstStyle/>
          <a:p>
            <a:r>
              <a:rPr lang="en-US" sz="4000" dirty="0"/>
              <a:t>Responding to Questions: Duration</a:t>
            </a:r>
            <a:endParaRPr lang="en-US" dirty="0"/>
          </a:p>
        </p:txBody>
      </p:sp>
      <p:sp>
        <p:nvSpPr>
          <p:cNvPr id="2" name="TextBox 1">
            <a:extLst>
              <a:ext uri="{FF2B5EF4-FFF2-40B4-BE49-F238E27FC236}">
                <a16:creationId xmlns:a16="http://schemas.microsoft.com/office/drawing/2014/main" id="{BB32AEC0-AA3F-5EF4-03EC-9FDF7139B7CE}"/>
              </a:ext>
            </a:extLst>
          </p:cNvPr>
          <p:cNvSpPr txBox="1"/>
          <p:nvPr/>
        </p:nvSpPr>
        <p:spPr>
          <a:xfrm>
            <a:off x="590550" y="2239738"/>
            <a:ext cx="11058655" cy="827312"/>
          </a:xfrm>
          <a:prstGeom prst="rect">
            <a:avLst/>
          </a:prstGeom>
          <a:noFill/>
        </p:spPr>
        <p:txBody>
          <a:bodyPr wrap="square" rtlCol="0">
            <a:noAutofit/>
          </a:bodyPr>
          <a:lstStyle/>
          <a:p>
            <a:pPr algn="l"/>
            <a:r>
              <a:rPr lang="en-US" sz="1600" b="1" dirty="0">
                <a:solidFill>
                  <a:schemeClr val="tx2"/>
                </a:solidFill>
              </a:rPr>
              <a:t>Tools:</a:t>
            </a:r>
            <a:endParaRPr lang="en-US" sz="1600" b="1" i="0" u="none" strike="noStrike" baseline="0" dirty="0">
              <a:solidFill>
                <a:schemeClr val="tx2"/>
              </a:solidFill>
            </a:endParaRPr>
          </a:p>
          <a:p>
            <a:pPr marL="285750" indent="-285750">
              <a:spcAft>
                <a:spcPts val="300"/>
              </a:spcAft>
              <a:buFont typeface="Arial" panose="020B0604020202020204" pitchFamily="34" charset="0"/>
              <a:buChar char="•"/>
            </a:pPr>
            <a:r>
              <a:rPr lang="en-US" sz="1600" b="0" i="0" u="none" strike="noStrike" baseline="0" dirty="0">
                <a:solidFill>
                  <a:srgbClr val="000000"/>
                </a:solidFill>
              </a:rPr>
              <a:t>Core Sales Aid (Pages 2, 10) </a:t>
            </a:r>
          </a:p>
          <a:p>
            <a:pPr marL="285750" indent="-285750">
              <a:spcAft>
                <a:spcPts val="300"/>
              </a:spcAft>
              <a:buFont typeface="Arial" panose="020B0604020202020204" pitchFamily="34" charset="0"/>
              <a:buChar char="•"/>
            </a:pPr>
            <a:r>
              <a:rPr lang="en-US" sz="1600" b="0" i="0" u="none" strike="noStrike" baseline="0" dirty="0">
                <a:solidFill>
                  <a:srgbClr val="000000"/>
                </a:solidFill>
              </a:rPr>
              <a:t>PI (Section </a:t>
            </a:r>
            <a:r>
              <a:rPr lang="en-US" sz="1600" dirty="0">
                <a:solidFill>
                  <a:srgbClr val="000000"/>
                </a:solidFill>
              </a:rPr>
              <a:t>12.3</a:t>
            </a:r>
            <a:r>
              <a:rPr lang="en-US" sz="1600" b="0" i="0" u="none" strike="noStrike" baseline="0" dirty="0">
                <a:solidFill>
                  <a:srgbClr val="000000"/>
                </a:solidFill>
              </a:rPr>
              <a:t>) </a:t>
            </a:r>
          </a:p>
          <a:p>
            <a:endParaRPr lang="en-US" sz="1800" b="0" i="0" u="none" strike="noStrike" baseline="0" dirty="0">
              <a:solidFill>
                <a:srgbClr val="000000"/>
              </a:solidFill>
              <a:latin typeface="Courier New" panose="02070309020205020404" pitchFamily="49" charset="0"/>
            </a:endParaRPr>
          </a:p>
          <a:p>
            <a:pPr algn="l"/>
            <a:endParaRPr lang="en-US" dirty="0">
              <a:solidFill>
                <a:schemeClr val="accent3"/>
              </a:solidFill>
            </a:endParaRPr>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3122838"/>
            <a:ext cx="11058655" cy="2954111"/>
          </a:xfrm>
          <a:prstGeom prst="rect">
            <a:avLst/>
          </a:prstGeom>
          <a:noFill/>
        </p:spPr>
        <p:txBody>
          <a:bodyPr wrap="square" rtlCol="0">
            <a:noAutofit/>
          </a:bodyPr>
          <a:lstStyle/>
          <a:p>
            <a:pPr algn="l"/>
            <a:r>
              <a:rPr lang="en-US" sz="1600" b="1" dirty="0">
                <a:solidFill>
                  <a:schemeClr val="tx2"/>
                </a:solidFill>
              </a:rPr>
              <a:t>Summary:</a:t>
            </a:r>
            <a:endParaRPr lang="en-US" dirty="0"/>
          </a:p>
          <a:p>
            <a:pPr marL="285750" indent="-285750">
              <a:spcBef>
                <a:spcPts val="300"/>
              </a:spcBef>
              <a:buFont typeface="Arial" panose="020B0604020202020204" pitchFamily="34" charset="0"/>
              <a:buChar char="•"/>
            </a:pPr>
            <a:r>
              <a:rPr lang="en-US" sz="1600" dirty="0">
                <a:solidFill>
                  <a:srgbClr val="000000"/>
                </a:solidFill>
              </a:rPr>
              <a:t>JORNAY PM efficacy was comprehensively studied in the early morning, through the day, and evening</a:t>
            </a:r>
          </a:p>
          <a:p>
            <a:pPr marL="742950" lvl="1" indent="-285750">
              <a:spcBef>
                <a:spcPts val="300"/>
              </a:spcBef>
              <a:buFont typeface="Arial" panose="020B0604020202020204" pitchFamily="34" charset="0"/>
              <a:buChar char="•"/>
            </a:pPr>
            <a:r>
              <a:rPr lang="en-US" sz="1600" dirty="0">
                <a:solidFill>
                  <a:srgbClr val="000000"/>
                </a:solidFill>
              </a:rPr>
              <a:t>No single scale currently assesses efficacy across all of these time periods </a:t>
            </a:r>
          </a:p>
          <a:p>
            <a:pPr marL="285750" indent="-285750">
              <a:spcBef>
                <a:spcPts val="300"/>
              </a:spcBef>
              <a:buFont typeface="Arial" panose="020B0604020202020204" pitchFamily="34" charset="0"/>
              <a:buChar char="•"/>
            </a:pPr>
            <a:r>
              <a:rPr lang="en-US" sz="1600" dirty="0">
                <a:solidFill>
                  <a:srgbClr val="000000"/>
                </a:solidFill>
              </a:rPr>
              <a:t>JORNAY PM was studied using both standard and novel validated ADHD assessment tools</a:t>
            </a:r>
          </a:p>
          <a:p>
            <a:pPr marL="742950" lvl="1" indent="-285750">
              <a:spcBef>
                <a:spcPts val="300"/>
              </a:spcBef>
              <a:buFont typeface="Arial" panose="020B0604020202020204" pitchFamily="34" charset="0"/>
              <a:buChar char="•"/>
            </a:pPr>
            <a:r>
              <a:rPr lang="en-US" sz="1600" dirty="0">
                <a:solidFill>
                  <a:srgbClr val="000000"/>
                </a:solidFill>
              </a:rPr>
              <a:t>The Before School Functioning Questionnaire (BSFQ) and PREMB-R AM demonstrated statistically significant improvement in scores in the early morning from awakening to leaving home for school </a:t>
            </a:r>
          </a:p>
          <a:p>
            <a:pPr marL="285750" indent="-285750">
              <a:spcBef>
                <a:spcPts val="300"/>
              </a:spcBef>
              <a:buFont typeface="Arial" panose="020B0604020202020204" pitchFamily="34" charset="0"/>
              <a:buChar char="•"/>
            </a:pPr>
            <a:r>
              <a:rPr lang="en-US" sz="1600" dirty="0">
                <a:solidFill>
                  <a:srgbClr val="000000"/>
                </a:solidFill>
              </a:rPr>
              <a:t>The SKAMP CS and ADHD-RS-IV demonstrated statistically significant improvement in scores in the classroom setting and throughout the day at school or at home, respectively </a:t>
            </a:r>
          </a:p>
          <a:p>
            <a:pPr marL="285750" indent="-285750">
              <a:spcBef>
                <a:spcPts val="300"/>
              </a:spcBef>
              <a:buFont typeface="Arial" panose="020B0604020202020204" pitchFamily="34" charset="0"/>
              <a:buChar char="•"/>
            </a:pPr>
            <a:r>
              <a:rPr lang="en-US" sz="1600" dirty="0">
                <a:solidFill>
                  <a:srgbClr val="000000"/>
                </a:solidFill>
              </a:rPr>
              <a:t>The PREMB-R PM demonstrated statistically significant improvement in scores in the late afternoon, evening and bedtime (note: endpoints were not adjusted for multiplicity) </a:t>
            </a:r>
          </a:p>
          <a:p>
            <a:endParaRPr lang="en-US" dirty="0"/>
          </a:p>
          <a:p>
            <a:endParaRPr lang="en-US" dirty="0"/>
          </a:p>
          <a:p>
            <a:endParaRPr lang="en-US" dirty="0"/>
          </a:p>
          <a:p>
            <a:endParaRPr lang="en-US" sz="1600" dirty="0">
              <a:solidFill>
                <a:srgbClr val="000000"/>
              </a:solidFill>
            </a:endParaRPr>
          </a:p>
          <a:p>
            <a:endParaRPr lang="en-US" dirty="0">
              <a:solidFill>
                <a:srgbClr val="000000"/>
              </a:solidFill>
            </a:endParaRPr>
          </a:p>
          <a:p>
            <a:endParaRPr lang="en-US"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379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859927"/>
            <a:ext cx="9038082" cy="636984"/>
          </a:xfrm>
        </p:spPr>
        <p:txBody>
          <a:bodyPr/>
          <a:lstStyle/>
          <a:p>
            <a:r>
              <a:rPr lang="en-US" dirty="0"/>
              <a:t>4. I heard JPM is hard to get and probably expensive.</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276159"/>
            <a:ext cx="11223320" cy="401938"/>
          </a:xfrm>
        </p:spPr>
        <p:txBody>
          <a:bodyPr/>
          <a:lstStyle/>
          <a:p>
            <a:r>
              <a:rPr lang="en-US" sz="4000" dirty="0"/>
              <a:t>Responding to Questions: </a:t>
            </a:r>
            <a:br>
              <a:rPr lang="en-US" sz="4000" dirty="0"/>
            </a:br>
            <a:r>
              <a:rPr lang="en-US" sz="4000" dirty="0"/>
              <a:t>Access &amp; Affordability</a:t>
            </a:r>
            <a:endParaRPr lang="en-US" dirty="0"/>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2619375"/>
            <a:ext cx="11058655" cy="3819525"/>
          </a:xfrm>
          <a:prstGeom prst="rect">
            <a:avLst/>
          </a:prstGeom>
          <a:noFill/>
        </p:spPr>
        <p:txBody>
          <a:bodyPr wrap="square" rtlCol="0">
            <a:noAutofit/>
          </a:bodyPr>
          <a:lstStyle/>
          <a:p>
            <a:pPr algn="l"/>
            <a:r>
              <a:rPr lang="en-US" sz="1600" b="1" dirty="0">
                <a:solidFill>
                  <a:schemeClr val="tx2"/>
                </a:solidFill>
              </a:rPr>
              <a:t>Summary:</a:t>
            </a:r>
            <a:endParaRPr lang="en-US" dirty="0"/>
          </a:p>
          <a:p>
            <a:pPr marL="285750" indent="-285750">
              <a:spcAft>
                <a:spcPts val="300"/>
              </a:spcAft>
              <a:buFont typeface="Arial" panose="020B0604020202020204" pitchFamily="34" charset="0"/>
              <a:buChar char="•"/>
            </a:pPr>
            <a:r>
              <a:rPr lang="en-US" dirty="0">
                <a:solidFill>
                  <a:srgbClr val="000000"/>
                </a:solidFill>
              </a:rPr>
              <a:t> The good news is all commercial patients can get their first 30 capsules for free. After that, if approved, they will pay no more than $25, and if not approved or until a PA is met, it would be no more than $75, but they will get it. </a:t>
            </a:r>
          </a:p>
          <a:p>
            <a:endParaRPr lang="en-US" sz="1400" dirty="0"/>
          </a:p>
          <a:p>
            <a:endParaRPr lang="en-US" sz="1400" dirty="0"/>
          </a:p>
          <a:p>
            <a:endParaRPr lang="en-US" sz="1400" dirty="0"/>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6729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878977"/>
            <a:ext cx="9723882" cy="636984"/>
          </a:xfrm>
        </p:spPr>
        <p:txBody>
          <a:bodyPr/>
          <a:lstStyle/>
          <a:p>
            <a:r>
              <a:rPr lang="en-US" dirty="0"/>
              <a:t>5. Will I get more side effects as I increase the dose?</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257109"/>
            <a:ext cx="11223320" cy="401938"/>
          </a:xfrm>
        </p:spPr>
        <p:txBody>
          <a:bodyPr/>
          <a:lstStyle/>
          <a:p>
            <a:r>
              <a:rPr lang="en-US" sz="4000" dirty="0"/>
              <a:t>Responding to Questions: </a:t>
            </a:r>
            <a:br>
              <a:rPr lang="en-US" sz="4000" dirty="0"/>
            </a:br>
            <a:r>
              <a:rPr lang="en-US" sz="4000" dirty="0"/>
              <a:t>AE rate with increasing the dose</a:t>
            </a:r>
            <a:endParaRPr lang="en-US" dirty="0"/>
          </a:p>
        </p:txBody>
      </p:sp>
      <p:sp>
        <p:nvSpPr>
          <p:cNvPr id="2" name="TextBox 1">
            <a:extLst>
              <a:ext uri="{FF2B5EF4-FFF2-40B4-BE49-F238E27FC236}">
                <a16:creationId xmlns:a16="http://schemas.microsoft.com/office/drawing/2014/main" id="{BB32AEC0-AA3F-5EF4-03EC-9FDF7139B7CE}"/>
              </a:ext>
            </a:extLst>
          </p:cNvPr>
          <p:cNvSpPr txBox="1"/>
          <p:nvPr/>
        </p:nvSpPr>
        <p:spPr>
          <a:xfrm>
            <a:off x="590550" y="2496913"/>
            <a:ext cx="11058655" cy="808262"/>
          </a:xfrm>
          <a:prstGeom prst="rect">
            <a:avLst/>
          </a:prstGeom>
          <a:noFill/>
        </p:spPr>
        <p:txBody>
          <a:bodyPr wrap="square" rtlCol="0">
            <a:noAutofit/>
          </a:bodyPr>
          <a:lstStyle/>
          <a:p>
            <a:pPr algn="l"/>
            <a:r>
              <a:rPr lang="en-US" sz="1600" b="1" dirty="0">
                <a:solidFill>
                  <a:schemeClr val="tx2"/>
                </a:solidFill>
              </a:rPr>
              <a:t>Tools:</a:t>
            </a:r>
            <a:endParaRPr lang="en-US" sz="1600" b="1" i="0" u="none" strike="noStrike" baseline="0" dirty="0">
              <a:solidFill>
                <a:schemeClr val="tx2"/>
              </a:solidFill>
            </a:endParaRPr>
          </a:p>
          <a:p>
            <a:pPr marL="285750" indent="-285750">
              <a:spcAft>
                <a:spcPts val="600"/>
              </a:spcAft>
              <a:buFont typeface="Arial" panose="020B0604020202020204" pitchFamily="34" charset="0"/>
              <a:buChar char="•"/>
            </a:pPr>
            <a:r>
              <a:rPr lang="en-US" sz="1600" b="0" i="0" u="none" strike="noStrike" baseline="0" dirty="0">
                <a:solidFill>
                  <a:srgbClr val="000000"/>
                </a:solidFill>
              </a:rPr>
              <a:t>Core Sales Aid (Page</a:t>
            </a:r>
            <a:r>
              <a:rPr lang="en-US" sz="1600" b="0" i="0" u="none" strike="noStrike" dirty="0">
                <a:solidFill>
                  <a:srgbClr val="000000"/>
                </a:solidFill>
              </a:rPr>
              <a:t> 7</a:t>
            </a:r>
            <a:r>
              <a:rPr lang="en-US" sz="1600" b="0" i="0" u="none" strike="noStrike" baseline="0" dirty="0">
                <a:solidFill>
                  <a:srgbClr val="000000"/>
                </a:solidFill>
              </a:rPr>
              <a:t>)</a:t>
            </a:r>
          </a:p>
          <a:p>
            <a:pPr marL="285750" indent="-285750">
              <a:spcAft>
                <a:spcPts val="600"/>
              </a:spcAft>
              <a:buFont typeface="Arial" panose="020B0604020202020204" pitchFamily="34" charset="0"/>
              <a:buChar char="•"/>
            </a:pPr>
            <a:r>
              <a:rPr lang="en-US" sz="1600" dirty="0">
                <a:solidFill>
                  <a:srgbClr val="000000"/>
                </a:solidFill>
              </a:rPr>
              <a:t>PI (Section 6.1)</a:t>
            </a:r>
            <a:endParaRPr lang="en-US" sz="1600" b="0" i="0" u="none" strike="noStrike" baseline="0" dirty="0">
              <a:solidFill>
                <a:srgbClr val="000000"/>
              </a:solidFill>
              <a:latin typeface="Courier New" panose="02070309020205020404" pitchFamily="49" charset="0"/>
            </a:endParaRPr>
          </a:p>
          <a:p>
            <a:pPr algn="l"/>
            <a:endParaRPr lang="en-US" dirty="0">
              <a:solidFill>
                <a:schemeClr val="accent3"/>
              </a:solidFill>
            </a:endParaRPr>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3457575"/>
            <a:ext cx="11058655" cy="3000375"/>
          </a:xfrm>
          <a:prstGeom prst="rect">
            <a:avLst/>
          </a:prstGeom>
          <a:noFill/>
        </p:spPr>
        <p:txBody>
          <a:bodyPr wrap="square" rtlCol="0">
            <a:noAutofit/>
          </a:bodyPr>
          <a:lstStyle/>
          <a:p>
            <a:pPr algn="l"/>
            <a:r>
              <a:rPr lang="en-US" sz="1600" b="1" dirty="0">
                <a:solidFill>
                  <a:schemeClr val="tx2"/>
                </a:solidFill>
              </a:rPr>
              <a:t>Summary:</a:t>
            </a:r>
            <a:endParaRPr lang="en-US" dirty="0"/>
          </a:p>
          <a:p>
            <a:pPr marL="285750" indent="-285750">
              <a:spcAft>
                <a:spcPts val="600"/>
              </a:spcAft>
              <a:buFont typeface="Arial" panose="020B0604020202020204" pitchFamily="34" charset="0"/>
              <a:buChar char="•"/>
            </a:pPr>
            <a:r>
              <a:rPr lang="en-US" sz="1600" dirty="0">
                <a:solidFill>
                  <a:srgbClr val="000000"/>
                </a:solidFill>
              </a:rPr>
              <a:t>In our studies there were no apparent trends between increasing the dose of JORNAY PM and adverse events </a:t>
            </a:r>
          </a:p>
          <a:p>
            <a:pPr marL="742950" lvl="1" indent="-285750">
              <a:spcAft>
                <a:spcPts val="600"/>
              </a:spcAft>
              <a:buFont typeface="Arial" panose="020B0604020202020204" pitchFamily="34" charset="0"/>
              <a:buChar char="•"/>
            </a:pPr>
            <a:r>
              <a:rPr lang="en-US" sz="1600" dirty="0">
                <a:solidFill>
                  <a:srgbClr val="000000"/>
                </a:solidFill>
              </a:rPr>
              <a:t>ie., Patients had no greater AEs at the end of the study vs the start of the study, as our doses increased. </a:t>
            </a:r>
          </a:p>
          <a:p>
            <a:pPr marL="285750" indent="-285750">
              <a:spcAft>
                <a:spcPts val="600"/>
              </a:spcAft>
              <a:buFont typeface="Arial" panose="020B0604020202020204" pitchFamily="34" charset="0"/>
              <a:buChar char="•"/>
            </a:pPr>
            <a:r>
              <a:rPr lang="en-US" sz="1600" dirty="0">
                <a:solidFill>
                  <a:srgbClr val="000000"/>
                </a:solidFill>
              </a:rPr>
              <a:t>When the dose increases, the </a:t>
            </a:r>
            <a:r>
              <a:rPr lang="en-US" sz="1600" dirty="0" err="1">
                <a:solidFill>
                  <a:srgbClr val="000000"/>
                </a:solidFill>
              </a:rPr>
              <a:t>C</a:t>
            </a:r>
            <a:r>
              <a:rPr lang="en-US" sz="1600" baseline="-25000" dirty="0" err="1">
                <a:solidFill>
                  <a:srgbClr val="000000"/>
                </a:solidFill>
              </a:rPr>
              <a:t>max</a:t>
            </a:r>
            <a:r>
              <a:rPr lang="en-US" sz="1600" dirty="0">
                <a:solidFill>
                  <a:srgbClr val="000000"/>
                </a:solidFill>
              </a:rPr>
              <a:t> increases proportionately, ie., if you double the dose the </a:t>
            </a:r>
            <a:r>
              <a:rPr lang="en-US" sz="1600" dirty="0" err="1">
                <a:solidFill>
                  <a:srgbClr val="000000"/>
                </a:solidFill>
              </a:rPr>
              <a:t>C</a:t>
            </a:r>
            <a:r>
              <a:rPr lang="en-US" sz="1600" baseline="-25000" dirty="0" err="1">
                <a:solidFill>
                  <a:srgbClr val="000000"/>
                </a:solidFill>
              </a:rPr>
              <a:t>max</a:t>
            </a:r>
            <a:r>
              <a:rPr lang="en-US" sz="1600" dirty="0">
                <a:solidFill>
                  <a:srgbClr val="000000"/>
                </a:solidFill>
              </a:rPr>
              <a:t> will double. The </a:t>
            </a:r>
            <a:r>
              <a:rPr lang="en-US" sz="1600" dirty="0" err="1">
                <a:solidFill>
                  <a:srgbClr val="000000"/>
                </a:solidFill>
              </a:rPr>
              <a:t>C</a:t>
            </a:r>
            <a:r>
              <a:rPr lang="en-US" sz="1600" baseline="-25000" dirty="0" err="1">
                <a:solidFill>
                  <a:srgbClr val="000000"/>
                </a:solidFill>
              </a:rPr>
              <a:t>max</a:t>
            </a:r>
            <a:r>
              <a:rPr lang="en-US" sz="1600" dirty="0">
                <a:solidFill>
                  <a:srgbClr val="000000"/>
                </a:solidFill>
              </a:rPr>
              <a:t> for any given dose of JORNAY PM is lower than other products at the same strength because JORNAY PM has 75% relative bioavailability and 30% relative </a:t>
            </a:r>
            <a:r>
              <a:rPr lang="en-US" sz="1600" dirty="0" err="1">
                <a:solidFill>
                  <a:srgbClr val="000000"/>
                </a:solidFill>
              </a:rPr>
              <a:t>C</a:t>
            </a:r>
            <a:r>
              <a:rPr lang="en-US" sz="1600" baseline="-25000" dirty="0" err="1">
                <a:solidFill>
                  <a:srgbClr val="000000"/>
                </a:solidFill>
              </a:rPr>
              <a:t>max</a:t>
            </a:r>
            <a:r>
              <a:rPr lang="en-US" sz="1600" dirty="0">
                <a:solidFill>
                  <a:srgbClr val="000000"/>
                </a:solidFill>
              </a:rPr>
              <a:t> versus immediate-release methylphenidate. </a:t>
            </a:r>
          </a:p>
          <a:p>
            <a:pPr marL="285750" indent="-285750">
              <a:spcAft>
                <a:spcPts val="300"/>
              </a:spcAft>
              <a:buFont typeface="Arial" panose="020B0604020202020204" pitchFamily="34" charset="0"/>
              <a:buChar char="•"/>
            </a:pPr>
            <a:endParaRPr lang="en-US" sz="1300" dirty="0">
              <a:solidFill>
                <a:srgbClr val="000000"/>
              </a:solidFill>
            </a:endParaRPr>
          </a:p>
          <a:p>
            <a:pPr marL="285750" indent="-285750">
              <a:spcAft>
                <a:spcPts val="300"/>
              </a:spcAft>
              <a:buFont typeface="Arial" panose="020B0604020202020204" pitchFamily="34" charset="0"/>
              <a:buChar char="•"/>
            </a:pPr>
            <a:endParaRPr lang="en-US" sz="1300" dirty="0">
              <a:solidFill>
                <a:srgbClr val="000000"/>
              </a:solidFill>
            </a:endParaRPr>
          </a:p>
          <a:p>
            <a:endParaRPr lang="en-US" sz="1400" dirty="0"/>
          </a:p>
          <a:p>
            <a:endParaRPr lang="en-US" sz="1400" dirty="0"/>
          </a:p>
          <a:p>
            <a:endParaRPr lang="en-US" sz="1400" dirty="0"/>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12203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Rounded Corners 42">
            <a:extLst>
              <a:ext uri="{FF2B5EF4-FFF2-40B4-BE49-F238E27FC236}">
                <a16:creationId xmlns:a16="http://schemas.microsoft.com/office/drawing/2014/main" id="{02442CB0-3E53-F9D4-CC94-037A725A2A13}"/>
              </a:ext>
            </a:extLst>
          </p:cNvPr>
          <p:cNvSpPr/>
          <p:nvPr/>
        </p:nvSpPr>
        <p:spPr bwMode="auto">
          <a:xfrm>
            <a:off x="2261965" y="1124499"/>
            <a:ext cx="7668069" cy="4609001"/>
          </a:xfrm>
          <a:prstGeom prst="roundRect">
            <a:avLst>
              <a:gd name="adj" fmla="val 1719"/>
            </a:avLst>
          </a:prstGeom>
          <a:solidFill>
            <a:schemeClr val="accent3">
              <a:lumMod val="20000"/>
              <a:lumOff val="80000"/>
            </a:schemeClr>
          </a:solidFill>
          <a:ln w="38100" cap="flat" cmpd="sng" algn="ctr">
            <a:solidFill>
              <a:schemeClr val="accent3"/>
            </a:solidFill>
            <a:prstDash val="solid"/>
            <a:headEnd/>
            <a:tailEnd/>
          </a:ln>
          <a:effectLst>
            <a:outerShdw blurRad="76200" dist="63500" dir="2700000" algn="tl" rotWithShape="0">
              <a:prstClr val="black">
                <a:alpha val="26000"/>
              </a:prstClr>
            </a:outerShdw>
          </a:effectLst>
        </p:spPr>
        <p:txBody>
          <a:bodyPr rot="0" spcFirstLastPara="0" vert="horz" wrap="square" lIns="96000" tIns="96000" rIns="96000" bIns="96000" numCol="1" spcCol="0" rtlCol="0" fromWordArt="0" anchor="ctr" anchorCtr="0" forceAA="0" compatLnSpc="1">
            <a:prstTxWarp prst="textNoShape">
              <a:avLst/>
            </a:prstTxWarp>
            <a:no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eaLnBrk="0" fontAlgn="auto" hangingPunct="0">
              <a:lnSpc>
                <a:spcPct val="100000"/>
              </a:lnSpc>
              <a:spcBef>
                <a:spcPts val="0"/>
              </a:spcBef>
              <a:spcAft>
                <a:spcPts val="0"/>
              </a:spcAft>
              <a:buClr>
                <a:srgbClr val="FFFFFF"/>
              </a:buClr>
              <a:defRPr/>
            </a:pPr>
            <a:r>
              <a:rPr lang="en-US" sz="3200" b="1" dirty="0">
                <a:solidFill>
                  <a:schemeClr val="accent1"/>
                </a:solidFill>
                <a:latin typeface="+mj-lt"/>
              </a:rPr>
              <a:t>Workshop at a Glance</a:t>
            </a:r>
          </a:p>
          <a:p>
            <a:pPr marR="0" lvl="0" defTabSz="914400" eaLnBrk="0" fontAlgn="auto" latinLnBrk="0" hangingPunct="0">
              <a:lnSpc>
                <a:spcPct val="100000"/>
              </a:lnSpc>
              <a:spcBef>
                <a:spcPts val="0"/>
              </a:spcBef>
              <a:spcAft>
                <a:spcPts val="0"/>
              </a:spcAft>
              <a:buClr>
                <a:srgbClr val="FFFFFF"/>
              </a:buClr>
              <a:buSzTx/>
              <a:tabLst/>
              <a:defRPr/>
            </a:pPr>
            <a:endParaRPr lang="en-US" sz="2000" b="1" i="1" kern="0" dirty="0">
              <a:solidFill>
                <a:schemeClr val="accent1"/>
              </a:solidFill>
              <a:latin typeface="+mj-lt"/>
            </a:endParaRPr>
          </a:p>
          <a:p>
            <a:pPr marR="0" lvl="0" defTabSz="914400" eaLnBrk="0" fontAlgn="auto" latinLnBrk="0" hangingPunct="0">
              <a:lnSpc>
                <a:spcPct val="100000"/>
              </a:lnSpc>
              <a:spcBef>
                <a:spcPts val="0"/>
              </a:spcBef>
              <a:spcAft>
                <a:spcPts val="0"/>
              </a:spcAft>
              <a:buClr>
                <a:srgbClr val="FFFFFF"/>
              </a:buClr>
              <a:buSzTx/>
              <a:tabLst/>
              <a:defRPr/>
            </a:pPr>
            <a:r>
              <a:rPr lang="en-US" sz="2000" b="1" i="1" kern="0" dirty="0">
                <a:solidFill>
                  <a:schemeClr val="accent1"/>
                </a:solidFill>
                <a:latin typeface="+mj-lt"/>
              </a:rPr>
              <a:t>Please View in Notes View</a:t>
            </a:r>
          </a:p>
        </p:txBody>
      </p:sp>
    </p:spTree>
    <p:custDataLst>
      <p:tags r:id="rId1"/>
    </p:custDataLst>
    <p:extLst>
      <p:ext uri="{BB962C8B-B14F-4D97-AF65-F5344CB8AC3E}">
        <p14:creationId xmlns:p14="http://schemas.microsoft.com/office/powerpoint/2010/main" val="87090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5885" y="2323089"/>
            <a:ext cx="11552682" cy="523539"/>
          </a:xfrm>
        </p:spPr>
        <p:txBody>
          <a:bodyPr/>
          <a:lstStyle/>
          <a:p>
            <a:r>
              <a:rPr lang="en-US" sz="2400" dirty="0"/>
              <a:t>6. What if my patient has gastrointestinal (GI) issues, such as constipation or diarrhea?</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257109"/>
            <a:ext cx="11223320" cy="401938"/>
          </a:xfrm>
        </p:spPr>
        <p:txBody>
          <a:bodyPr/>
          <a:lstStyle/>
          <a:p>
            <a:r>
              <a:rPr lang="en-US" sz="4000" dirty="0"/>
              <a:t>Responding to Questions: </a:t>
            </a:r>
            <a:br>
              <a:rPr lang="en-US" sz="4000" dirty="0"/>
            </a:br>
            <a:r>
              <a:rPr lang="en-US" sz="4000" dirty="0"/>
              <a:t>GI Issues – Constipation/Diarrhea</a:t>
            </a:r>
            <a:endParaRPr lang="en-US" dirty="0"/>
          </a:p>
        </p:txBody>
      </p:sp>
      <p:sp>
        <p:nvSpPr>
          <p:cNvPr id="5" name="TextBox 4">
            <a:extLst>
              <a:ext uri="{FF2B5EF4-FFF2-40B4-BE49-F238E27FC236}">
                <a16:creationId xmlns:a16="http://schemas.microsoft.com/office/drawing/2014/main" id="{DEA10D86-2B65-9FB5-1594-6DFB3223389A}"/>
              </a:ext>
            </a:extLst>
          </p:cNvPr>
          <p:cNvSpPr txBox="1"/>
          <p:nvPr/>
        </p:nvSpPr>
        <p:spPr>
          <a:xfrm>
            <a:off x="590550" y="3034420"/>
            <a:ext cx="11058655" cy="2566471"/>
          </a:xfrm>
          <a:prstGeom prst="rect">
            <a:avLst/>
          </a:prstGeom>
          <a:noFill/>
        </p:spPr>
        <p:txBody>
          <a:bodyPr wrap="square" rtlCol="0">
            <a:noAutofit/>
          </a:bodyPr>
          <a:lstStyle/>
          <a:p>
            <a:pPr algn="l"/>
            <a:r>
              <a:rPr lang="en-US" sz="1600" b="1" dirty="0">
                <a:solidFill>
                  <a:schemeClr val="tx2"/>
                </a:solidFill>
              </a:rPr>
              <a:t>Summary:</a:t>
            </a:r>
            <a:endParaRPr lang="en-US" dirty="0"/>
          </a:p>
          <a:p>
            <a:pPr marL="285750" indent="-285750">
              <a:spcBef>
                <a:spcPts val="600"/>
              </a:spcBef>
              <a:spcAft>
                <a:spcPts val="600"/>
              </a:spcAft>
              <a:buFont typeface="Arial" panose="020B0604020202020204" pitchFamily="34" charset="0"/>
              <a:buChar char="•"/>
            </a:pPr>
            <a:r>
              <a:rPr lang="en-US" dirty="0">
                <a:solidFill>
                  <a:srgbClr val="000000"/>
                </a:solidFill>
              </a:rPr>
              <a:t>While we have not specifically studied patients with pre-existing GI issues (eg, constipation and diarrhea), patients in Study 2 who experienced GI-related AEs demonstrated no reduction in the efficacy of JORNAY PM </a:t>
            </a:r>
          </a:p>
          <a:p>
            <a:pPr marL="285750" indent="-285750">
              <a:spcBef>
                <a:spcPts val="600"/>
              </a:spcBef>
              <a:spcAft>
                <a:spcPts val="600"/>
              </a:spcAft>
              <a:buFont typeface="Arial" panose="020B0604020202020204" pitchFamily="34" charset="0"/>
              <a:buChar char="•"/>
            </a:pPr>
            <a:r>
              <a:rPr lang="en-US" dirty="0">
                <a:solidFill>
                  <a:srgbClr val="000000"/>
                </a:solidFill>
              </a:rPr>
              <a:t>If an HCP is asking about other GI issues (eg, patients who have pre-existing GI disorders, patient who have had a gastric bypass or other GI surgeries, patients using concomitant medications that may alter GI function), please initiate the MIRF process with an MSL follow up </a:t>
            </a:r>
          </a:p>
          <a:p>
            <a:pPr marL="285750" indent="-285750">
              <a:spcAft>
                <a:spcPts val="300"/>
              </a:spcAft>
              <a:buFont typeface="Arial" panose="020B0604020202020204" pitchFamily="34" charset="0"/>
              <a:buChar char="•"/>
            </a:pPr>
            <a:endParaRPr lang="en-US" sz="1300" dirty="0">
              <a:solidFill>
                <a:srgbClr val="000000"/>
              </a:solidFill>
            </a:endParaRPr>
          </a:p>
          <a:p>
            <a:pPr marL="285750" indent="-285750">
              <a:spcAft>
                <a:spcPts val="300"/>
              </a:spcAft>
              <a:buFont typeface="Arial" panose="020B0604020202020204" pitchFamily="34" charset="0"/>
              <a:buChar char="•"/>
            </a:pPr>
            <a:endParaRPr lang="en-US" sz="1300" dirty="0">
              <a:solidFill>
                <a:srgbClr val="000000"/>
              </a:solidFill>
            </a:endParaRPr>
          </a:p>
          <a:p>
            <a:endParaRPr lang="en-US" sz="1400" dirty="0"/>
          </a:p>
          <a:p>
            <a:endParaRPr lang="en-US" sz="1400" dirty="0"/>
          </a:p>
          <a:p>
            <a:endParaRPr lang="en-US" sz="1400" dirty="0"/>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pPr algn="l"/>
            <a:endParaRPr lang="en-US" dirty="0">
              <a:solidFill>
                <a:schemeClr val="accent3"/>
              </a:solidFill>
            </a:endParaRPr>
          </a:p>
        </p:txBody>
      </p:sp>
    </p:spTree>
    <p:custDataLst>
      <p:tags r:id="rId1"/>
    </p:custDataLst>
    <p:extLst>
      <p:ext uri="{BB962C8B-B14F-4D97-AF65-F5344CB8AC3E}">
        <p14:creationId xmlns:p14="http://schemas.microsoft.com/office/powerpoint/2010/main" val="20436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5885" y="1752599"/>
            <a:ext cx="5157787" cy="823912"/>
          </a:xfrm>
        </p:spPr>
        <p:txBody>
          <a:bodyPr/>
          <a:lstStyle/>
          <a:p>
            <a:r>
              <a:rPr lang="en-US" dirty="0"/>
              <a:t>Instructions</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4" y="1142808"/>
            <a:ext cx="9403915" cy="609791"/>
          </a:xfrm>
        </p:spPr>
        <p:txBody>
          <a:bodyPr/>
          <a:lstStyle/>
          <a:p>
            <a:r>
              <a:rPr lang="en-US" sz="4000" dirty="0"/>
              <a:t>Resolving Questions and Objections Road Map</a:t>
            </a:r>
            <a:endParaRPr lang="en-US" dirty="0"/>
          </a:p>
        </p:txBody>
      </p:sp>
      <p:sp>
        <p:nvSpPr>
          <p:cNvPr id="2" name="Content Placeholder 1">
            <a:extLst>
              <a:ext uri="{FF2B5EF4-FFF2-40B4-BE49-F238E27FC236}">
                <a16:creationId xmlns:a16="http://schemas.microsoft.com/office/drawing/2014/main" id="{B2A79339-87EC-FF65-38EB-8F529C543E11}"/>
              </a:ext>
            </a:extLst>
          </p:cNvPr>
          <p:cNvSpPr>
            <a:spLocks noGrp="1"/>
          </p:cNvSpPr>
          <p:nvPr>
            <p:ph sz="half" idx="13"/>
          </p:nvPr>
        </p:nvSpPr>
        <p:spPr>
          <a:xfrm>
            <a:off x="429767" y="2634343"/>
            <a:ext cx="5804778" cy="3446416"/>
          </a:xfrm>
        </p:spPr>
        <p:txBody>
          <a:bodyPr>
            <a:normAutofit fontScale="77500" lnSpcReduction="20000"/>
          </a:bodyPr>
          <a:lstStyle/>
          <a:p>
            <a:pPr>
              <a:lnSpc>
                <a:spcPct val="120000"/>
              </a:lnSpc>
            </a:pPr>
            <a:r>
              <a:rPr lang="en-US" dirty="0"/>
              <a:t>You will be assigned one or more common questions from customers</a:t>
            </a:r>
          </a:p>
          <a:p>
            <a:pPr>
              <a:lnSpc>
                <a:spcPct val="120000"/>
              </a:lnSpc>
            </a:pPr>
            <a:r>
              <a:rPr lang="en-US" b="1" i="1" dirty="0"/>
              <a:t>Referencing the Frequently Asked Questions: Reference Document</a:t>
            </a:r>
            <a:r>
              <a:rPr lang="en-US" dirty="0"/>
              <a:t>, you will create a road map that shows how to respond using the A.C.S.T. technique:</a:t>
            </a:r>
          </a:p>
          <a:p>
            <a:pPr lvl="1">
              <a:lnSpc>
                <a:spcPct val="120000"/>
              </a:lnSpc>
            </a:pPr>
            <a:r>
              <a:rPr lang="en-US" dirty="0"/>
              <a:t>Acknowledge</a:t>
            </a:r>
          </a:p>
          <a:p>
            <a:pPr lvl="1">
              <a:lnSpc>
                <a:spcPct val="120000"/>
              </a:lnSpc>
            </a:pPr>
            <a:r>
              <a:rPr lang="en-US" dirty="0"/>
              <a:t>Clarify</a:t>
            </a:r>
          </a:p>
          <a:p>
            <a:pPr lvl="1">
              <a:lnSpc>
                <a:spcPct val="120000"/>
              </a:lnSpc>
            </a:pPr>
            <a:r>
              <a:rPr lang="en-US" dirty="0"/>
              <a:t>Support</a:t>
            </a:r>
          </a:p>
          <a:p>
            <a:pPr lvl="1">
              <a:lnSpc>
                <a:spcPct val="120000"/>
              </a:lnSpc>
            </a:pPr>
            <a:r>
              <a:rPr lang="en-US" dirty="0"/>
              <a:t>Transition back to dialogue</a:t>
            </a:r>
          </a:p>
          <a:p>
            <a:pPr>
              <a:lnSpc>
                <a:spcPct val="120000"/>
              </a:lnSpc>
            </a:pPr>
            <a:r>
              <a:rPr lang="en-US" dirty="0"/>
              <a:t>Be prepared to share your road map with the group</a:t>
            </a:r>
          </a:p>
        </p:txBody>
      </p:sp>
      <p:sp>
        <p:nvSpPr>
          <p:cNvPr id="5" name="Rectangle: Rounded Corners 42">
            <a:extLst>
              <a:ext uri="{FF2B5EF4-FFF2-40B4-BE49-F238E27FC236}">
                <a16:creationId xmlns:a16="http://schemas.microsoft.com/office/drawing/2014/main" id="{EC8B7756-A62B-4194-87D2-8B2EF1985029}"/>
              </a:ext>
            </a:extLst>
          </p:cNvPr>
          <p:cNvSpPr/>
          <p:nvPr/>
        </p:nvSpPr>
        <p:spPr bwMode="auto">
          <a:xfrm>
            <a:off x="6870737" y="2164555"/>
            <a:ext cx="4891495" cy="3655220"/>
          </a:xfrm>
          <a:prstGeom prst="roundRect">
            <a:avLst>
              <a:gd name="adj" fmla="val 1719"/>
            </a:avLst>
          </a:prstGeom>
          <a:solidFill>
            <a:schemeClr val="accent3">
              <a:lumMod val="20000"/>
              <a:lumOff val="80000"/>
            </a:schemeClr>
          </a:solidFill>
          <a:ln w="38100" cap="flat" cmpd="sng" algn="ctr">
            <a:solidFill>
              <a:schemeClr val="accent3"/>
            </a:solidFill>
            <a:prstDash val="solid"/>
            <a:headEnd/>
            <a:tailEnd/>
          </a:ln>
          <a:effectLst>
            <a:outerShdw blurRad="76200" dist="63500" dir="2700000" algn="tl" rotWithShape="0">
              <a:prstClr val="black">
                <a:alpha val="26000"/>
              </a:prstClr>
            </a:outerShdw>
          </a:effectLst>
        </p:spPr>
        <p:txBody>
          <a:bodyPr rot="0" spcFirstLastPara="0" vert="horz" wrap="square" lIns="96000" tIns="96000" rIns="96000" bIns="96000" numCol="1" spcCol="0" rtlCol="0" fromWordArt="0" anchor="t" anchorCtr="0" forceAA="0" compatLnSpc="1">
            <a:prstTxWarp prst="textNoShape">
              <a:avLst/>
            </a:prstTxWarp>
            <a:no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nSpc>
                <a:spcPct val="100000"/>
              </a:lnSpc>
              <a:spcBef>
                <a:spcPts val="600"/>
              </a:spcBef>
            </a:pPr>
            <a:r>
              <a:rPr lang="en-US" sz="1800" b="1" i="0" u="none" strike="noStrike" baseline="0" dirty="0">
                <a:latin typeface="+mn-lt"/>
              </a:rPr>
              <a:t>Customer Questions</a:t>
            </a:r>
            <a:endParaRPr lang="en-US" sz="1800" b="1" i="0" u="none" strike="noStrike" baseline="0" dirty="0">
              <a:solidFill>
                <a:srgbClr val="000000"/>
              </a:solidFill>
              <a:latin typeface="+mn-lt"/>
            </a:endParaRP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Does the product cause insomnia?</a:t>
            </a: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Does the product cause decreased appetite?</a:t>
            </a: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What is the product’s duration of action?</a:t>
            </a: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How is the product absorbed?</a:t>
            </a: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Does the increase in dose increase </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adverse events?</a:t>
            </a:r>
          </a:p>
          <a:p>
            <a:pPr marL="342900" indent="-342900" algn="l">
              <a:lnSpc>
                <a:spcPct val="100000"/>
              </a:lnSpc>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What if my patient has gastrointestinal (GI) issues, such as constipation or diarrhea?</a:t>
            </a:r>
          </a:p>
          <a:p>
            <a:pPr marL="342900" indent="-342900" algn="l">
              <a:lnSpc>
                <a:spcPct val="100000"/>
              </a:lnSpc>
              <a:spcBef>
                <a:spcPts val="600"/>
              </a:spcBef>
              <a:buFont typeface="+mj-lt"/>
              <a:buAutoNum type="arabicPeriod"/>
            </a:pPr>
            <a:endParaRPr lang="en-US" sz="17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00000"/>
              </a:lnSpc>
              <a:spcBef>
                <a:spcPts val="600"/>
              </a:spcBef>
              <a:buFont typeface="+mj-lt"/>
              <a:buAutoNum type="arabicPeriod"/>
            </a:pPr>
            <a:endParaRPr lang="en-US" sz="17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00000"/>
              </a:lnSpc>
              <a:spcBef>
                <a:spcPts val="600"/>
              </a:spcBef>
              <a:buFont typeface="+mj-lt"/>
              <a:buAutoNum type="arabicPeriod"/>
            </a:pPr>
            <a:endParaRPr lang="en-US" sz="17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00000"/>
              </a:lnSpc>
              <a:spcBef>
                <a:spcPts val="600"/>
              </a:spcBef>
              <a:buFont typeface="+mj-lt"/>
              <a:buAutoNum type="arabicPeriod"/>
            </a:pPr>
            <a:endParaRPr lang="en-US" sz="17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00000"/>
              </a:lnSpc>
              <a:spcBef>
                <a:spcPts val="600"/>
              </a:spcBef>
              <a:buFont typeface="+mj-lt"/>
              <a:buAutoNum type="arabicPeriod"/>
            </a:pPr>
            <a:endParaRPr lang="en-US" sz="17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9558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149612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350112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156109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3672521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201958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6420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ctrTitle"/>
          </p:nvPr>
        </p:nvSpPr>
        <p:spPr>
          <a:xfrm>
            <a:off x="4609988" y="1310254"/>
            <a:ext cx="7230320" cy="2387600"/>
          </a:xfrm>
        </p:spPr>
        <p:txBody>
          <a:bodyPr/>
          <a:lstStyle/>
          <a:p>
            <a:r>
              <a:rPr lang="en-US" sz="4800" dirty="0"/>
              <a:t>Press Your Luck Challenge</a:t>
            </a:r>
          </a:p>
        </p:txBody>
      </p:sp>
      <p:sp>
        <p:nvSpPr>
          <p:cNvPr id="5" name="Content Placeholder 4">
            <a:extLst>
              <a:ext uri="{FF2B5EF4-FFF2-40B4-BE49-F238E27FC236}">
                <a16:creationId xmlns:a16="http://schemas.microsoft.com/office/drawing/2014/main" id="{68F53ADD-DEB9-633B-E033-B3F66BB5881A}"/>
              </a:ext>
            </a:extLst>
          </p:cNvPr>
          <p:cNvSpPr>
            <a:spLocks noGrp="1"/>
          </p:cNvSpPr>
          <p:nvPr>
            <p:ph type="subTitle" idx="1"/>
          </p:nvPr>
        </p:nvSpPr>
        <p:spPr/>
        <p:txBody>
          <a:bodyPr>
            <a:normAutofit/>
          </a:bodyPr>
          <a:lstStyle/>
          <a:p>
            <a:pPr marL="0" indent="0">
              <a:lnSpc>
                <a:spcPct val="90000"/>
              </a:lnSpc>
              <a:buNone/>
            </a:pPr>
            <a:r>
              <a:rPr lang="en-US" b="1" dirty="0"/>
              <a:t>Objection Handling Workshop</a:t>
            </a:r>
            <a:endParaRPr lang="en-US" dirty="0"/>
          </a:p>
        </p:txBody>
      </p:sp>
    </p:spTree>
    <p:custDataLst>
      <p:tags r:id="rId1"/>
    </p:custDataLst>
    <p:extLst>
      <p:ext uri="{BB962C8B-B14F-4D97-AF65-F5344CB8AC3E}">
        <p14:creationId xmlns:p14="http://schemas.microsoft.com/office/powerpoint/2010/main" val="113595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3EC2-A9EB-DA6C-9912-7BE6156CBF68}"/>
              </a:ext>
            </a:extLst>
          </p:cNvPr>
          <p:cNvSpPr>
            <a:spLocks noGrp="1"/>
          </p:cNvSpPr>
          <p:nvPr>
            <p:ph type="body" idx="1"/>
          </p:nvPr>
        </p:nvSpPr>
        <p:spPr>
          <a:xfrm>
            <a:off x="429768" y="1583702"/>
            <a:ext cx="5157787" cy="689598"/>
          </a:xfrm>
        </p:spPr>
        <p:txBody>
          <a:bodyPr/>
          <a:lstStyle/>
          <a:p>
            <a:r>
              <a:rPr lang="en-US" dirty="0"/>
              <a:t>Instructions</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p:txBody>
          <a:bodyPr/>
          <a:lstStyle/>
          <a:p>
            <a:r>
              <a:rPr lang="en-US" sz="4000" dirty="0"/>
              <a:t>“Press Your Luck” Challenge</a:t>
            </a:r>
            <a:endParaRPr lang="en-US" dirty="0"/>
          </a:p>
        </p:txBody>
      </p:sp>
      <p:sp>
        <p:nvSpPr>
          <p:cNvPr id="2" name="Content Placeholder 1">
            <a:extLst>
              <a:ext uri="{FF2B5EF4-FFF2-40B4-BE49-F238E27FC236}">
                <a16:creationId xmlns:a16="http://schemas.microsoft.com/office/drawing/2014/main" id="{B2A79339-87EC-FF65-38EB-8F529C543E11}"/>
              </a:ext>
            </a:extLst>
          </p:cNvPr>
          <p:cNvSpPr>
            <a:spLocks noGrp="1"/>
          </p:cNvSpPr>
          <p:nvPr>
            <p:ph sz="half" idx="13"/>
          </p:nvPr>
        </p:nvSpPr>
        <p:spPr>
          <a:xfrm>
            <a:off x="425885" y="2248755"/>
            <a:ext cx="11101833" cy="3673147"/>
          </a:xfrm>
        </p:spPr>
        <p:txBody>
          <a:bodyPr>
            <a:noAutofit/>
          </a:bodyPr>
          <a:lstStyle/>
          <a:p>
            <a:pPr algn="l"/>
            <a:r>
              <a:rPr lang="en-US" sz="1700" dirty="0"/>
              <a:t>Players will be divided into 2 teams; one player from each team will play against each other each round</a:t>
            </a:r>
          </a:p>
          <a:p>
            <a:pPr algn="l"/>
            <a:r>
              <a:rPr lang="en-US" sz="1700" dirty="0"/>
              <a:t>Topics from the Frequently Asked Questions: Reference Document will appear on a gameboard on-screen</a:t>
            </a:r>
          </a:p>
          <a:p>
            <a:pPr algn="l"/>
            <a:r>
              <a:rPr lang="en-US" sz="1700" dirty="0"/>
              <a:t>One of the topics will be selected</a:t>
            </a:r>
          </a:p>
          <a:p>
            <a:pPr algn="l"/>
            <a:r>
              <a:rPr lang="en-US" sz="1700" dirty="0"/>
              <a:t>A challenge will be given based on the topic</a:t>
            </a:r>
          </a:p>
          <a:p>
            <a:pPr algn="l"/>
            <a:r>
              <a:rPr lang="en-US" sz="1700" dirty="0"/>
              <a:t>Whoever buzzes in first will get the opportunity to answer the challenge</a:t>
            </a:r>
          </a:p>
          <a:p>
            <a:pPr marL="685800" lvl="2"/>
            <a:r>
              <a:rPr lang="en-US" sz="1700" dirty="0"/>
              <a:t>If they answer the challenge correctly, they earn a point for their team</a:t>
            </a:r>
          </a:p>
          <a:p>
            <a:pPr marL="1143000" lvl="3"/>
            <a:r>
              <a:rPr lang="en-US" sz="1700" dirty="0"/>
              <a:t>Correct answers should include the ACST technique, approved answers, and showing correct page(s) from the ICVA</a:t>
            </a:r>
          </a:p>
          <a:p>
            <a:pPr marL="685800" lvl="2"/>
            <a:r>
              <a:rPr lang="en-US" sz="1700" dirty="0"/>
              <a:t>If they answer the challenge incorrectly, they lose a point for their team and the other team has the opportunity to answer</a:t>
            </a:r>
          </a:p>
          <a:p>
            <a:pPr>
              <a:lnSpc>
                <a:spcPct val="110000"/>
              </a:lnSpc>
            </a:pPr>
            <a:r>
              <a:rPr lang="en-US" sz="1700" dirty="0"/>
              <a:t>The team with the most points after 10 rounds is the winner</a:t>
            </a:r>
          </a:p>
        </p:txBody>
      </p:sp>
    </p:spTree>
    <p:custDataLst>
      <p:tags r:id="rId1"/>
    </p:custDataLst>
    <p:extLst>
      <p:ext uri="{BB962C8B-B14F-4D97-AF65-F5344CB8AC3E}">
        <p14:creationId xmlns:p14="http://schemas.microsoft.com/office/powerpoint/2010/main" val="19590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Rounded Corners 42">
            <a:extLst>
              <a:ext uri="{FF2B5EF4-FFF2-40B4-BE49-F238E27FC236}">
                <a16:creationId xmlns:a16="http://schemas.microsoft.com/office/drawing/2014/main" id="{ED6871C7-3A95-DFFB-8BA5-92CC4E616600}"/>
              </a:ext>
            </a:extLst>
          </p:cNvPr>
          <p:cNvSpPr/>
          <p:nvPr/>
        </p:nvSpPr>
        <p:spPr bwMode="auto">
          <a:xfrm>
            <a:off x="2261965" y="1124499"/>
            <a:ext cx="7668069" cy="4609001"/>
          </a:xfrm>
          <a:prstGeom prst="roundRect">
            <a:avLst>
              <a:gd name="adj" fmla="val 1719"/>
            </a:avLst>
          </a:prstGeom>
          <a:solidFill>
            <a:schemeClr val="accent3">
              <a:lumMod val="20000"/>
              <a:lumOff val="80000"/>
            </a:schemeClr>
          </a:solidFill>
          <a:ln w="38100" cap="flat" cmpd="sng" algn="ctr">
            <a:solidFill>
              <a:schemeClr val="accent3"/>
            </a:solidFill>
            <a:prstDash val="solid"/>
            <a:headEnd/>
            <a:tailEnd/>
          </a:ln>
          <a:effectLst>
            <a:outerShdw blurRad="76200" dist="63500" dir="2700000" algn="tl" rotWithShape="0">
              <a:prstClr val="black">
                <a:alpha val="26000"/>
              </a:prstClr>
            </a:outerShdw>
          </a:effectLst>
        </p:spPr>
        <p:txBody>
          <a:bodyPr rot="0" spcFirstLastPara="0" vert="horz" wrap="square" lIns="96000" tIns="96000" rIns="96000" bIns="96000" numCol="1" spcCol="0" rtlCol="0" fromWordArt="0" anchor="ctr" anchorCtr="0" forceAA="0" compatLnSpc="1">
            <a:prstTxWarp prst="textNoShape">
              <a:avLst/>
            </a:prstTxWarp>
            <a:noAutofit/>
          </a:bodyPr>
          <a:lstStyle>
            <a:defPPr>
              <a:defRPr lang="en-US"/>
            </a:defPPr>
            <a:lvl1pPr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1pPr>
            <a:lvl2pPr marL="4572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2pPr>
            <a:lvl3pPr marL="9144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3pPr>
            <a:lvl4pPr marL="13716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4pPr>
            <a:lvl5pPr marL="1828800" algn="ctr" defTabSz="457200" rtl="0" fontAlgn="base">
              <a:lnSpc>
                <a:spcPct val="90000"/>
              </a:lnSpc>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eaLnBrk="0" fontAlgn="auto" hangingPunct="0">
              <a:lnSpc>
                <a:spcPct val="100000"/>
              </a:lnSpc>
              <a:spcBef>
                <a:spcPts val="0"/>
              </a:spcBef>
              <a:spcAft>
                <a:spcPts val="0"/>
              </a:spcAft>
              <a:buClr>
                <a:srgbClr val="FFFFFF"/>
              </a:buClr>
              <a:defRPr/>
            </a:pPr>
            <a:r>
              <a:rPr lang="en-US" sz="3200" b="1" dirty="0">
                <a:solidFill>
                  <a:schemeClr val="accent1"/>
                </a:solidFill>
                <a:latin typeface="+mj-lt"/>
              </a:rPr>
              <a:t>How to use this guide</a:t>
            </a:r>
          </a:p>
          <a:p>
            <a:pPr marR="0" lvl="0" defTabSz="914400" eaLnBrk="0" fontAlgn="auto" latinLnBrk="0" hangingPunct="0">
              <a:lnSpc>
                <a:spcPct val="100000"/>
              </a:lnSpc>
              <a:spcBef>
                <a:spcPts val="0"/>
              </a:spcBef>
              <a:spcAft>
                <a:spcPts val="0"/>
              </a:spcAft>
              <a:buClr>
                <a:srgbClr val="FFFFFF"/>
              </a:buClr>
              <a:buSzTx/>
              <a:tabLst/>
              <a:defRPr/>
            </a:pPr>
            <a:endParaRPr lang="en-US" sz="2000" b="1" i="1" kern="0" dirty="0">
              <a:solidFill>
                <a:schemeClr val="accent1"/>
              </a:solidFill>
              <a:latin typeface="+mj-lt"/>
            </a:endParaRPr>
          </a:p>
          <a:p>
            <a:pPr marR="0" lvl="0" defTabSz="914400" eaLnBrk="0" fontAlgn="auto" latinLnBrk="0" hangingPunct="0">
              <a:lnSpc>
                <a:spcPct val="100000"/>
              </a:lnSpc>
              <a:spcBef>
                <a:spcPts val="0"/>
              </a:spcBef>
              <a:spcAft>
                <a:spcPts val="0"/>
              </a:spcAft>
              <a:buClr>
                <a:srgbClr val="FFFFFF"/>
              </a:buClr>
              <a:buSzTx/>
              <a:tabLst/>
              <a:defRPr/>
            </a:pPr>
            <a:r>
              <a:rPr lang="en-US" sz="2000" b="1" i="1" kern="0" dirty="0">
                <a:solidFill>
                  <a:schemeClr val="accent1"/>
                </a:solidFill>
                <a:latin typeface="+mj-lt"/>
              </a:rPr>
              <a:t>Please View in Notes View</a:t>
            </a:r>
          </a:p>
        </p:txBody>
      </p:sp>
    </p:spTree>
    <p:custDataLst>
      <p:tags r:id="rId1"/>
    </p:custDataLst>
    <p:extLst>
      <p:ext uri="{BB962C8B-B14F-4D97-AF65-F5344CB8AC3E}">
        <p14:creationId xmlns:p14="http://schemas.microsoft.com/office/powerpoint/2010/main" val="206125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97F3D-7BD4-67E4-53D2-F608935AF367}"/>
              </a:ext>
            </a:extLst>
          </p:cNvPr>
          <p:cNvSpPr/>
          <p:nvPr/>
        </p:nvSpPr>
        <p:spPr>
          <a:xfrm>
            <a:off x="425884" y="1638301"/>
            <a:ext cx="11223318" cy="4373206"/>
          </a:xfrm>
          <a:prstGeom prst="rect">
            <a:avLst/>
          </a:prstGeom>
          <a:solidFill>
            <a:schemeClr val="bg1"/>
          </a:solidFill>
          <a:effectLst>
            <a:outerShdw blurRad="168432"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015809"/>
            <a:ext cx="11223320" cy="401938"/>
          </a:xfrm>
        </p:spPr>
        <p:txBody>
          <a:bodyPr/>
          <a:lstStyle/>
          <a:p>
            <a:r>
              <a:rPr lang="en-US" sz="4000" dirty="0"/>
              <a:t>“Press Your Luck” Challenge</a:t>
            </a:r>
            <a:endParaRPr lang="en-US" dirty="0"/>
          </a:p>
        </p:txBody>
      </p:sp>
      <p:graphicFrame>
        <p:nvGraphicFramePr>
          <p:cNvPr id="9" name="Table 9">
            <a:extLst>
              <a:ext uri="{FF2B5EF4-FFF2-40B4-BE49-F238E27FC236}">
                <a16:creationId xmlns:a16="http://schemas.microsoft.com/office/drawing/2014/main" id="{EB8D804A-E703-278B-FC99-DEAF54917EF6}"/>
              </a:ext>
            </a:extLst>
          </p:cNvPr>
          <p:cNvGraphicFramePr>
            <a:graphicFrameLocks noGrp="1"/>
          </p:cNvGraphicFramePr>
          <p:nvPr>
            <p:extLst>
              <p:ext uri="{D42A27DB-BD31-4B8C-83A1-F6EECF244321}">
                <p14:modId xmlns:p14="http://schemas.microsoft.com/office/powerpoint/2010/main" val="2125780238"/>
              </p:ext>
            </p:extLst>
          </p:nvPr>
        </p:nvGraphicFramePr>
        <p:xfrm>
          <a:off x="425884" y="1638301"/>
          <a:ext cx="11223318" cy="4373206"/>
        </p:xfrm>
        <a:graphic>
          <a:graphicData uri="http://schemas.openxmlformats.org/drawingml/2006/table">
            <a:tbl>
              <a:tblPr firstRow="1" bandRow="1">
                <a:tableStyleId>{5C22544A-7EE6-4342-B048-85BDC9FD1C3A}</a:tableStyleId>
              </a:tblPr>
              <a:tblGrid>
                <a:gridCol w="1870553">
                  <a:extLst>
                    <a:ext uri="{9D8B030D-6E8A-4147-A177-3AD203B41FA5}">
                      <a16:colId xmlns:a16="http://schemas.microsoft.com/office/drawing/2014/main" val="3107801074"/>
                    </a:ext>
                  </a:extLst>
                </a:gridCol>
                <a:gridCol w="1870553">
                  <a:extLst>
                    <a:ext uri="{9D8B030D-6E8A-4147-A177-3AD203B41FA5}">
                      <a16:colId xmlns:a16="http://schemas.microsoft.com/office/drawing/2014/main" val="1877729679"/>
                    </a:ext>
                  </a:extLst>
                </a:gridCol>
                <a:gridCol w="1870553">
                  <a:extLst>
                    <a:ext uri="{9D8B030D-6E8A-4147-A177-3AD203B41FA5}">
                      <a16:colId xmlns:a16="http://schemas.microsoft.com/office/drawing/2014/main" val="4231121647"/>
                    </a:ext>
                  </a:extLst>
                </a:gridCol>
                <a:gridCol w="1870553">
                  <a:extLst>
                    <a:ext uri="{9D8B030D-6E8A-4147-A177-3AD203B41FA5}">
                      <a16:colId xmlns:a16="http://schemas.microsoft.com/office/drawing/2014/main" val="270785034"/>
                    </a:ext>
                  </a:extLst>
                </a:gridCol>
                <a:gridCol w="1870553">
                  <a:extLst>
                    <a:ext uri="{9D8B030D-6E8A-4147-A177-3AD203B41FA5}">
                      <a16:colId xmlns:a16="http://schemas.microsoft.com/office/drawing/2014/main" val="255855783"/>
                    </a:ext>
                  </a:extLst>
                </a:gridCol>
                <a:gridCol w="1870553">
                  <a:extLst>
                    <a:ext uri="{9D8B030D-6E8A-4147-A177-3AD203B41FA5}">
                      <a16:colId xmlns:a16="http://schemas.microsoft.com/office/drawing/2014/main" val="534048987"/>
                    </a:ext>
                  </a:extLst>
                </a:gridCol>
              </a:tblGrid>
              <a:tr h="857898">
                <a:tc>
                  <a:txBody>
                    <a:bodyPr/>
                    <a:lstStyle/>
                    <a:p>
                      <a:pPr algn="ctr"/>
                      <a:r>
                        <a:rPr lang="en-US" sz="1800" dirty="0">
                          <a:solidFill>
                            <a:schemeClr val="accent1"/>
                          </a:solidFill>
                        </a:rPr>
                        <a:t>Insomnia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noProof="0" dirty="0">
                          <a:ln>
                            <a:noFill/>
                          </a:ln>
                          <a:solidFill>
                            <a:srgbClr val="23004C"/>
                          </a:solidFill>
                          <a:effectLst/>
                          <a:uLnTx/>
                          <a:uFillTx/>
                          <a:latin typeface="+mn-lt"/>
                          <a:ea typeface="+mn-ea"/>
                          <a:cs typeface="+mn-cs"/>
                        </a:rPr>
                        <a:t>Decreased Appetite</a:t>
                      </a:r>
                      <a:endParaRPr lang="en-US" sz="18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Duration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Dosing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Dose-Dependent Duration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AE rate with increasing dose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60987448"/>
                  </a:ext>
                </a:extLst>
              </a:tr>
              <a:tr h="857898">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Absorption</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rowSpan="3" gridSpan="4">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GI issues – constipation/ diarrhea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00091310"/>
                  </a:ext>
                </a:extLst>
              </a:tr>
              <a:tr h="815003">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Duration</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800" b="1" dirty="0">
                          <a:solidFill>
                            <a:schemeClr val="accent1"/>
                          </a:solidFill>
                        </a:rPr>
                        <a:t>Insomnia</a:t>
                      </a:r>
                      <a:endParaRPr lang="en-US"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81358809"/>
                  </a:ext>
                </a:extLst>
              </a:tr>
              <a:tr h="8150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004C"/>
                          </a:solidFill>
                          <a:effectLst/>
                          <a:uLnTx/>
                          <a:uFillTx/>
                          <a:latin typeface="+mn-lt"/>
                          <a:ea typeface="+mn-ea"/>
                          <a:cs typeface="+mn-cs"/>
                        </a:rPr>
                        <a:t>Decreased Appetite</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004C"/>
                          </a:solidFill>
                          <a:effectLst/>
                          <a:uLnTx/>
                          <a:uFillTx/>
                          <a:latin typeface="+mn-lt"/>
                          <a:ea typeface="+mn-ea"/>
                          <a:cs typeface="+mn-cs"/>
                        </a:rPr>
                        <a:t>Decreased Appetite</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24190518"/>
                  </a:ext>
                </a:extLst>
              </a:tr>
              <a:tr h="857898">
                <a:tc>
                  <a:txBody>
                    <a:bodyPr/>
                    <a:lstStyle/>
                    <a:p>
                      <a:pPr algn="ctr"/>
                      <a:r>
                        <a:rPr lang="en-US" sz="1800" b="1" dirty="0">
                          <a:solidFill>
                            <a:schemeClr val="accent1"/>
                          </a:solidFill>
                        </a:rPr>
                        <a:t>Insomnia</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23004C"/>
                          </a:solidFill>
                          <a:effectLst/>
                          <a:uLnTx/>
                          <a:uFillTx/>
                          <a:latin typeface="+mn-lt"/>
                          <a:ea typeface="+mn-ea"/>
                          <a:cs typeface="+mn-cs"/>
                        </a:rPr>
                        <a:t>GI issues – constipation/ diarrhea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23004C"/>
                          </a:solidFill>
                          <a:effectLst/>
                          <a:uLnTx/>
                          <a:uFillTx/>
                          <a:latin typeface="+mn-lt"/>
                          <a:ea typeface="+mn-ea"/>
                          <a:cs typeface="+mn-cs"/>
                        </a:rPr>
                        <a:t>Adult Data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23004C"/>
                          </a:solidFill>
                          <a:effectLst/>
                          <a:uLnTx/>
                          <a:uFillTx/>
                          <a:latin typeface="+mn-lt"/>
                          <a:ea typeface="+mn-ea"/>
                          <a:cs typeface="+mn-cs"/>
                        </a:rPr>
                        <a:t>Dose-Dependent Duration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Absorption</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0" lang="en-US" sz="1800" b="1" i="0" u="none" strike="noStrike" kern="1200" cap="none" spc="0" normalizeH="0" baseline="0" dirty="0">
                          <a:ln>
                            <a:noFill/>
                          </a:ln>
                          <a:solidFill>
                            <a:srgbClr val="23004C"/>
                          </a:solidFill>
                          <a:effectLst/>
                          <a:uLnTx/>
                          <a:uFillTx/>
                          <a:latin typeface="+mn-lt"/>
                          <a:ea typeface="+mn-ea"/>
                          <a:cs typeface="+mn-cs"/>
                        </a:rPr>
                        <a:t>Duration</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265388846"/>
                  </a:ext>
                </a:extLst>
              </a:tr>
            </a:tbl>
          </a:graphicData>
        </a:graphic>
      </p:graphicFrame>
      <p:pic>
        <p:nvPicPr>
          <p:cNvPr id="12" name="Picture 11">
            <a:extLst>
              <a:ext uri="{FF2B5EF4-FFF2-40B4-BE49-F238E27FC236}">
                <a16:creationId xmlns:a16="http://schemas.microsoft.com/office/drawing/2014/main" id="{34F05DF8-4273-E47F-AFFE-4A54BBC73B5D}"/>
              </a:ext>
            </a:extLst>
          </p:cNvPr>
          <p:cNvPicPr>
            <a:picLocks noChangeAspect="1"/>
          </p:cNvPicPr>
          <p:nvPr/>
        </p:nvPicPr>
        <p:blipFill>
          <a:blip r:embed="rId4"/>
          <a:stretch>
            <a:fillRect/>
          </a:stretch>
        </p:blipFill>
        <p:spPr>
          <a:xfrm>
            <a:off x="4419537" y="2906029"/>
            <a:ext cx="3352926" cy="1627871"/>
          </a:xfrm>
          <a:prstGeom prst="rect">
            <a:avLst/>
          </a:prstGeom>
        </p:spPr>
      </p:pic>
    </p:spTree>
    <p:custDataLst>
      <p:tags r:id="rId1"/>
    </p:custDataLst>
    <p:extLst>
      <p:ext uri="{BB962C8B-B14F-4D97-AF65-F5344CB8AC3E}">
        <p14:creationId xmlns:p14="http://schemas.microsoft.com/office/powerpoint/2010/main" val="274459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D45C-7BD0-5A90-EF34-D38B5B13F7A1}"/>
              </a:ext>
            </a:extLst>
          </p:cNvPr>
          <p:cNvSpPr>
            <a:spLocks noGrp="1"/>
          </p:cNvSpPr>
          <p:nvPr>
            <p:ph type="ctrTitle"/>
          </p:nvPr>
        </p:nvSpPr>
        <p:spPr/>
        <p:txBody>
          <a:bodyPr/>
          <a:lstStyle/>
          <a:p>
            <a:r>
              <a:rPr lang="en-US" dirty="0"/>
              <a:t>Hidden Slide</a:t>
            </a:r>
          </a:p>
        </p:txBody>
      </p:sp>
      <p:sp>
        <p:nvSpPr>
          <p:cNvPr id="5" name="Subtitle 4">
            <a:extLst>
              <a:ext uri="{FF2B5EF4-FFF2-40B4-BE49-F238E27FC236}">
                <a16:creationId xmlns:a16="http://schemas.microsoft.com/office/drawing/2014/main" id="{B6A3A893-AD01-04B8-9EA3-CEC85D4386D9}"/>
              </a:ext>
            </a:extLst>
          </p:cNvPr>
          <p:cNvSpPr>
            <a:spLocks noGrp="1"/>
          </p:cNvSpPr>
          <p:nvPr>
            <p:ph type="subTitle" idx="1"/>
          </p:nvPr>
        </p:nvSpPr>
        <p:spPr/>
        <p:txBody>
          <a:bodyPr/>
          <a:lstStyle/>
          <a:p>
            <a:r>
              <a:rPr lang="en-US" dirty="0"/>
              <a:t>See Notes Page</a:t>
            </a:r>
          </a:p>
        </p:txBody>
      </p:sp>
    </p:spTree>
    <p:custDataLst>
      <p:tags r:id="rId1"/>
    </p:custDataLst>
    <p:extLst>
      <p:ext uri="{BB962C8B-B14F-4D97-AF65-F5344CB8AC3E}">
        <p14:creationId xmlns:p14="http://schemas.microsoft.com/office/powerpoint/2010/main" val="377439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892C1-9FE8-C0E7-8396-0254D4FC6CAF}"/>
              </a:ext>
            </a:extLst>
          </p:cNvPr>
          <p:cNvSpPr>
            <a:spLocks noGrp="1"/>
          </p:cNvSpPr>
          <p:nvPr>
            <p:ph type="ctrTitle" idx="4294967295"/>
          </p:nvPr>
        </p:nvSpPr>
        <p:spPr>
          <a:xfrm>
            <a:off x="530320" y="4845191"/>
            <a:ext cx="8550152" cy="2387600"/>
          </a:xfrm>
        </p:spPr>
        <p:txBody>
          <a:bodyPr>
            <a:normAutofit/>
          </a:bodyPr>
          <a:lstStyle/>
          <a:p>
            <a:r>
              <a:rPr lang="en-US" sz="6000" dirty="0">
                <a:solidFill>
                  <a:schemeClr val="bg1"/>
                </a:solidFill>
              </a:rPr>
              <a:t>Thank You!</a:t>
            </a:r>
          </a:p>
        </p:txBody>
      </p:sp>
    </p:spTree>
    <p:custDataLst>
      <p:tags r:id="rId1"/>
    </p:custDataLst>
    <p:extLst>
      <p:ext uri="{BB962C8B-B14F-4D97-AF65-F5344CB8AC3E}">
        <p14:creationId xmlns:p14="http://schemas.microsoft.com/office/powerpoint/2010/main" val="681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ctrTitle"/>
          </p:nvPr>
        </p:nvSpPr>
        <p:spPr/>
        <p:txBody>
          <a:bodyPr/>
          <a:lstStyle/>
          <a:p>
            <a:r>
              <a:rPr lang="en-US" sz="6000" dirty="0">
                <a:solidFill>
                  <a:schemeClr val="bg1"/>
                </a:solidFill>
              </a:rPr>
              <a:t>Objection Handling Workshop</a:t>
            </a:r>
            <a:endParaRPr lang="en-US" dirty="0"/>
          </a:p>
        </p:txBody>
      </p:sp>
      <p:sp>
        <p:nvSpPr>
          <p:cNvPr id="5" name="Content Placeholder 4">
            <a:extLst>
              <a:ext uri="{FF2B5EF4-FFF2-40B4-BE49-F238E27FC236}">
                <a16:creationId xmlns:a16="http://schemas.microsoft.com/office/drawing/2014/main" id="{68F53ADD-DEB9-633B-E033-B3F66BB5881A}"/>
              </a:ext>
            </a:extLst>
          </p:cNvPr>
          <p:cNvSpPr>
            <a:spLocks noGrp="1"/>
          </p:cNvSpPr>
          <p:nvPr>
            <p:ph type="subTitle" idx="1"/>
          </p:nvPr>
        </p:nvSpPr>
        <p:spPr/>
        <p:txBody>
          <a:bodyPr>
            <a:normAutofit/>
          </a:bodyPr>
          <a:lstStyle/>
          <a:p>
            <a:pPr marL="0" indent="0">
              <a:lnSpc>
                <a:spcPct val="90000"/>
              </a:lnSpc>
              <a:buNone/>
            </a:pPr>
            <a:r>
              <a:rPr lang="en-US" b="1" dirty="0"/>
              <a:t>New Hire Training</a:t>
            </a:r>
          </a:p>
        </p:txBody>
      </p:sp>
    </p:spTree>
    <p:custDataLst>
      <p:tags r:id="rId1"/>
    </p:custDataLst>
    <p:extLst>
      <p:ext uri="{BB962C8B-B14F-4D97-AF65-F5344CB8AC3E}">
        <p14:creationId xmlns:p14="http://schemas.microsoft.com/office/powerpoint/2010/main" val="350647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p:txBody>
          <a:bodyPr/>
          <a:lstStyle/>
          <a:p>
            <a:r>
              <a:rPr lang="en-US" dirty="0"/>
              <a:t>Appropriate Use Statement</a:t>
            </a:r>
          </a:p>
        </p:txBody>
      </p:sp>
      <p:sp>
        <p:nvSpPr>
          <p:cNvPr id="3" name="Content Placeholder 2">
            <a:extLst>
              <a:ext uri="{FF2B5EF4-FFF2-40B4-BE49-F238E27FC236}">
                <a16:creationId xmlns:a16="http://schemas.microsoft.com/office/drawing/2014/main" id="{A9227F67-F498-3597-2C5E-5935B95EAD17}"/>
              </a:ext>
            </a:extLst>
          </p:cNvPr>
          <p:cNvSpPr>
            <a:spLocks noGrp="1"/>
          </p:cNvSpPr>
          <p:nvPr>
            <p:ph idx="1"/>
          </p:nvPr>
        </p:nvSpPr>
        <p:spPr/>
        <p:txBody>
          <a:bodyPr/>
          <a:lstStyle/>
          <a:p>
            <a:pPr marL="0" indent="0">
              <a:buNone/>
            </a:pPr>
            <a:r>
              <a:rPr lang="en-US" dirty="0">
                <a:solidFill>
                  <a:srgbClr val="23004C"/>
                </a:solidFill>
              </a:rPr>
              <a:t>The Food and Drug Administration (FDA) has strict rules and regulations regarding the type of information that may be provided to healthcare providers (HCPs) for drugs and biologics. Off-label promotion is a violation of the FDA's rules and regulations, and compliance with these laws is aggressively enforced by the FDA. When you are discussing Ironshore products with our customers, this discussion must be completely consistent with approved labeling, applicable law, FDA regulations, and Ironshore policies. Field personnel may only use Ironshore-approved materials in detailing. Finally, you cannot use these training materials with HCPs or for any purpose other than your own education.</a:t>
            </a:r>
          </a:p>
          <a:p>
            <a:endParaRPr lang="en-US" dirty="0"/>
          </a:p>
        </p:txBody>
      </p:sp>
    </p:spTree>
    <p:custDataLst>
      <p:tags r:id="rId1"/>
    </p:custDataLst>
    <p:extLst>
      <p:ext uri="{BB962C8B-B14F-4D97-AF65-F5344CB8AC3E}">
        <p14:creationId xmlns:p14="http://schemas.microsoft.com/office/powerpoint/2010/main" val="357311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5185C0-91EE-970F-4CD2-AF29DD2D6873}"/>
              </a:ext>
            </a:extLst>
          </p:cNvPr>
          <p:cNvSpPr>
            <a:spLocks noGrp="1"/>
          </p:cNvSpPr>
          <p:nvPr>
            <p:ph type="title"/>
          </p:nvPr>
        </p:nvSpPr>
        <p:spPr/>
        <p:txBody>
          <a:bodyPr/>
          <a:lstStyle/>
          <a:p>
            <a:r>
              <a:rPr lang="en-US" dirty="0"/>
              <a:t>Workshop Agenda</a:t>
            </a:r>
          </a:p>
        </p:txBody>
      </p:sp>
      <p:pic>
        <p:nvPicPr>
          <p:cNvPr id="4" name="Picture 3">
            <a:extLst>
              <a:ext uri="{FF2B5EF4-FFF2-40B4-BE49-F238E27FC236}">
                <a16:creationId xmlns:a16="http://schemas.microsoft.com/office/drawing/2014/main" id="{430F3283-5DF7-BB4A-0CA8-572E5DDCE7D7}"/>
              </a:ext>
            </a:extLst>
          </p:cNvPr>
          <p:cNvPicPr>
            <a:picLocks noChangeAspect="1"/>
          </p:cNvPicPr>
          <p:nvPr/>
        </p:nvPicPr>
        <p:blipFill>
          <a:blip r:embed="rId4"/>
          <a:stretch>
            <a:fillRect/>
          </a:stretch>
        </p:blipFill>
        <p:spPr>
          <a:xfrm>
            <a:off x="7506975" y="2293048"/>
            <a:ext cx="2531275" cy="2962366"/>
          </a:xfrm>
          <a:prstGeom prst="rect">
            <a:avLst/>
          </a:prstGeom>
        </p:spPr>
      </p:pic>
      <p:sp>
        <p:nvSpPr>
          <p:cNvPr id="14" name="Rounded Rectangle 13">
            <a:extLst>
              <a:ext uri="{FF2B5EF4-FFF2-40B4-BE49-F238E27FC236}">
                <a16:creationId xmlns:a16="http://schemas.microsoft.com/office/drawing/2014/main" id="{E08995A6-8ACA-EC0A-76B1-F4786FD70858}"/>
              </a:ext>
            </a:extLst>
          </p:cNvPr>
          <p:cNvSpPr/>
          <p:nvPr/>
        </p:nvSpPr>
        <p:spPr>
          <a:xfrm>
            <a:off x="486845" y="1795977"/>
            <a:ext cx="5243395" cy="3718136"/>
          </a:xfrm>
          <a:prstGeom prst="roundRect">
            <a:avLst>
              <a:gd name="adj" fmla="val 4801"/>
            </a:avLst>
          </a:prstGeom>
          <a:solidFill>
            <a:srgbClr val="F8F8F8"/>
          </a:solidFill>
          <a:ln>
            <a:solidFill>
              <a:srgbClr val="F8F8F8"/>
            </a:solidFill>
          </a:ln>
          <a:effectLst>
            <a:outerShdw blurRad="177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151F1BA0-C230-BA61-4CF0-589AF115F905}"/>
              </a:ext>
            </a:extLst>
          </p:cNvPr>
          <p:cNvSpPr/>
          <p:nvPr/>
        </p:nvSpPr>
        <p:spPr>
          <a:xfrm>
            <a:off x="928255" y="4777695"/>
            <a:ext cx="4514602" cy="3558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C2A76FD3-3F34-BE22-3C6A-F53C3BAC8C79}"/>
              </a:ext>
            </a:extLst>
          </p:cNvPr>
          <p:cNvPicPr>
            <a:picLocks noChangeAspect="1"/>
          </p:cNvPicPr>
          <p:nvPr/>
        </p:nvPicPr>
        <p:blipFill>
          <a:blip r:embed="rId4"/>
          <a:stretch>
            <a:fillRect/>
          </a:stretch>
        </p:blipFill>
        <p:spPr>
          <a:xfrm>
            <a:off x="7506975" y="2293048"/>
            <a:ext cx="2531275" cy="2962366"/>
          </a:xfrm>
          <a:prstGeom prst="rect">
            <a:avLst/>
          </a:prstGeom>
        </p:spPr>
      </p:pic>
      <p:sp>
        <p:nvSpPr>
          <p:cNvPr id="18" name="Rounded Rectangle 17">
            <a:extLst>
              <a:ext uri="{FF2B5EF4-FFF2-40B4-BE49-F238E27FC236}">
                <a16:creationId xmlns:a16="http://schemas.microsoft.com/office/drawing/2014/main" id="{7FF9F3C1-2C3B-A06D-1B1A-FBCD706346DB}"/>
              </a:ext>
            </a:extLst>
          </p:cNvPr>
          <p:cNvSpPr/>
          <p:nvPr/>
        </p:nvSpPr>
        <p:spPr>
          <a:xfrm>
            <a:off x="2373867" y="2127165"/>
            <a:ext cx="3068990" cy="33176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E68E4BCC-984C-7E63-E365-8BE365A46FAF}"/>
              </a:ext>
            </a:extLst>
          </p:cNvPr>
          <p:cNvSpPr/>
          <p:nvPr/>
        </p:nvSpPr>
        <p:spPr>
          <a:xfrm>
            <a:off x="2373867" y="2636968"/>
            <a:ext cx="3068990" cy="355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F6FD919-669B-7CB2-902A-7329FD380AAD}"/>
              </a:ext>
            </a:extLst>
          </p:cNvPr>
          <p:cNvSpPr txBox="1"/>
          <p:nvPr/>
        </p:nvSpPr>
        <p:spPr>
          <a:xfrm>
            <a:off x="-5537745" y="1811383"/>
            <a:ext cx="0" cy="0"/>
          </a:xfrm>
          <a:prstGeom prst="rect">
            <a:avLst/>
          </a:prstGeom>
          <a:noFill/>
        </p:spPr>
        <p:txBody>
          <a:bodyPr wrap="none" rtlCol="0">
            <a:noAutofit/>
          </a:bodyPr>
          <a:lstStyle/>
          <a:p>
            <a:pPr algn="l"/>
            <a:endParaRPr lang="en-US" dirty="0">
              <a:solidFill>
                <a:schemeClr val="accent3"/>
              </a:solidFill>
            </a:endParaRPr>
          </a:p>
        </p:txBody>
      </p:sp>
      <p:sp>
        <p:nvSpPr>
          <p:cNvPr id="21" name="TextBox 20">
            <a:extLst>
              <a:ext uri="{FF2B5EF4-FFF2-40B4-BE49-F238E27FC236}">
                <a16:creationId xmlns:a16="http://schemas.microsoft.com/office/drawing/2014/main" id="{3E7C6C29-509B-6432-A1ED-0C0899943B6D}"/>
              </a:ext>
            </a:extLst>
          </p:cNvPr>
          <p:cNvSpPr txBox="1"/>
          <p:nvPr/>
        </p:nvSpPr>
        <p:spPr>
          <a:xfrm>
            <a:off x="928254" y="1937988"/>
            <a:ext cx="1316181" cy="2804871"/>
          </a:xfrm>
          <a:prstGeom prst="rect">
            <a:avLst/>
          </a:prstGeom>
          <a:noFill/>
        </p:spPr>
        <p:txBody>
          <a:bodyPr wrap="square" lIns="0" tIns="0" rIns="0" bIns="0" rtlCol="0">
            <a:noAutofit/>
          </a:bodyPr>
          <a:lstStyle/>
          <a:p>
            <a:pPr algn="r">
              <a:lnSpc>
                <a:spcPct val="250000"/>
              </a:lnSpc>
            </a:pP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5 min</a:t>
            </a:r>
            <a:b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20 min</a:t>
            </a:r>
          </a:p>
          <a:p>
            <a:pPr algn="r">
              <a:lnSpc>
                <a:spcPct val="250000"/>
              </a:lnSpc>
            </a:pP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45 min</a:t>
            </a:r>
          </a:p>
          <a:p>
            <a:pPr algn="r">
              <a:lnSpc>
                <a:spcPct val="250000"/>
              </a:lnSpc>
            </a:pP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30 min</a:t>
            </a:r>
          </a:p>
          <a:p>
            <a:pPr algn="r">
              <a:lnSpc>
                <a:spcPct val="250000"/>
              </a:lnSpc>
            </a:pP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5 min</a:t>
            </a:r>
          </a:p>
          <a:p>
            <a:pPr algn="r">
              <a:lnSpc>
                <a:spcPct val="250000"/>
              </a:lnSpc>
            </a:pP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105 min</a:t>
            </a:r>
          </a:p>
        </p:txBody>
      </p:sp>
      <p:sp>
        <p:nvSpPr>
          <p:cNvPr id="22" name="Rounded Rectangle 21">
            <a:extLst>
              <a:ext uri="{FF2B5EF4-FFF2-40B4-BE49-F238E27FC236}">
                <a16:creationId xmlns:a16="http://schemas.microsoft.com/office/drawing/2014/main" id="{9D10BA93-310A-AA71-1AFD-A37C29C52ABD}"/>
              </a:ext>
            </a:extLst>
          </p:cNvPr>
          <p:cNvSpPr/>
          <p:nvPr/>
        </p:nvSpPr>
        <p:spPr>
          <a:xfrm>
            <a:off x="2373867" y="3163440"/>
            <a:ext cx="3068990" cy="355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CB8ECF36-71BA-1221-AC70-C8165094AE8F}"/>
              </a:ext>
            </a:extLst>
          </p:cNvPr>
          <p:cNvSpPr/>
          <p:nvPr/>
        </p:nvSpPr>
        <p:spPr>
          <a:xfrm>
            <a:off x="2373867" y="3717622"/>
            <a:ext cx="3068990" cy="355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DACE947C-B65A-1693-BFAB-6A1CB3D7C04C}"/>
              </a:ext>
            </a:extLst>
          </p:cNvPr>
          <p:cNvSpPr/>
          <p:nvPr/>
        </p:nvSpPr>
        <p:spPr>
          <a:xfrm>
            <a:off x="2373867" y="4244095"/>
            <a:ext cx="3068990" cy="35587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AD5DA9E-6520-9062-A418-AF70E354D436}"/>
              </a:ext>
            </a:extLst>
          </p:cNvPr>
          <p:cNvSpPr txBox="1"/>
          <p:nvPr/>
        </p:nvSpPr>
        <p:spPr>
          <a:xfrm>
            <a:off x="2507673" y="1937988"/>
            <a:ext cx="3006436" cy="2837790"/>
          </a:xfrm>
          <a:prstGeom prst="rect">
            <a:avLst/>
          </a:prstGeom>
          <a:noFill/>
        </p:spPr>
        <p:txBody>
          <a:bodyPr wrap="square" lIns="0" tIns="0" rIns="0" bIns="0" rtlCol="0">
            <a:noAutofit/>
          </a:bodyPr>
          <a:lstStyle/>
          <a:p>
            <a:pPr algn="l">
              <a:lnSpc>
                <a:spcPct val="250000"/>
              </a:lnSpc>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Workshop Introduction</a:t>
            </a:r>
          </a:p>
          <a:p>
            <a:pPr algn="l">
              <a:lnSpc>
                <a:spcPct val="250000"/>
              </a:lnSpc>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Response Review</a:t>
            </a:r>
          </a:p>
          <a:p>
            <a:pPr marL="0" marR="0" indent="0" algn="l" rtl="0" eaLnBrk="1" fontAlgn="auto" latinLnBrk="0" hangingPunct="1">
              <a:lnSpc>
                <a:spcPct val="250000"/>
              </a:lnSpc>
              <a:spcBef>
                <a:spcPts val="0"/>
              </a:spcBef>
              <a:spcAft>
                <a:spcPts val="0"/>
              </a:spcAft>
            </a:pPr>
            <a:r>
              <a:rPr lang="en-US" sz="1400" i="0" u="none" strike="noStrike"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Objection Handling</a:t>
            </a:r>
            <a:endParaRPr lang="en-US" sz="140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algn="l" rtl="0" eaLnBrk="1" fontAlgn="ctr" latinLnBrk="0" hangingPunct="1">
              <a:lnSpc>
                <a:spcPct val="250000"/>
              </a:lnSpc>
              <a:spcBef>
                <a:spcPts val="0"/>
              </a:spcBef>
              <a:spcAft>
                <a:spcPts val="0"/>
              </a:spcAft>
            </a:pPr>
            <a:r>
              <a:rPr lang="en-US" sz="1400" i="0" u="none" strike="noStrike"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“Press Your Luck” Challenge</a:t>
            </a:r>
            <a:endParaRPr lang="en-US" sz="140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algn="l" rtl="0" eaLnBrk="1" fontAlgn="ctr" latinLnBrk="0" hangingPunct="1">
              <a:lnSpc>
                <a:spcPct val="250000"/>
              </a:lnSpc>
              <a:spcBef>
                <a:spcPts val="0"/>
              </a:spcBef>
              <a:spcAft>
                <a:spcPts val="0"/>
              </a:spcAft>
            </a:pPr>
            <a:r>
              <a:rPr lang="en-US" sz="1400" i="0" u="none" strike="noStrike"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Workshop Conclusion</a:t>
            </a:r>
          </a:p>
          <a:p>
            <a:pPr marL="0" algn="l" rtl="0" eaLnBrk="1" fontAlgn="ctr" latinLnBrk="0" hangingPunct="1">
              <a:lnSpc>
                <a:spcPct val="250000"/>
              </a:lnSpc>
              <a:spcBef>
                <a:spcPts val="0"/>
              </a:spcBef>
              <a:spcAft>
                <a:spcPts val="0"/>
              </a:spcAft>
            </a:pP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TOTAL TIME</a:t>
            </a:r>
            <a:endParaRPr lang="en-US" sz="14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0355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142809"/>
            <a:ext cx="11360954" cy="401937"/>
          </a:xfrm>
        </p:spPr>
        <p:txBody>
          <a:bodyPr/>
          <a:lstStyle/>
          <a:p>
            <a:r>
              <a:rPr lang="en-US" dirty="0"/>
              <a:t>Workshop Learning Objective</a:t>
            </a:r>
          </a:p>
        </p:txBody>
      </p:sp>
      <p:sp>
        <p:nvSpPr>
          <p:cNvPr id="5" name="Content Placeholder 4">
            <a:extLst>
              <a:ext uri="{FF2B5EF4-FFF2-40B4-BE49-F238E27FC236}">
                <a16:creationId xmlns:a16="http://schemas.microsoft.com/office/drawing/2014/main" id="{68F53ADD-DEB9-633B-E033-B3F66BB5881A}"/>
              </a:ext>
            </a:extLst>
          </p:cNvPr>
          <p:cNvSpPr>
            <a:spLocks noGrp="1"/>
          </p:cNvSpPr>
          <p:nvPr>
            <p:ph idx="1"/>
          </p:nvPr>
        </p:nvSpPr>
        <p:spPr/>
        <p:txBody>
          <a:bodyPr>
            <a:normAutofit/>
          </a:bodyPr>
          <a:lstStyle/>
          <a:p>
            <a:pPr marL="0" indent="0">
              <a:lnSpc>
                <a:spcPct val="90000"/>
              </a:lnSpc>
              <a:buNone/>
            </a:pPr>
            <a:r>
              <a:rPr lang="en-US" b="1" dirty="0"/>
              <a:t>Upon completion of this workshop, you will be able to:</a:t>
            </a:r>
          </a:p>
        </p:txBody>
      </p:sp>
      <p:grpSp>
        <p:nvGrpSpPr>
          <p:cNvPr id="19" name="Group 18">
            <a:extLst>
              <a:ext uri="{FF2B5EF4-FFF2-40B4-BE49-F238E27FC236}">
                <a16:creationId xmlns:a16="http://schemas.microsoft.com/office/drawing/2014/main" id="{DB97371A-A779-F3E9-E917-B4FC549BA7CF}"/>
              </a:ext>
            </a:extLst>
          </p:cNvPr>
          <p:cNvGrpSpPr/>
          <p:nvPr/>
        </p:nvGrpSpPr>
        <p:grpSpPr>
          <a:xfrm>
            <a:off x="4211605" y="2239878"/>
            <a:ext cx="3768790" cy="3323503"/>
            <a:chOff x="4211605" y="2015940"/>
            <a:chExt cx="3768790" cy="3323503"/>
          </a:xfrm>
        </p:grpSpPr>
        <p:sp>
          <p:nvSpPr>
            <p:cNvPr id="8" name="Rounded Rectangle 7">
              <a:extLst>
                <a:ext uri="{FF2B5EF4-FFF2-40B4-BE49-F238E27FC236}">
                  <a16:creationId xmlns:a16="http://schemas.microsoft.com/office/drawing/2014/main" id="{440DDCA5-9E17-C004-FB80-C059C1649FC7}"/>
                </a:ext>
              </a:extLst>
            </p:cNvPr>
            <p:cNvSpPr/>
            <p:nvPr/>
          </p:nvSpPr>
          <p:spPr>
            <a:xfrm>
              <a:off x="4211605" y="2537924"/>
              <a:ext cx="3768790" cy="2801519"/>
            </a:xfrm>
            <a:prstGeom prst="roundRect">
              <a:avLst>
                <a:gd name="adj" fmla="val 5770"/>
              </a:avLst>
            </a:prstGeom>
            <a:solidFill>
              <a:schemeClr val="accent2"/>
            </a:solidFill>
            <a:ln>
              <a:noFill/>
            </a:ln>
            <a:effectLst>
              <a:outerShdw blurRad="254000" dist="381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731520" rIns="91440" rtlCol="0" anchor="t"/>
            <a:lstStyle/>
            <a:p>
              <a:pPr algn="ctr">
                <a:lnSpc>
                  <a:spcPct val="90000"/>
                </a:lnSpc>
              </a:pPr>
              <a:r>
                <a:rPr lang="en-US" sz="2000" b="1" dirty="0"/>
                <a:t>Confidently and compliantly deliver appropriate responses to potential HCP objections and questions using the A.C.S.T. format</a:t>
              </a:r>
            </a:p>
          </p:txBody>
        </p:sp>
        <p:sp>
          <p:nvSpPr>
            <p:cNvPr id="12" name="Oval 11">
              <a:extLst>
                <a:ext uri="{FF2B5EF4-FFF2-40B4-BE49-F238E27FC236}">
                  <a16:creationId xmlns:a16="http://schemas.microsoft.com/office/drawing/2014/main" id="{657200D0-98F8-F45E-91E1-A4372D4A9E90}"/>
                </a:ext>
              </a:extLst>
            </p:cNvPr>
            <p:cNvSpPr/>
            <p:nvPr/>
          </p:nvSpPr>
          <p:spPr>
            <a:xfrm>
              <a:off x="5551395" y="2015940"/>
              <a:ext cx="1095005" cy="1095005"/>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Graphic 12" descr="Checkmark">
              <a:extLst>
                <a:ext uri="{FF2B5EF4-FFF2-40B4-BE49-F238E27FC236}">
                  <a16:creationId xmlns:a16="http://schemas.microsoft.com/office/drawing/2014/main" id="{30463C0B-EEC8-3F8C-272E-1251DAA3E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01040">
              <a:off x="5722776" y="2224434"/>
              <a:ext cx="701628" cy="701628"/>
            </a:xfrm>
            <a:prstGeom prst="rect">
              <a:avLst/>
            </a:prstGeom>
          </p:spPr>
        </p:pic>
      </p:grpSp>
    </p:spTree>
    <p:custDataLst>
      <p:tags r:id="rId1"/>
    </p:custDataLst>
    <p:extLst>
      <p:ext uri="{BB962C8B-B14F-4D97-AF65-F5344CB8AC3E}">
        <p14:creationId xmlns:p14="http://schemas.microsoft.com/office/powerpoint/2010/main" val="231040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4AEFF-A0D6-5F96-3272-5B5B2B338ECA}"/>
              </a:ext>
            </a:extLst>
          </p:cNvPr>
          <p:cNvSpPr>
            <a:spLocks noGrp="1"/>
          </p:cNvSpPr>
          <p:nvPr>
            <p:ph type="ctrTitle"/>
          </p:nvPr>
        </p:nvSpPr>
        <p:spPr>
          <a:xfrm>
            <a:off x="4609988" y="1310254"/>
            <a:ext cx="6705712" cy="2387600"/>
          </a:xfrm>
        </p:spPr>
        <p:txBody>
          <a:bodyPr/>
          <a:lstStyle/>
          <a:p>
            <a:r>
              <a:rPr lang="en-US" sz="4800" dirty="0"/>
              <a:t>Response Review</a:t>
            </a:r>
          </a:p>
        </p:txBody>
      </p:sp>
      <p:sp>
        <p:nvSpPr>
          <p:cNvPr id="5" name="Content Placeholder 4">
            <a:extLst>
              <a:ext uri="{FF2B5EF4-FFF2-40B4-BE49-F238E27FC236}">
                <a16:creationId xmlns:a16="http://schemas.microsoft.com/office/drawing/2014/main" id="{68F53ADD-DEB9-633B-E033-B3F66BB5881A}"/>
              </a:ext>
            </a:extLst>
          </p:cNvPr>
          <p:cNvSpPr>
            <a:spLocks noGrp="1"/>
          </p:cNvSpPr>
          <p:nvPr>
            <p:ph type="subTitle" idx="1"/>
          </p:nvPr>
        </p:nvSpPr>
        <p:spPr/>
        <p:txBody>
          <a:bodyPr>
            <a:normAutofit/>
          </a:bodyPr>
          <a:lstStyle/>
          <a:p>
            <a:pPr marL="0" indent="0">
              <a:lnSpc>
                <a:spcPct val="90000"/>
              </a:lnSpc>
              <a:buNone/>
            </a:pPr>
            <a:r>
              <a:rPr lang="en-US" b="1" dirty="0"/>
              <a:t>Objection Handling Workshop</a:t>
            </a:r>
            <a:endParaRPr lang="en-US" dirty="0"/>
          </a:p>
        </p:txBody>
      </p:sp>
    </p:spTree>
    <p:custDataLst>
      <p:tags r:id="rId1"/>
    </p:custDataLst>
    <p:extLst>
      <p:ext uri="{BB962C8B-B14F-4D97-AF65-F5344CB8AC3E}">
        <p14:creationId xmlns:p14="http://schemas.microsoft.com/office/powerpoint/2010/main" val="180495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28DFCAB-0403-694C-54C8-C61114E0F3C4}"/>
              </a:ext>
            </a:extLst>
          </p:cNvPr>
          <p:cNvSpPr/>
          <p:nvPr/>
        </p:nvSpPr>
        <p:spPr>
          <a:xfrm>
            <a:off x="487680" y="2246810"/>
            <a:ext cx="3370217" cy="3326673"/>
          </a:xfrm>
          <a:prstGeom prst="roundRect">
            <a:avLst>
              <a:gd name="adj" fmla="val 7505"/>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Ribbon">
            <a:extLst>
              <a:ext uri="{FF2B5EF4-FFF2-40B4-BE49-F238E27FC236}">
                <a16:creationId xmlns:a16="http://schemas.microsoft.com/office/drawing/2014/main" id="{6BCBF569-5419-8F2C-32F2-19D2E5906C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288" y="3429000"/>
            <a:ext cx="1994958" cy="1994958"/>
          </a:xfrm>
          <a:prstGeom prst="rect">
            <a:avLst/>
          </a:prstGeom>
          <a:effectLst>
            <a:outerShdw blurRad="177800" dist="38100" dir="2700000" algn="tl" rotWithShape="0">
              <a:prstClr val="black">
                <a:alpha val="15564"/>
              </a:prstClr>
            </a:outerShdw>
          </a:effectLst>
        </p:spPr>
      </p:pic>
      <p:sp>
        <p:nvSpPr>
          <p:cNvPr id="3" name="Rounded Rectangle 2">
            <a:extLst>
              <a:ext uri="{FF2B5EF4-FFF2-40B4-BE49-F238E27FC236}">
                <a16:creationId xmlns:a16="http://schemas.microsoft.com/office/drawing/2014/main" id="{51F65B72-4B9B-D499-4C8A-F82F507E6FCF}"/>
              </a:ext>
            </a:extLst>
          </p:cNvPr>
          <p:cNvSpPr/>
          <p:nvPr/>
        </p:nvSpPr>
        <p:spPr>
          <a:xfrm>
            <a:off x="4415244" y="2246810"/>
            <a:ext cx="3370217" cy="3326673"/>
          </a:xfrm>
          <a:prstGeom prst="roundRect">
            <a:avLst>
              <a:gd name="adj" fmla="val 7505"/>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1199A5A-217B-45B0-278C-2746C32BAA78}"/>
              </a:ext>
            </a:extLst>
          </p:cNvPr>
          <p:cNvSpPr/>
          <p:nvPr/>
        </p:nvSpPr>
        <p:spPr>
          <a:xfrm>
            <a:off x="8264433" y="2246810"/>
            <a:ext cx="3370217" cy="3326673"/>
          </a:xfrm>
          <a:prstGeom prst="roundRect">
            <a:avLst>
              <a:gd name="adj" fmla="val 7505"/>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E5D50EB-D202-9850-16AF-53AE92BDAC8A}"/>
              </a:ext>
            </a:extLst>
          </p:cNvPr>
          <p:cNvSpPr>
            <a:spLocks noGrp="1"/>
          </p:cNvSpPr>
          <p:nvPr>
            <p:ph type="body" idx="1"/>
          </p:nvPr>
        </p:nvSpPr>
        <p:spPr>
          <a:xfrm>
            <a:off x="569109" y="2459660"/>
            <a:ext cx="3197168" cy="1445623"/>
          </a:xfrm>
        </p:spPr>
        <p:txBody>
          <a:bodyPr anchor="t"/>
          <a:lstStyle/>
          <a:p>
            <a:pPr algn="ctr"/>
            <a:r>
              <a:rPr lang="en-US" sz="2000" dirty="0">
                <a:solidFill>
                  <a:srgbClr val="38C2ED"/>
                </a:solidFill>
              </a:rPr>
              <a:t>Demonstrates credibility in front of your HCP</a:t>
            </a:r>
          </a:p>
        </p:txBody>
      </p:sp>
      <p:sp>
        <p:nvSpPr>
          <p:cNvPr id="4" name="Title 3">
            <a:extLst>
              <a:ext uri="{FF2B5EF4-FFF2-40B4-BE49-F238E27FC236}">
                <a16:creationId xmlns:a16="http://schemas.microsoft.com/office/drawing/2014/main" id="{B614AEFF-A0D6-5F96-3272-5B5B2B338ECA}"/>
              </a:ext>
            </a:extLst>
          </p:cNvPr>
          <p:cNvSpPr>
            <a:spLocks noGrp="1"/>
          </p:cNvSpPr>
          <p:nvPr>
            <p:ph type="title"/>
          </p:nvPr>
        </p:nvSpPr>
        <p:spPr>
          <a:xfrm>
            <a:off x="425885" y="1012371"/>
            <a:ext cx="11223320" cy="1221045"/>
          </a:xfrm>
        </p:spPr>
        <p:txBody>
          <a:bodyPr/>
          <a:lstStyle/>
          <a:p>
            <a:r>
              <a:rPr lang="en-US" sz="3600" dirty="0"/>
              <a:t>Why is it important to respond appropriately to potential questions/objections?</a:t>
            </a:r>
          </a:p>
        </p:txBody>
      </p:sp>
      <p:sp>
        <p:nvSpPr>
          <p:cNvPr id="15" name="Text Placeholder 7">
            <a:extLst>
              <a:ext uri="{FF2B5EF4-FFF2-40B4-BE49-F238E27FC236}">
                <a16:creationId xmlns:a16="http://schemas.microsoft.com/office/drawing/2014/main" id="{3B404D49-078C-7852-9785-50D395504095}"/>
              </a:ext>
            </a:extLst>
          </p:cNvPr>
          <p:cNvSpPr txBox="1">
            <a:spLocks/>
          </p:cNvSpPr>
          <p:nvPr/>
        </p:nvSpPr>
        <p:spPr>
          <a:xfrm>
            <a:off x="4412788" y="2459660"/>
            <a:ext cx="3366424" cy="14456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600"/>
              </a:spcBef>
              <a:buClr>
                <a:schemeClr val="accent1"/>
              </a:buClr>
              <a:buFont typeface="Arial" panose="020B0604020202020204" pitchFamily="34" charset="0"/>
              <a:buNone/>
              <a:defRPr sz="2400" b="1"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600"/>
              </a:spcBef>
              <a:buClr>
                <a:schemeClr val="accent1"/>
              </a:buClr>
              <a:buFont typeface="Arial" panose="020B0604020202020204" pitchFamily="34" charset="0"/>
              <a:buNone/>
              <a:defRPr sz="20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600"/>
              </a:spcBef>
              <a:buClr>
                <a:schemeClr val="accent1"/>
              </a:buClr>
              <a:buFont typeface="Arial" panose="020B0604020202020204" pitchFamily="34" charset="0"/>
              <a:buNone/>
              <a:defRPr sz="18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600"/>
              </a:spcBef>
              <a:buClr>
                <a:schemeClr val="accent1"/>
              </a:buClr>
              <a:buFont typeface="Arial" panose="020B0604020202020204"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600"/>
              </a:spcBef>
              <a:buClr>
                <a:schemeClr val="accent1"/>
              </a:buClr>
              <a:buFont typeface="Arial" panose="020B0604020202020204"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solidFill>
                  <a:schemeClr val="tx2"/>
                </a:solidFill>
              </a:rPr>
              <a:t>Builds confidence with your HCP</a:t>
            </a:r>
          </a:p>
        </p:txBody>
      </p:sp>
      <p:sp>
        <p:nvSpPr>
          <p:cNvPr id="19" name="Text Placeholder 7">
            <a:extLst>
              <a:ext uri="{FF2B5EF4-FFF2-40B4-BE49-F238E27FC236}">
                <a16:creationId xmlns:a16="http://schemas.microsoft.com/office/drawing/2014/main" id="{6D61795A-3B28-22FA-6470-39689537AD1F}"/>
              </a:ext>
            </a:extLst>
          </p:cNvPr>
          <p:cNvSpPr txBox="1">
            <a:spLocks/>
          </p:cNvSpPr>
          <p:nvPr/>
        </p:nvSpPr>
        <p:spPr>
          <a:xfrm>
            <a:off x="8329930" y="2459660"/>
            <a:ext cx="3197168" cy="14456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600"/>
              </a:spcBef>
              <a:buClr>
                <a:schemeClr val="accent1"/>
              </a:buClr>
              <a:buFont typeface="Arial" panose="020B0604020202020204" pitchFamily="34" charset="0"/>
              <a:buNone/>
              <a:defRPr sz="2400" b="1"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600"/>
              </a:spcBef>
              <a:buClr>
                <a:schemeClr val="accent1"/>
              </a:buClr>
              <a:buFont typeface="Arial" panose="020B0604020202020204" pitchFamily="34" charset="0"/>
              <a:buNone/>
              <a:defRPr sz="20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600"/>
              </a:spcBef>
              <a:buClr>
                <a:schemeClr val="accent1"/>
              </a:buClr>
              <a:buFont typeface="Arial" panose="020B0604020202020204" pitchFamily="34" charset="0"/>
              <a:buNone/>
              <a:defRPr sz="18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600"/>
              </a:spcBef>
              <a:buClr>
                <a:schemeClr val="accent1"/>
              </a:buClr>
              <a:buFont typeface="Arial" panose="020B0604020202020204"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600"/>
              </a:spcBef>
              <a:buClr>
                <a:schemeClr val="accent1"/>
              </a:buClr>
              <a:buFont typeface="Arial" panose="020B0604020202020204"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solidFill>
                  <a:schemeClr val="accent3"/>
                </a:solidFill>
              </a:rPr>
              <a:t>Moves sales message forward and positions JPM as a solution to facilitate change</a:t>
            </a:r>
          </a:p>
        </p:txBody>
      </p:sp>
      <p:pic>
        <p:nvPicPr>
          <p:cNvPr id="9" name="Graphic 8" descr="Lightbulb">
            <a:extLst>
              <a:ext uri="{FF2B5EF4-FFF2-40B4-BE49-F238E27FC236}">
                <a16:creationId xmlns:a16="http://schemas.microsoft.com/office/drawing/2014/main" id="{3874D1EF-B738-848F-57D6-9976589C8A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50577" y="3590923"/>
            <a:ext cx="1997928" cy="1997928"/>
          </a:xfrm>
          <a:prstGeom prst="rect">
            <a:avLst/>
          </a:prstGeom>
          <a:effectLst/>
        </p:spPr>
      </p:pic>
      <p:pic>
        <p:nvPicPr>
          <p:cNvPr id="16" name="Graphic 15" descr="Checkmark">
            <a:extLst>
              <a:ext uri="{FF2B5EF4-FFF2-40B4-BE49-F238E27FC236}">
                <a16:creationId xmlns:a16="http://schemas.microsoft.com/office/drawing/2014/main" id="{640C1DA5-2E27-1D4E-39A6-6111A00C5B8D}"/>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217" t="-7876" r="-8511" b="-6215"/>
          <a:stretch/>
        </p:blipFill>
        <p:spPr>
          <a:xfrm>
            <a:off x="1903390" y="3872319"/>
            <a:ext cx="611210" cy="607839"/>
          </a:xfrm>
          <a:prstGeom prst="rect">
            <a:avLst/>
          </a:prstGeom>
        </p:spPr>
      </p:pic>
      <p:sp>
        <p:nvSpPr>
          <p:cNvPr id="18" name="Right Arrow 17">
            <a:extLst>
              <a:ext uri="{FF2B5EF4-FFF2-40B4-BE49-F238E27FC236}">
                <a16:creationId xmlns:a16="http://schemas.microsoft.com/office/drawing/2014/main" id="{6D3BAA87-B02B-2574-F961-CDAFA082DE63}"/>
              </a:ext>
            </a:extLst>
          </p:cNvPr>
          <p:cNvSpPr/>
          <p:nvPr/>
        </p:nvSpPr>
        <p:spPr>
          <a:xfrm>
            <a:off x="9253728" y="3995928"/>
            <a:ext cx="1426464" cy="630936"/>
          </a:xfrm>
          <a:prstGeom prst="rightArrow">
            <a:avLst>
              <a:gd name="adj1" fmla="val 50000"/>
              <a:gd name="adj2" fmla="val 96377"/>
            </a:avLst>
          </a:prstGeom>
          <a:solidFill>
            <a:schemeClr val="accent2"/>
          </a:solidFill>
          <a:ln w="38100">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aphic 21">
            <a:extLst>
              <a:ext uri="{FF2B5EF4-FFF2-40B4-BE49-F238E27FC236}">
                <a16:creationId xmlns:a16="http://schemas.microsoft.com/office/drawing/2014/main" id="{1A05F16E-77EA-1127-B574-AB5B726F5EDE}"/>
              </a:ext>
            </a:extLst>
          </p:cNvPr>
          <p:cNvGrpSpPr/>
          <p:nvPr/>
        </p:nvGrpSpPr>
        <p:grpSpPr>
          <a:xfrm>
            <a:off x="5052822" y="3309530"/>
            <a:ext cx="2086356" cy="2011843"/>
            <a:chOff x="5052822" y="3300386"/>
            <a:chExt cx="2086356" cy="2011843"/>
          </a:xfrm>
          <a:noFill/>
          <a:effectLst>
            <a:outerShdw blurRad="272100" dist="38100" dir="2700000" algn="tl" rotWithShape="0">
              <a:prstClr val="black">
                <a:alpha val="10000"/>
              </a:prstClr>
            </a:outerShdw>
          </a:effectLst>
        </p:grpSpPr>
        <p:sp>
          <p:nvSpPr>
            <p:cNvPr id="24" name="Freeform 23">
              <a:extLst>
                <a:ext uri="{FF2B5EF4-FFF2-40B4-BE49-F238E27FC236}">
                  <a16:creationId xmlns:a16="http://schemas.microsoft.com/office/drawing/2014/main" id="{D98FF754-9DFC-9D40-FABB-3F219F032D91}"/>
                </a:ext>
              </a:extLst>
            </p:cNvPr>
            <p:cNvSpPr/>
            <p:nvPr/>
          </p:nvSpPr>
          <p:spPr>
            <a:xfrm>
              <a:off x="5909718" y="4045513"/>
              <a:ext cx="372563" cy="372563"/>
            </a:xfrm>
            <a:custGeom>
              <a:avLst/>
              <a:gdLst>
                <a:gd name="connsiteX0" fmla="*/ 372564 w 372563"/>
                <a:gd name="connsiteY0" fmla="*/ 186282 h 372563"/>
                <a:gd name="connsiteX1" fmla="*/ 186282 w 372563"/>
                <a:gd name="connsiteY1" fmla="*/ 372564 h 372563"/>
                <a:gd name="connsiteX2" fmla="*/ 0 w 372563"/>
                <a:gd name="connsiteY2" fmla="*/ 186282 h 372563"/>
                <a:gd name="connsiteX3" fmla="*/ 186282 w 372563"/>
                <a:gd name="connsiteY3" fmla="*/ 0 h 372563"/>
                <a:gd name="connsiteX4" fmla="*/ 372564 w 372563"/>
                <a:gd name="connsiteY4" fmla="*/ 186282 h 37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63" h="372563">
                  <a:moveTo>
                    <a:pt x="372564" y="186282"/>
                  </a:moveTo>
                  <a:cubicBezTo>
                    <a:pt x="372564" y="289162"/>
                    <a:pt x="289162" y="372564"/>
                    <a:pt x="186282" y="372564"/>
                  </a:cubicBezTo>
                  <a:cubicBezTo>
                    <a:pt x="83401" y="372564"/>
                    <a:pt x="0" y="289162"/>
                    <a:pt x="0" y="186282"/>
                  </a:cubicBezTo>
                  <a:cubicBezTo>
                    <a:pt x="0" y="83401"/>
                    <a:pt x="83401" y="0"/>
                    <a:pt x="186282" y="0"/>
                  </a:cubicBezTo>
                  <a:cubicBezTo>
                    <a:pt x="289162" y="0"/>
                    <a:pt x="372564" y="83401"/>
                    <a:pt x="372564" y="186282"/>
                  </a:cubicBezTo>
                  <a:close/>
                </a:path>
              </a:pathLst>
            </a:custGeom>
            <a:noFill/>
            <a:ln w="74499" cap="flat">
              <a:solidFill>
                <a:schemeClr val="accent4"/>
              </a:solid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B721712D-AE60-BD6C-4CE0-5B68D652323E}"/>
                </a:ext>
              </a:extLst>
            </p:cNvPr>
            <p:cNvSpPr/>
            <p:nvPr/>
          </p:nvSpPr>
          <p:spPr>
            <a:xfrm>
              <a:off x="5759646" y="3300386"/>
              <a:ext cx="671158" cy="632980"/>
            </a:xfrm>
            <a:custGeom>
              <a:avLst/>
              <a:gdLst>
                <a:gd name="connsiteX0" fmla="*/ 304313 w 671158"/>
                <a:gd name="connsiteY0" fmla="*/ 20864 h 632980"/>
                <a:gd name="connsiteX1" fmla="*/ 336353 w 671158"/>
                <a:gd name="connsiteY1" fmla="*/ 0 h 632980"/>
                <a:gd name="connsiteX2" fmla="*/ 368394 w 671158"/>
                <a:gd name="connsiteY2" fmla="*/ 20864 h 632980"/>
                <a:gd name="connsiteX3" fmla="*/ 445142 w 671158"/>
                <a:gd name="connsiteY3" fmla="*/ 198204 h 632980"/>
                <a:gd name="connsiteX4" fmla="*/ 639620 w 671158"/>
                <a:gd name="connsiteY4" fmla="*/ 215714 h 632980"/>
                <a:gd name="connsiteX5" fmla="*/ 669425 w 671158"/>
                <a:gd name="connsiteY5" fmla="*/ 239186 h 632980"/>
                <a:gd name="connsiteX6" fmla="*/ 659366 w 671158"/>
                <a:gd name="connsiteY6" fmla="*/ 275697 h 632980"/>
                <a:gd name="connsiteX7" fmla="*/ 512203 w 671158"/>
                <a:gd name="connsiteY7" fmla="*/ 402741 h 632980"/>
                <a:gd name="connsiteX8" fmla="*/ 555421 w 671158"/>
                <a:gd name="connsiteY8" fmla="*/ 590886 h 632980"/>
                <a:gd name="connsiteX9" fmla="*/ 542009 w 671158"/>
                <a:gd name="connsiteY9" fmla="*/ 626279 h 632980"/>
                <a:gd name="connsiteX10" fmla="*/ 503634 w 671158"/>
                <a:gd name="connsiteY10" fmla="*/ 628142 h 632980"/>
                <a:gd name="connsiteX11" fmla="*/ 335608 w 671158"/>
                <a:gd name="connsiteY11" fmla="*/ 529413 h 632980"/>
                <a:gd name="connsiteX12" fmla="*/ 167582 w 671158"/>
                <a:gd name="connsiteY12" fmla="*/ 628142 h 632980"/>
                <a:gd name="connsiteX13" fmla="*/ 129208 w 671158"/>
                <a:gd name="connsiteY13" fmla="*/ 626279 h 632980"/>
                <a:gd name="connsiteX14" fmla="*/ 115796 w 671158"/>
                <a:gd name="connsiteY14" fmla="*/ 590886 h 632980"/>
                <a:gd name="connsiteX15" fmla="*/ 159013 w 671158"/>
                <a:gd name="connsiteY15" fmla="*/ 402741 h 632980"/>
                <a:gd name="connsiteX16" fmla="*/ 11851 w 671158"/>
                <a:gd name="connsiteY16" fmla="*/ 275697 h 632980"/>
                <a:gd name="connsiteX17" fmla="*/ 1791 w 671158"/>
                <a:gd name="connsiteY17" fmla="*/ 239186 h 632980"/>
                <a:gd name="connsiteX18" fmla="*/ 31596 w 671158"/>
                <a:gd name="connsiteY18" fmla="*/ 215714 h 632980"/>
                <a:gd name="connsiteX19" fmla="*/ 226075 w 671158"/>
                <a:gd name="connsiteY19" fmla="*/ 198204 h 632980"/>
                <a:gd name="connsiteX20" fmla="*/ 302823 w 671158"/>
                <a:gd name="connsiteY20" fmla="*/ 20864 h 63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158" h="632980">
                  <a:moveTo>
                    <a:pt x="304313" y="20864"/>
                  </a:moveTo>
                  <a:cubicBezTo>
                    <a:pt x="309901" y="8196"/>
                    <a:pt x="322569" y="0"/>
                    <a:pt x="336353" y="0"/>
                  </a:cubicBezTo>
                  <a:cubicBezTo>
                    <a:pt x="350138" y="0"/>
                    <a:pt x="362805" y="8196"/>
                    <a:pt x="368394" y="20864"/>
                  </a:cubicBezTo>
                  <a:lnTo>
                    <a:pt x="445142" y="198204"/>
                  </a:lnTo>
                  <a:lnTo>
                    <a:pt x="639620" y="215714"/>
                  </a:lnTo>
                  <a:cubicBezTo>
                    <a:pt x="653405" y="216832"/>
                    <a:pt x="665327" y="226146"/>
                    <a:pt x="669425" y="239186"/>
                  </a:cubicBezTo>
                  <a:cubicBezTo>
                    <a:pt x="673896" y="252226"/>
                    <a:pt x="669425" y="266756"/>
                    <a:pt x="659366" y="275697"/>
                  </a:cubicBezTo>
                  <a:lnTo>
                    <a:pt x="512203" y="402741"/>
                  </a:lnTo>
                  <a:lnTo>
                    <a:pt x="555421" y="590886"/>
                  </a:lnTo>
                  <a:cubicBezTo>
                    <a:pt x="558401" y="604298"/>
                    <a:pt x="553185" y="618456"/>
                    <a:pt x="542009" y="626279"/>
                  </a:cubicBezTo>
                  <a:cubicBezTo>
                    <a:pt x="530832" y="634476"/>
                    <a:pt x="515557" y="635221"/>
                    <a:pt x="503634" y="628142"/>
                  </a:cubicBezTo>
                  <a:lnTo>
                    <a:pt x="335608" y="529413"/>
                  </a:lnTo>
                  <a:lnTo>
                    <a:pt x="167582" y="628142"/>
                  </a:lnTo>
                  <a:cubicBezTo>
                    <a:pt x="155660" y="635221"/>
                    <a:pt x="140385" y="634476"/>
                    <a:pt x="129208" y="626279"/>
                  </a:cubicBezTo>
                  <a:cubicBezTo>
                    <a:pt x="118031" y="618083"/>
                    <a:pt x="112443" y="604298"/>
                    <a:pt x="115796" y="590886"/>
                  </a:cubicBezTo>
                  <a:lnTo>
                    <a:pt x="159013" y="402741"/>
                  </a:lnTo>
                  <a:lnTo>
                    <a:pt x="11851" y="275697"/>
                  </a:lnTo>
                  <a:cubicBezTo>
                    <a:pt x="1419" y="266756"/>
                    <a:pt x="-2679" y="252226"/>
                    <a:pt x="1791" y="239186"/>
                  </a:cubicBezTo>
                  <a:cubicBezTo>
                    <a:pt x="6262" y="226146"/>
                    <a:pt x="17812" y="216832"/>
                    <a:pt x="31596" y="215714"/>
                  </a:cubicBezTo>
                  <a:lnTo>
                    <a:pt x="226075" y="198204"/>
                  </a:lnTo>
                  <a:lnTo>
                    <a:pt x="302823" y="20864"/>
                  </a:lnTo>
                  <a:close/>
                </a:path>
              </a:pathLst>
            </a:custGeom>
            <a:solidFill>
              <a:schemeClr val="accent3"/>
            </a:solidFill>
            <a:ln w="74499" cap="flat">
              <a:solidFill>
                <a:schemeClr val="accent3"/>
              </a:solid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1696A0EE-AE43-4496-B896-C1024CD96F6A}"/>
                </a:ext>
              </a:extLst>
            </p:cNvPr>
            <p:cNvSpPr/>
            <p:nvPr/>
          </p:nvSpPr>
          <p:spPr>
            <a:xfrm>
              <a:off x="5835205" y="5274973"/>
              <a:ext cx="521589" cy="37256"/>
            </a:xfrm>
            <a:custGeom>
              <a:avLst/>
              <a:gdLst>
                <a:gd name="connsiteX0" fmla="*/ 0 w 521589"/>
                <a:gd name="connsiteY0" fmla="*/ 0 h 37256"/>
                <a:gd name="connsiteX1" fmla="*/ 521589 w 521589"/>
                <a:gd name="connsiteY1" fmla="*/ 0 h 37256"/>
              </a:gdLst>
              <a:ahLst/>
              <a:cxnLst>
                <a:cxn ang="0">
                  <a:pos x="connsiteX0" y="connsiteY0"/>
                </a:cxn>
                <a:cxn ang="0">
                  <a:pos x="connsiteX1" y="connsiteY1"/>
                </a:cxn>
              </a:cxnLst>
              <a:rect l="l" t="t" r="r" b="b"/>
              <a:pathLst>
                <a:path w="521589" h="37256">
                  <a:moveTo>
                    <a:pt x="0" y="0"/>
                  </a:moveTo>
                  <a:lnTo>
                    <a:pt x="521589" y="0"/>
                  </a:lnTo>
                </a:path>
              </a:pathLst>
            </a:custGeom>
            <a:ln w="74499" cap="flat">
              <a:solidFill>
                <a:schemeClr val="accent4"/>
              </a:solid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B6119084-A8F6-F58E-7967-6DC45F0FE9AF}"/>
                </a:ext>
              </a:extLst>
            </p:cNvPr>
            <p:cNvSpPr/>
            <p:nvPr/>
          </p:nvSpPr>
          <p:spPr>
            <a:xfrm>
              <a:off x="5239103" y="4045513"/>
              <a:ext cx="1713792" cy="1266716"/>
            </a:xfrm>
            <a:custGeom>
              <a:avLst/>
              <a:gdLst>
                <a:gd name="connsiteX0" fmla="*/ 1117691 w 1713792"/>
                <a:gd name="connsiteY0" fmla="*/ 1266716 h 1266716"/>
                <a:gd name="connsiteX1" fmla="*/ 1117691 w 1713792"/>
                <a:gd name="connsiteY1" fmla="*/ 836033 h 1266716"/>
                <a:gd name="connsiteX2" fmla="*/ 1194066 w 1713792"/>
                <a:gd name="connsiteY2" fmla="*/ 651614 h 1266716"/>
                <a:gd name="connsiteX3" fmla="*/ 1686595 w 1713792"/>
                <a:gd name="connsiteY3" fmla="*/ 159085 h 1266716"/>
                <a:gd name="connsiteX4" fmla="*/ 1713792 w 1713792"/>
                <a:gd name="connsiteY4" fmla="*/ 93141 h 1266716"/>
                <a:gd name="connsiteX5" fmla="*/ 1620652 w 1713792"/>
                <a:gd name="connsiteY5" fmla="*/ 0 h 1266716"/>
                <a:gd name="connsiteX6" fmla="*/ 1554708 w 1713792"/>
                <a:gd name="connsiteY6" fmla="*/ 27197 h 1266716"/>
                <a:gd name="connsiteX7" fmla="*/ 1136691 w 1713792"/>
                <a:gd name="connsiteY7" fmla="*/ 445214 h 1266716"/>
                <a:gd name="connsiteX8" fmla="*/ 952272 w 1713792"/>
                <a:gd name="connsiteY8" fmla="*/ 521589 h 1266716"/>
                <a:gd name="connsiteX9" fmla="*/ 761520 w 1713792"/>
                <a:gd name="connsiteY9" fmla="*/ 521589 h 1266716"/>
                <a:gd name="connsiteX10" fmla="*/ 577101 w 1713792"/>
                <a:gd name="connsiteY10" fmla="*/ 445214 h 1266716"/>
                <a:gd name="connsiteX11" fmla="*/ 159085 w 1713792"/>
                <a:gd name="connsiteY11" fmla="*/ 27197 h 1266716"/>
                <a:gd name="connsiteX12" fmla="*/ 93141 w 1713792"/>
                <a:gd name="connsiteY12" fmla="*/ 0 h 1266716"/>
                <a:gd name="connsiteX13" fmla="*/ 0 w 1713792"/>
                <a:gd name="connsiteY13" fmla="*/ 93141 h 1266716"/>
                <a:gd name="connsiteX14" fmla="*/ 27197 w 1713792"/>
                <a:gd name="connsiteY14" fmla="*/ 159085 h 1266716"/>
                <a:gd name="connsiteX15" fmla="*/ 519726 w 1713792"/>
                <a:gd name="connsiteY15" fmla="*/ 651614 h 1266716"/>
                <a:gd name="connsiteX16" fmla="*/ 596102 w 1713792"/>
                <a:gd name="connsiteY16" fmla="*/ 836033 h 1266716"/>
                <a:gd name="connsiteX17" fmla="*/ 596102 w 1713792"/>
                <a:gd name="connsiteY17" fmla="*/ 1117691 h 126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3792" h="1266716">
                  <a:moveTo>
                    <a:pt x="1117691" y="1266716"/>
                  </a:moveTo>
                  <a:lnTo>
                    <a:pt x="1117691" y="836033"/>
                  </a:lnTo>
                  <a:cubicBezTo>
                    <a:pt x="1117691" y="766736"/>
                    <a:pt x="1145261" y="700420"/>
                    <a:pt x="1194066" y="651614"/>
                  </a:cubicBezTo>
                  <a:lnTo>
                    <a:pt x="1686595" y="159085"/>
                  </a:lnTo>
                  <a:cubicBezTo>
                    <a:pt x="1703361" y="142319"/>
                    <a:pt x="1713792" y="118848"/>
                    <a:pt x="1713792" y="93141"/>
                  </a:cubicBezTo>
                  <a:cubicBezTo>
                    <a:pt x="1713792" y="41727"/>
                    <a:pt x="1672065" y="0"/>
                    <a:pt x="1620652" y="0"/>
                  </a:cubicBezTo>
                  <a:cubicBezTo>
                    <a:pt x="1594945" y="0"/>
                    <a:pt x="1571473" y="10432"/>
                    <a:pt x="1554708" y="27197"/>
                  </a:cubicBezTo>
                  <a:lnTo>
                    <a:pt x="1136691" y="445214"/>
                  </a:lnTo>
                  <a:cubicBezTo>
                    <a:pt x="1087886" y="494019"/>
                    <a:pt x="1021569" y="521589"/>
                    <a:pt x="952272" y="521589"/>
                  </a:cubicBezTo>
                  <a:lnTo>
                    <a:pt x="761520" y="521589"/>
                  </a:lnTo>
                  <a:cubicBezTo>
                    <a:pt x="692223" y="521589"/>
                    <a:pt x="625907" y="494019"/>
                    <a:pt x="577101" y="445214"/>
                  </a:cubicBezTo>
                  <a:lnTo>
                    <a:pt x="159085" y="27197"/>
                  </a:lnTo>
                  <a:cubicBezTo>
                    <a:pt x="142319" y="10432"/>
                    <a:pt x="118848" y="0"/>
                    <a:pt x="93141" y="0"/>
                  </a:cubicBezTo>
                  <a:cubicBezTo>
                    <a:pt x="41727" y="0"/>
                    <a:pt x="0" y="41727"/>
                    <a:pt x="0" y="93141"/>
                  </a:cubicBezTo>
                  <a:cubicBezTo>
                    <a:pt x="0" y="118848"/>
                    <a:pt x="10432" y="142319"/>
                    <a:pt x="27197" y="159085"/>
                  </a:cubicBezTo>
                  <a:lnTo>
                    <a:pt x="519726" y="651614"/>
                  </a:lnTo>
                  <a:cubicBezTo>
                    <a:pt x="568532" y="700420"/>
                    <a:pt x="596102" y="766736"/>
                    <a:pt x="596102" y="836033"/>
                  </a:cubicBezTo>
                  <a:lnTo>
                    <a:pt x="596102" y="1117691"/>
                  </a:lnTo>
                </a:path>
              </a:pathLst>
            </a:custGeom>
            <a:noFill/>
            <a:ln w="74499" cap="flat">
              <a:solidFill>
                <a:schemeClr val="accent4"/>
              </a:solid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6765115A-7243-1D3C-3286-17A9EC554C5A}"/>
                </a:ext>
              </a:extLst>
            </p:cNvPr>
            <p:cNvSpPr/>
            <p:nvPr/>
          </p:nvSpPr>
          <p:spPr>
            <a:xfrm>
              <a:off x="6723769" y="5168420"/>
              <a:ext cx="171379" cy="143809"/>
            </a:xfrm>
            <a:custGeom>
              <a:avLst/>
              <a:gdLst>
                <a:gd name="connsiteX0" fmla="*/ 171379 w 171379"/>
                <a:gd name="connsiteY0" fmla="*/ 143810 h 143809"/>
                <a:gd name="connsiteX1" fmla="*/ 0 w 171379"/>
                <a:gd name="connsiteY1" fmla="*/ 0 h 143809"/>
              </a:gdLst>
              <a:ahLst/>
              <a:cxnLst>
                <a:cxn ang="0">
                  <a:pos x="connsiteX0" y="connsiteY0"/>
                </a:cxn>
                <a:cxn ang="0">
                  <a:pos x="connsiteX1" y="connsiteY1"/>
                </a:cxn>
              </a:cxnLst>
              <a:rect l="l" t="t" r="r" b="b"/>
              <a:pathLst>
                <a:path w="171379" h="143809">
                  <a:moveTo>
                    <a:pt x="171379" y="143810"/>
                  </a:moveTo>
                  <a:lnTo>
                    <a:pt x="0" y="0"/>
                  </a:lnTo>
                </a:path>
              </a:pathLst>
            </a:custGeom>
            <a:ln w="74499" cap="flat">
              <a:solidFill>
                <a:schemeClr val="accent4"/>
              </a:solid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A78E59C-2DCB-B910-13E3-AEB5666C6E76}"/>
                </a:ext>
              </a:extLst>
            </p:cNvPr>
            <p:cNvSpPr/>
            <p:nvPr/>
          </p:nvSpPr>
          <p:spPr>
            <a:xfrm>
              <a:off x="6866088" y="4921783"/>
              <a:ext cx="210125" cy="76748"/>
            </a:xfrm>
            <a:custGeom>
              <a:avLst/>
              <a:gdLst>
                <a:gd name="connsiteX0" fmla="*/ 210126 w 210125"/>
                <a:gd name="connsiteY0" fmla="*/ 76748 h 76748"/>
                <a:gd name="connsiteX1" fmla="*/ 0 w 210125"/>
                <a:gd name="connsiteY1" fmla="*/ 0 h 76748"/>
              </a:gdLst>
              <a:ahLst/>
              <a:cxnLst>
                <a:cxn ang="0">
                  <a:pos x="connsiteX0" y="connsiteY0"/>
                </a:cxn>
                <a:cxn ang="0">
                  <a:pos x="connsiteX1" y="connsiteY1"/>
                </a:cxn>
              </a:cxnLst>
              <a:rect l="l" t="t" r="r" b="b"/>
              <a:pathLst>
                <a:path w="210125" h="76748">
                  <a:moveTo>
                    <a:pt x="210126" y="76748"/>
                  </a:moveTo>
                  <a:lnTo>
                    <a:pt x="0" y="0"/>
                  </a:lnTo>
                </a:path>
              </a:pathLst>
            </a:custGeom>
            <a:ln w="74499" cap="flat">
              <a:solidFill>
                <a:schemeClr val="accent4"/>
              </a:solid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308E6AB3-AD4F-556D-C9BA-1D09DDD4551F}"/>
                </a:ext>
              </a:extLst>
            </p:cNvPr>
            <p:cNvSpPr/>
            <p:nvPr/>
          </p:nvSpPr>
          <p:spPr>
            <a:xfrm>
              <a:off x="5052822" y="4641615"/>
              <a:ext cx="223538" cy="37256"/>
            </a:xfrm>
            <a:custGeom>
              <a:avLst/>
              <a:gdLst>
                <a:gd name="connsiteX0" fmla="*/ 223538 w 223538"/>
                <a:gd name="connsiteY0" fmla="*/ 0 h 37256"/>
                <a:gd name="connsiteX1" fmla="*/ 0 w 223538"/>
                <a:gd name="connsiteY1" fmla="*/ 0 h 37256"/>
              </a:gdLst>
              <a:ahLst/>
              <a:cxnLst>
                <a:cxn ang="0">
                  <a:pos x="connsiteX0" y="connsiteY0"/>
                </a:cxn>
                <a:cxn ang="0">
                  <a:pos x="connsiteX1" y="connsiteY1"/>
                </a:cxn>
              </a:cxnLst>
              <a:rect l="l" t="t" r="r" b="b"/>
              <a:pathLst>
                <a:path w="223538" h="37256">
                  <a:moveTo>
                    <a:pt x="223538" y="0"/>
                  </a:moveTo>
                  <a:lnTo>
                    <a:pt x="0" y="0"/>
                  </a:lnTo>
                </a:path>
              </a:pathLst>
            </a:custGeom>
            <a:ln w="74499" cap="flat">
              <a:solidFill>
                <a:schemeClr val="accent4"/>
              </a:solid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A86D568-AF91-914E-A10F-6A118270A173}"/>
                </a:ext>
              </a:extLst>
            </p:cNvPr>
            <p:cNvSpPr/>
            <p:nvPr/>
          </p:nvSpPr>
          <p:spPr>
            <a:xfrm>
              <a:off x="6915639" y="4641615"/>
              <a:ext cx="223538" cy="37256"/>
            </a:xfrm>
            <a:custGeom>
              <a:avLst/>
              <a:gdLst>
                <a:gd name="connsiteX0" fmla="*/ 223538 w 223538"/>
                <a:gd name="connsiteY0" fmla="*/ 0 h 37256"/>
                <a:gd name="connsiteX1" fmla="*/ 0 w 223538"/>
                <a:gd name="connsiteY1" fmla="*/ 0 h 37256"/>
              </a:gdLst>
              <a:ahLst/>
              <a:cxnLst>
                <a:cxn ang="0">
                  <a:pos x="connsiteX0" y="connsiteY0"/>
                </a:cxn>
                <a:cxn ang="0">
                  <a:pos x="connsiteX1" y="connsiteY1"/>
                </a:cxn>
              </a:cxnLst>
              <a:rect l="l" t="t" r="r" b="b"/>
              <a:pathLst>
                <a:path w="223538" h="37256">
                  <a:moveTo>
                    <a:pt x="223538" y="0"/>
                  </a:moveTo>
                  <a:lnTo>
                    <a:pt x="0" y="0"/>
                  </a:lnTo>
                </a:path>
              </a:pathLst>
            </a:custGeom>
            <a:ln w="74499" cap="flat">
              <a:solidFill>
                <a:schemeClr val="accent4"/>
              </a:solid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1ED46637-C5DC-0F98-9DD7-32B792AFA5C7}"/>
                </a:ext>
              </a:extLst>
            </p:cNvPr>
            <p:cNvSpPr/>
            <p:nvPr/>
          </p:nvSpPr>
          <p:spPr>
            <a:xfrm>
              <a:off x="5296851" y="5168420"/>
              <a:ext cx="171379" cy="143809"/>
            </a:xfrm>
            <a:custGeom>
              <a:avLst/>
              <a:gdLst>
                <a:gd name="connsiteX0" fmla="*/ 0 w 171379"/>
                <a:gd name="connsiteY0" fmla="*/ 143810 h 143809"/>
                <a:gd name="connsiteX1" fmla="*/ 171379 w 171379"/>
                <a:gd name="connsiteY1" fmla="*/ 0 h 143809"/>
              </a:gdLst>
              <a:ahLst/>
              <a:cxnLst>
                <a:cxn ang="0">
                  <a:pos x="connsiteX0" y="connsiteY0"/>
                </a:cxn>
                <a:cxn ang="0">
                  <a:pos x="connsiteX1" y="connsiteY1"/>
                </a:cxn>
              </a:cxnLst>
              <a:rect l="l" t="t" r="r" b="b"/>
              <a:pathLst>
                <a:path w="171379" h="143809">
                  <a:moveTo>
                    <a:pt x="0" y="143810"/>
                  </a:moveTo>
                  <a:lnTo>
                    <a:pt x="171379" y="0"/>
                  </a:lnTo>
                </a:path>
              </a:pathLst>
            </a:custGeom>
            <a:ln w="74499" cap="flat">
              <a:solidFill>
                <a:schemeClr val="accent4"/>
              </a:solid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69BB9443-0B7A-6395-04F2-028660EAE426}"/>
                </a:ext>
              </a:extLst>
            </p:cNvPr>
            <p:cNvSpPr/>
            <p:nvPr/>
          </p:nvSpPr>
          <p:spPr>
            <a:xfrm>
              <a:off x="5115785" y="4921783"/>
              <a:ext cx="210125" cy="76748"/>
            </a:xfrm>
            <a:custGeom>
              <a:avLst/>
              <a:gdLst>
                <a:gd name="connsiteX0" fmla="*/ 0 w 210125"/>
                <a:gd name="connsiteY0" fmla="*/ 76748 h 76748"/>
                <a:gd name="connsiteX1" fmla="*/ 210126 w 210125"/>
                <a:gd name="connsiteY1" fmla="*/ 0 h 76748"/>
              </a:gdLst>
              <a:ahLst/>
              <a:cxnLst>
                <a:cxn ang="0">
                  <a:pos x="connsiteX0" y="connsiteY0"/>
                </a:cxn>
                <a:cxn ang="0">
                  <a:pos x="connsiteX1" y="connsiteY1"/>
                </a:cxn>
              </a:cxnLst>
              <a:rect l="l" t="t" r="r" b="b"/>
              <a:pathLst>
                <a:path w="210125" h="76748">
                  <a:moveTo>
                    <a:pt x="0" y="76748"/>
                  </a:moveTo>
                  <a:lnTo>
                    <a:pt x="210126" y="0"/>
                  </a:lnTo>
                </a:path>
              </a:pathLst>
            </a:custGeom>
            <a:ln w="74499" cap="flat">
              <a:solidFill>
                <a:schemeClr val="accent4"/>
              </a:solid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25C242D1-C0F8-6887-FADC-62CF566BA304}"/>
                </a:ext>
              </a:extLst>
            </p:cNvPr>
            <p:cNvSpPr/>
            <p:nvPr/>
          </p:nvSpPr>
          <p:spPr>
            <a:xfrm>
              <a:off x="6580332" y="3753423"/>
              <a:ext cx="131887" cy="180320"/>
            </a:xfrm>
            <a:custGeom>
              <a:avLst/>
              <a:gdLst>
                <a:gd name="connsiteX0" fmla="*/ 131888 w 131887"/>
                <a:gd name="connsiteY0" fmla="*/ 0 h 180320"/>
                <a:gd name="connsiteX1" fmla="*/ 0 w 131887"/>
                <a:gd name="connsiteY1" fmla="*/ 180321 h 180320"/>
              </a:gdLst>
              <a:ahLst/>
              <a:cxnLst>
                <a:cxn ang="0">
                  <a:pos x="connsiteX0" y="connsiteY0"/>
                </a:cxn>
                <a:cxn ang="0">
                  <a:pos x="connsiteX1" y="connsiteY1"/>
                </a:cxn>
              </a:cxnLst>
              <a:rect l="l" t="t" r="r" b="b"/>
              <a:pathLst>
                <a:path w="131887" h="180320">
                  <a:moveTo>
                    <a:pt x="131888" y="0"/>
                  </a:moveTo>
                  <a:lnTo>
                    <a:pt x="0" y="180321"/>
                  </a:lnTo>
                </a:path>
              </a:pathLst>
            </a:custGeom>
            <a:ln w="74499" cap="flat">
              <a:solidFill>
                <a:schemeClr val="accent4"/>
              </a:solid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5C0E706D-6B62-4FB2-7F9C-D6DD13E36E5B}"/>
                </a:ext>
              </a:extLst>
            </p:cNvPr>
            <p:cNvSpPr/>
            <p:nvPr/>
          </p:nvSpPr>
          <p:spPr>
            <a:xfrm>
              <a:off x="5479779" y="3753423"/>
              <a:ext cx="131887" cy="180320"/>
            </a:xfrm>
            <a:custGeom>
              <a:avLst/>
              <a:gdLst>
                <a:gd name="connsiteX0" fmla="*/ 0 w 131887"/>
                <a:gd name="connsiteY0" fmla="*/ 0 h 180320"/>
                <a:gd name="connsiteX1" fmla="*/ 131888 w 131887"/>
                <a:gd name="connsiteY1" fmla="*/ 180321 h 180320"/>
              </a:gdLst>
              <a:ahLst/>
              <a:cxnLst>
                <a:cxn ang="0">
                  <a:pos x="connsiteX0" y="connsiteY0"/>
                </a:cxn>
                <a:cxn ang="0">
                  <a:pos x="connsiteX1" y="connsiteY1"/>
                </a:cxn>
              </a:cxnLst>
              <a:rect l="l" t="t" r="r" b="b"/>
              <a:pathLst>
                <a:path w="131887" h="180320">
                  <a:moveTo>
                    <a:pt x="0" y="0"/>
                  </a:moveTo>
                  <a:lnTo>
                    <a:pt x="131888" y="180321"/>
                  </a:lnTo>
                </a:path>
              </a:pathLst>
            </a:custGeom>
            <a:ln w="74499" cap="flat">
              <a:solidFill>
                <a:schemeClr val="accent4"/>
              </a:solid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6C0219CF-B56D-3219-4550-0E1AAE3BFA09}"/>
                </a:ext>
              </a:extLst>
            </p:cNvPr>
            <p:cNvSpPr/>
            <p:nvPr/>
          </p:nvSpPr>
          <p:spPr>
            <a:xfrm>
              <a:off x="5378069" y="4184479"/>
              <a:ext cx="131887" cy="131887"/>
            </a:xfrm>
            <a:custGeom>
              <a:avLst/>
              <a:gdLst>
                <a:gd name="connsiteX0" fmla="*/ 131888 w 131887"/>
                <a:gd name="connsiteY0" fmla="*/ 0 h 131887"/>
                <a:gd name="connsiteX1" fmla="*/ 0 w 131887"/>
                <a:gd name="connsiteY1" fmla="*/ 131888 h 131887"/>
              </a:gdLst>
              <a:ahLst/>
              <a:cxnLst>
                <a:cxn ang="0">
                  <a:pos x="connsiteX0" y="connsiteY0"/>
                </a:cxn>
                <a:cxn ang="0">
                  <a:pos x="connsiteX1" y="connsiteY1"/>
                </a:cxn>
              </a:cxnLst>
              <a:rect l="l" t="t" r="r" b="b"/>
              <a:pathLst>
                <a:path w="131887" h="131887">
                  <a:moveTo>
                    <a:pt x="131888" y="0"/>
                  </a:moveTo>
                  <a:lnTo>
                    <a:pt x="0" y="131888"/>
                  </a:lnTo>
                </a:path>
              </a:pathLst>
            </a:custGeom>
            <a:ln w="74499" cap="flat">
              <a:solidFill>
                <a:schemeClr val="accent4"/>
              </a:solid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327E80C3-529B-FC33-D7AF-98F109619255}"/>
                </a:ext>
              </a:extLst>
            </p:cNvPr>
            <p:cNvSpPr/>
            <p:nvPr/>
          </p:nvSpPr>
          <p:spPr>
            <a:xfrm>
              <a:off x="6682042" y="4184479"/>
              <a:ext cx="131887" cy="131887"/>
            </a:xfrm>
            <a:custGeom>
              <a:avLst/>
              <a:gdLst>
                <a:gd name="connsiteX0" fmla="*/ 131888 w 131887"/>
                <a:gd name="connsiteY0" fmla="*/ 131888 h 131887"/>
                <a:gd name="connsiteX1" fmla="*/ 0 w 131887"/>
                <a:gd name="connsiteY1" fmla="*/ 0 h 131887"/>
              </a:gdLst>
              <a:ahLst/>
              <a:cxnLst>
                <a:cxn ang="0">
                  <a:pos x="connsiteX0" y="connsiteY0"/>
                </a:cxn>
                <a:cxn ang="0">
                  <a:pos x="connsiteX1" y="connsiteY1"/>
                </a:cxn>
              </a:cxnLst>
              <a:rect l="l" t="t" r="r" b="b"/>
              <a:pathLst>
                <a:path w="131887" h="131887">
                  <a:moveTo>
                    <a:pt x="131888" y="131888"/>
                  </a:moveTo>
                  <a:lnTo>
                    <a:pt x="0" y="0"/>
                  </a:lnTo>
                </a:path>
              </a:pathLst>
            </a:custGeom>
            <a:ln w="74499" cap="flat">
              <a:solidFill>
                <a:schemeClr val="accent4"/>
              </a:solidFill>
              <a:prstDash val="solid"/>
              <a:miter/>
            </a:ln>
          </p:spPr>
          <p:txBody>
            <a:bodyPr rtlCol="0" anchor="ctr"/>
            <a:lstStyle/>
            <a:p>
              <a:endParaRPr lang="en-US" dirty="0"/>
            </a:p>
          </p:txBody>
        </p:sp>
      </p:grpSp>
    </p:spTree>
    <p:custDataLst>
      <p:tags r:id="rId1"/>
    </p:custDataLst>
    <p:extLst>
      <p:ext uri="{BB962C8B-B14F-4D97-AF65-F5344CB8AC3E}">
        <p14:creationId xmlns:p14="http://schemas.microsoft.com/office/powerpoint/2010/main" val="27331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 name="ARTICULATE_DESIGN_ID_JORNAY PM_THEME" val="8zUKR8Cy"/>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rnay PM_THEME">
  <a:themeElements>
    <a:clrScheme name="Jornay PM">
      <a:dk1>
        <a:srgbClr val="000000"/>
      </a:dk1>
      <a:lt1>
        <a:srgbClr val="FFFFFF"/>
      </a:lt1>
      <a:dk2>
        <a:srgbClr val="30368C"/>
      </a:dk2>
      <a:lt2>
        <a:srgbClr val="DCDCDC"/>
      </a:lt2>
      <a:accent1>
        <a:srgbClr val="23004C"/>
      </a:accent1>
      <a:accent2>
        <a:srgbClr val="2CA7DF"/>
      </a:accent2>
      <a:accent3>
        <a:srgbClr val="F8C222"/>
      </a:accent3>
      <a:accent4>
        <a:srgbClr val="30368C"/>
      </a:accent4>
      <a:accent5>
        <a:srgbClr val="F6C243"/>
      </a:accent5>
      <a:accent6>
        <a:srgbClr val="FFFFFF"/>
      </a:accent6>
      <a:hlink>
        <a:srgbClr val="F7C221"/>
      </a:hlink>
      <a:folHlink>
        <a:srgbClr val="F7C22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smtClean="0">
            <a:solidFill>
              <a:schemeClr val="accent3"/>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1F497D"/>
      </a:dk2>
      <a:lt2>
        <a:srgbClr val="FFFFFF"/>
      </a:lt2>
      <a:accent1>
        <a:srgbClr val="1D77BD"/>
      </a:accent1>
      <a:accent2>
        <a:srgbClr val="7DB7E3"/>
      </a:accent2>
      <a:accent3>
        <a:srgbClr val="AE2473"/>
      </a:accent3>
      <a:accent4>
        <a:srgbClr val="AE2473"/>
      </a:accent4>
      <a:accent5>
        <a:srgbClr val="F28095"/>
      </a:accent5>
      <a:accent6>
        <a:srgbClr val="7DB7E3"/>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9CCEA18F34C74499FCE1827D5A9CC8" ma:contentTypeVersion="13" ma:contentTypeDescription="Create a new document." ma:contentTypeScope="" ma:versionID="9a26fdb53d39fccf2235cc83cf206ee0">
  <xsd:schema xmlns:xsd="http://www.w3.org/2001/XMLSchema" xmlns:xs="http://www.w3.org/2001/XMLSchema" xmlns:p="http://schemas.microsoft.com/office/2006/metadata/properties" xmlns:ns2="47fb5365-de00-4064-9341-03bddf070708" xmlns:ns3="648f374a-10a1-41bb-bce0-dee4069f945f" targetNamespace="http://schemas.microsoft.com/office/2006/metadata/properties" ma:root="true" ma:fieldsID="5e4411fdb7a797a9e9b83f34be759bf6" ns2:_="" ns3:_="">
    <xsd:import namespace="47fb5365-de00-4064-9341-03bddf070708"/>
    <xsd:import namespace="648f374a-10a1-41bb-bce0-dee4069f94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b5365-de00-4064-9341-03bddf070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8f374a-10a1-41bb-bce0-dee4069f94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18F93F-0872-4EC5-A035-F23CE5142E90}">
  <ds:schemaRefs>
    <ds:schemaRef ds:uri="http://schemas.microsoft.com/sharepoint/v3/contenttype/forms"/>
  </ds:schemaRefs>
</ds:datastoreItem>
</file>

<file path=customXml/itemProps2.xml><?xml version="1.0" encoding="utf-8"?>
<ds:datastoreItem xmlns:ds="http://schemas.openxmlformats.org/officeDocument/2006/customXml" ds:itemID="{D30E4AD0-382A-43E2-87EE-D188D7165FD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0A138A-3362-4B66-B97C-C69DFEA0D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b5365-de00-4064-9341-03bddf070708"/>
    <ds:schemaRef ds:uri="648f374a-10a1-41bb-bce0-dee4069f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Jornay PM</Template>
  <TotalTime>5270</TotalTime>
  <Words>3904</Words>
  <Application>Microsoft Office PowerPoint</Application>
  <PresentationFormat>Widescreen</PresentationFormat>
  <Paragraphs>511</Paragraphs>
  <Slides>32</Slides>
  <Notes>32</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Schoolbook</vt:lpstr>
      <vt:lpstr>Courier New</vt:lpstr>
      <vt:lpstr>Open Sans</vt:lpstr>
      <vt:lpstr>Open Sans Extrabold</vt:lpstr>
      <vt:lpstr>Wingdings</vt:lpstr>
      <vt:lpstr>Jornay PM_THEME</vt:lpstr>
      <vt:lpstr>Objection Handling Workshop</vt:lpstr>
      <vt:lpstr>PowerPoint Presentation</vt:lpstr>
      <vt:lpstr>PowerPoint Presentation</vt:lpstr>
      <vt:lpstr>Objection Handling Workshop</vt:lpstr>
      <vt:lpstr>Appropriate Use Statement</vt:lpstr>
      <vt:lpstr>Workshop Agenda</vt:lpstr>
      <vt:lpstr>Workshop Learning Objective</vt:lpstr>
      <vt:lpstr>Response Review</vt:lpstr>
      <vt:lpstr>Why is it important to respond appropriately to potential questions/objections?</vt:lpstr>
      <vt:lpstr>Why do customers ask questions  or show concerns?</vt:lpstr>
      <vt:lpstr>Ironshore Sales Framework</vt:lpstr>
      <vt:lpstr>Respond: How to resolve questions and objections</vt:lpstr>
      <vt:lpstr>A.C.S.T. Technique</vt:lpstr>
      <vt:lpstr>Objection Handling</vt:lpstr>
      <vt:lpstr>Responding to Questions: Insomnia</vt:lpstr>
      <vt:lpstr>Responding to Questions: Decreased Appetite</vt:lpstr>
      <vt:lpstr>Responding to Questions: Duration</vt:lpstr>
      <vt:lpstr>Responding to Questions:  Access &amp; Affordability</vt:lpstr>
      <vt:lpstr>Responding to Questions:  AE rate with increasing the dose</vt:lpstr>
      <vt:lpstr>Responding to Questions:  GI Issues – Constipation/Diarrhea</vt:lpstr>
      <vt:lpstr>Resolving Questions and Objections Road Map</vt:lpstr>
      <vt:lpstr>Hidden Slide</vt:lpstr>
      <vt:lpstr>Hidden Slide</vt:lpstr>
      <vt:lpstr>Hidden Slide</vt:lpstr>
      <vt:lpstr>Hidden Slide</vt:lpstr>
      <vt:lpstr>Hidden Slide</vt:lpstr>
      <vt:lpstr>Hidden Slide</vt:lpstr>
      <vt:lpstr>Press Your Luck Challenge</vt:lpstr>
      <vt:lpstr>“Press Your Luck” Challenge</vt:lpstr>
      <vt:lpstr>“Press Your Luck” Challenge</vt:lpstr>
      <vt:lpstr>Hidden Slide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Reed</dc:creator>
  <cp:lastModifiedBy>Nancy Weitzman</cp:lastModifiedBy>
  <cp:revision>332</cp:revision>
  <dcterms:created xsi:type="dcterms:W3CDTF">2022-08-02T15:13:05Z</dcterms:created>
  <dcterms:modified xsi:type="dcterms:W3CDTF">2023-05-03T18:11:50Z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0x0101002B9CCEA18F34C74499FCE1827D5A9CC8</vt:lpwstr>
  </property>
  <property fmtid="{D5CDD505-2E9C-101B-9397-08002B2CF9AE}" pid="3" name="ArticulateGUID">
    <vt:lpwstr>047EFC9A-BA47-4D9C-B1B5-0546D1663F60</vt:lpwstr>
  </property>
  <property fmtid="{D5CDD505-2E9C-101B-9397-08002B2CF9AE}" pid="4" name="ArticulatePath">
    <vt:lpwstr>Ironshore_JPM_IST Obj Handling WS_v1.3_BA_4-13-2023</vt:lpwstr>
  </property>
</Properties>
</file>